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74" r:id="rId4"/>
    <p:sldId id="284" r:id="rId5"/>
    <p:sldId id="264" r:id="rId6"/>
    <p:sldId id="258" r:id="rId7"/>
    <p:sldId id="279" r:id="rId8"/>
    <p:sldId id="260" r:id="rId9"/>
    <p:sldId id="261" r:id="rId10"/>
    <p:sldId id="262" r:id="rId11"/>
    <p:sldId id="263" r:id="rId12"/>
    <p:sldId id="265" r:id="rId13"/>
    <p:sldId id="270" r:id="rId14"/>
    <p:sldId id="281" r:id="rId15"/>
    <p:sldId id="283" r:id="rId16"/>
    <p:sldId id="28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32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B6B406-1B0D-4653-9275-B1510F353A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1E3616-2CDE-4ADE-8C6E-63DBA48E32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D8AECB-AA82-4CF4-9E7B-B2132B69F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6C2A7-4333-4E19-B6CC-19CA2585A780}" type="datetimeFigureOut">
              <a:rPr lang="en-US" smtClean="0"/>
              <a:t>11/16/2021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331ED2-3815-468B-90D6-F2EC5B773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684503-23DF-4A38-9614-93E9088B4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5AFE-3B8D-4C81-8C93-4853F8021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458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B3739-DA41-4EA2-9254-DEBBF10E4E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9CADD9-77E0-499D-A6EB-09F9D09FAE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5184C1-4B66-4E87-9256-155AA49EA5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6C2A7-4333-4E19-B6CC-19CA2585A780}" type="datetimeFigureOut">
              <a:rPr lang="en-US" smtClean="0"/>
              <a:t>11/16/2021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7C3F54-7951-4056-9DE4-F1CEA2C8BC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CACC2B-E754-4DBF-90F0-811437BEE4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5AFE-3B8D-4C81-8C93-4853F8021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6277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97CB7-0EEB-4A15-8F92-C716D10E53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A0BD41-778A-4B28-AC04-12835616BB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5567C5-E0A6-4071-8936-9D08CF5FE8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6C2A7-4333-4E19-B6CC-19CA2585A780}" type="datetimeFigureOut">
              <a:rPr lang="en-US" smtClean="0"/>
              <a:t>11/16/2021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601728-1535-44DE-83CE-D7CC023F4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7E5715-33F3-48D5-8E49-31330AB376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5AFE-3B8D-4C81-8C93-4853F8021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170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FCF364-FEC0-404A-8379-2672FC2D26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838BDD-CD5E-4FC3-B826-20ADA64565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20266B-A01C-48B3-A45F-DB124A89A4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46E9D9-6069-42F4-81AF-D3983E7C9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6C2A7-4333-4E19-B6CC-19CA2585A780}" type="datetimeFigureOut">
              <a:rPr lang="en-US" smtClean="0"/>
              <a:t>11/16/2021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7BB5FD-2AF6-4C67-BE86-0CCA59A166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F4C82F-23B9-4CFF-87FD-1454F1A47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5AFE-3B8D-4C81-8C93-4853F8021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794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33FD8E-2ED6-475C-874F-33E019451D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BD4B46-8477-4452-9BFF-CC7A9A808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A9E9BC-010B-48F3-A6CE-3DB757B712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BD6705B-2519-4E64-BBB4-3CFBA1AD0E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1E00ADD-6138-4711-AC2C-7CC91321F33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E994749-3958-4CA0-809B-EB1D52F67B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6C2A7-4333-4E19-B6CC-19CA2585A780}" type="datetimeFigureOut">
              <a:rPr lang="en-US" smtClean="0"/>
              <a:t>11/16/2021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F2B0E21-B97C-4567-8275-EAD485E1B7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8983BD8-8133-426A-9E56-6FDECEE2DB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5AFE-3B8D-4C81-8C93-4853F8021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9163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259CD6-BFB7-4DF3-A01F-59FE77E0D3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7C57C4-E837-4F41-9A80-50E54019AB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6C2A7-4333-4E19-B6CC-19CA2585A780}" type="datetimeFigureOut">
              <a:rPr lang="en-US" smtClean="0"/>
              <a:t>11/16/2021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7CECA49-8CB3-4FE8-B0DB-069962A81C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CC9460-C86C-415F-8B0D-8A1C7B9920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5AFE-3B8D-4C81-8C93-4853F8021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1840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C050941-12C5-4CB9-8716-4BBD0A1E32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6C2A7-4333-4E19-B6CC-19CA2585A780}" type="datetimeFigureOut">
              <a:rPr lang="en-US" smtClean="0"/>
              <a:t>11/16/2021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F7A42CF-4459-42B2-AF13-125E500753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6A9416-7207-4666-AC73-4549487CE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5AFE-3B8D-4C81-8C93-4853F8021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0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B52C13-CCAD-4BAD-8A8F-1239F4DF0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E7D0AC-C5CF-48D2-B76B-4CF100181B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D75137-1DD0-420F-99D2-2E19FCB5AA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C4FE51-598D-428F-AE67-A0177C8C13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6C2A7-4333-4E19-B6CC-19CA2585A780}" type="datetimeFigureOut">
              <a:rPr lang="en-US" smtClean="0"/>
              <a:t>11/16/2021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551BE6-E7C8-48BB-BA52-F8A8984633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0C2D29-3B34-4CB8-9F32-3BD6EA18E6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5AFE-3B8D-4C81-8C93-4853F8021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804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282573-B876-4DD2-A08F-AC03415EE5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24B005B-697F-4FEB-AE50-220F36FC37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10531A-EBD1-458E-B969-434AD4AC93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05519A-C6A4-40B4-9DEB-16A75E72F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6C2A7-4333-4E19-B6CC-19CA2585A780}" type="datetimeFigureOut">
              <a:rPr lang="en-US" smtClean="0"/>
              <a:t>11/16/2021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7DDB1A-D720-475C-A239-6F00A83199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BA5D98-9290-4958-A13F-834591ABF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5AFE-3B8D-4C81-8C93-4853F8021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8653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0D9102-0AE9-407E-8AC1-5126C20B91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F05010-E60D-43C3-A019-6AA70FFD99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C34452-9F18-48DA-B2BC-AB646C74D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6C2A7-4333-4E19-B6CC-19CA2585A780}" type="datetimeFigureOut">
              <a:rPr lang="en-US" smtClean="0"/>
              <a:t>11/16/2021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597FF7-666D-40AB-848F-73F6CF551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2F490B-D1A5-4230-A211-45A805988E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5AFE-3B8D-4C81-8C93-4853F8021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104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DFCD31D-3FB6-4DEC-AE56-F145A2206C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6ABFDD-1DF9-4F6C-B699-0C6251B3E4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D99FD9-67D6-4DDF-891F-22762D244B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6C2A7-4333-4E19-B6CC-19CA2585A780}" type="datetimeFigureOut">
              <a:rPr lang="en-US" smtClean="0"/>
              <a:t>11/16/2021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CFBFD-BAD2-4450-A568-837886B25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A41257-4DEB-4CA5-94DB-ACE35F4144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35AFE-3B8D-4C81-8C93-4853F8021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4988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73DE7C2-EB40-4928-9A49-FA98117AD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2EB65C-D8FA-4727-BB6C-DADABE1CCA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3956FC-24F0-4238-B8A3-6D7CE8A44D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16C2A7-4333-4E19-B6CC-19CA2585A780}" type="datetimeFigureOut">
              <a:rPr lang="en-US" smtClean="0"/>
              <a:t>11/16/2021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C98EA9-4A64-457D-89EF-B402057BFA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CF7A31-AC82-4C8B-9476-A4A3006001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235AFE-3B8D-4C81-8C93-4853F80218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947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F51013-A745-4544-BB7A-4FD6EEA259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3266757"/>
          </a:xfrm>
        </p:spPr>
        <p:txBody>
          <a:bodyPr>
            <a:normAutofit/>
          </a:bodyPr>
          <a:lstStyle/>
          <a:p>
            <a:r>
              <a:rPr lang="en-US" sz="4800" dirty="0"/>
              <a:t>Symptoms of </a:t>
            </a:r>
            <a:br>
              <a:rPr lang="en-US" sz="4800" dirty="0"/>
            </a:br>
            <a:r>
              <a:rPr lang="en-US" sz="4800" dirty="0"/>
              <a:t>Inflammatory Bowel Disease, </a:t>
            </a:r>
            <a:br>
              <a:rPr lang="en-US" sz="4800" dirty="0"/>
            </a:br>
            <a:r>
              <a:rPr lang="en-US" sz="4800" dirty="0"/>
              <a:t>Sleep, &amp; </a:t>
            </a:r>
            <a:br>
              <a:rPr lang="en-US" sz="4800" dirty="0"/>
            </a:br>
            <a:r>
              <a:rPr lang="en-US" sz="4800" dirty="0"/>
              <a:t>Diversity in the Gut Microbiome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52E12F-FC5E-4BF2-8DFC-37A8861632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047488"/>
            <a:ext cx="9144000" cy="1307592"/>
          </a:xfrm>
        </p:spPr>
        <p:txBody>
          <a:bodyPr>
            <a:normAutofit/>
          </a:bodyPr>
          <a:lstStyle/>
          <a:p>
            <a:r>
              <a:rPr lang="en-US" sz="1800" dirty="0"/>
              <a:t>Meredith L. Wilcox, MPH</a:t>
            </a:r>
          </a:p>
          <a:p>
            <a:r>
              <a:rPr lang="en-US" sz="1800" dirty="0"/>
              <a:t>PHC 6067 Class Project</a:t>
            </a:r>
          </a:p>
          <a:p>
            <a:r>
              <a:rPr lang="en-US" sz="1800" dirty="0"/>
              <a:t>Fall 2021</a:t>
            </a:r>
          </a:p>
        </p:txBody>
      </p:sp>
    </p:spTree>
    <p:extLst>
      <p:ext uri="{BB962C8B-B14F-4D97-AF65-F5344CB8AC3E}">
        <p14:creationId xmlns:p14="http://schemas.microsoft.com/office/powerpoint/2010/main" val="896839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A3BF2-D9DA-4689-A83A-D689731EA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Objective &amp; Hypothesis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1ABEC3-5663-4E99-AE1F-3D03BBA1A3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828800" indent="-1828800">
              <a:buNone/>
            </a:pPr>
            <a:r>
              <a:rPr lang="en-US" sz="22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Objective: 	</a:t>
            </a:r>
            <a:r>
              <a:rPr lang="en-US" sz="2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proposed analysis aims to establish whether sleep measures and diversity in the gut microbiome are associated with clinical symptoms in inflammatory bowel disease (IBD). </a:t>
            </a:r>
          </a:p>
          <a:p>
            <a:pPr marL="0" indent="0">
              <a:buNone/>
            </a:pPr>
            <a:endParaRPr lang="en-US" sz="22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28800" indent="-1828800">
              <a:buNone/>
            </a:pPr>
            <a:r>
              <a:rPr lang="en-US" sz="22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Hypothesis: </a:t>
            </a:r>
            <a:r>
              <a:rPr lang="en-US" sz="22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	Increased within-sample microbial diversity and improvements in sleep measures are associated with decreased clinical symptoms in IBD.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10134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04E3A6-6F8D-40C0-AB5B-4042272B1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Description of Data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AC056A-67AA-45FA-8C15-1C28CC1E606C}"/>
              </a:ext>
            </a:extLst>
          </p:cNvPr>
          <p:cNvSpPr txBox="1"/>
          <p:nvPr/>
        </p:nvSpPr>
        <p:spPr>
          <a:xfrm>
            <a:off x="838200" y="1925782"/>
            <a:ext cx="105156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The Human Microbiome Project (HMP) performed 16S rRNA gene compositional analysis to summarize the composition and structure of the bacterial component of the microbiome.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982 operational taxonomy units (OTUs)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177 samples from 81 participants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i="1" dirty="0"/>
              <a:t>There are 178 samples, but I’m unable to link one sample to a participant ID.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i="1" dirty="0"/>
              <a:t>Some participants have multiple samples. The first sample ID was selected for each participant.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Of the 81 participants with 16S rRNA data, 54 had IBD.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Of the 54 IBD patients with 16S rRNA data, 39 provided baseline data on sleep measures and IBD symptoms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401E9E-B2B5-4313-8922-32852D3D8E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7045" y="4868050"/>
            <a:ext cx="2838450" cy="885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0955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4B6C5-F805-4A28-A89F-BF9BDC898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Measure of IBD Symptoms:</a:t>
            </a:r>
            <a:br>
              <a:rPr lang="en-US" sz="3200" dirty="0"/>
            </a:br>
            <a:r>
              <a:rPr lang="en-US" sz="3200" dirty="0"/>
              <a:t>Short Inflammatory Bowel Disease Questionnaire (SIBDQ)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B3118B-4866-4EF7-B37A-B986A5A355AC}"/>
              </a:ext>
            </a:extLst>
          </p:cNvPr>
          <p:cNvSpPr txBox="1"/>
          <p:nvPr/>
        </p:nvSpPr>
        <p:spPr>
          <a:xfrm>
            <a:off x="1080951" y="1550125"/>
            <a:ext cx="53458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i="1" dirty="0"/>
              <a:t>Assesses recent physical, emotional, and social symptoms or difficulties of IBD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i="1" dirty="0"/>
              <a:t>10-item questionnaire scored from 7-70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i="1" dirty="0"/>
              <a:t>Lower scores indicate greater severity of IBD-related symptoms or difficulties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1FFBD90-6A9F-43F0-A4DD-7AB946A8E7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7909" y="2428875"/>
            <a:ext cx="1524000" cy="20002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962CBE6-68DA-46BB-81FB-E18F266E28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0586" y="2592319"/>
            <a:ext cx="6298793" cy="371429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414B956-80B0-413C-A368-E034FE1194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4666860"/>
            <a:ext cx="4181475" cy="135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9652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04E3A6-6F8D-40C0-AB5B-4042272B1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Sleep Measures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DECCD981-EDB3-41E3-9063-07C85F33D4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6686841"/>
              </p:ext>
            </p:extLst>
          </p:nvPr>
        </p:nvGraphicFramePr>
        <p:xfrm>
          <a:off x="942703" y="1690688"/>
          <a:ext cx="8128000" cy="2966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84434">
                  <a:extLst>
                    <a:ext uri="{9D8B030D-6E8A-4147-A177-3AD203B41FA5}">
                      <a16:colId xmlns:a16="http://schemas.microsoft.com/office/drawing/2014/main" val="1405281624"/>
                    </a:ext>
                  </a:extLst>
                </a:gridCol>
                <a:gridCol w="4943566">
                  <a:extLst>
                    <a:ext uri="{9D8B030D-6E8A-4147-A177-3AD203B41FA5}">
                      <a16:colId xmlns:a16="http://schemas.microsoft.com/office/drawing/2014/main" val="94410611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Sleep quality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i="1" dirty="0"/>
                        <a:t>In the past 7 days my sleep quality was…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75313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Refreshing sleep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i="1" dirty="0"/>
                        <a:t>In the past 7 days my sleep was refreshing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16408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Sleep problem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i="1" dirty="0"/>
                        <a:t>I had a problem with my sleep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43657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Difficulty falling asleep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i="1" dirty="0"/>
                        <a:t>I had difficulty falling asleep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06392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Restless sleep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i="1" dirty="0"/>
                        <a:t>My sleep was restless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69827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Try to sleep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i="1" dirty="0"/>
                        <a:t>I tried hard to get to sleep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54110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Worry about sleep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i="1" dirty="0"/>
                        <a:t>I worried about not being able to fall asleep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8890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Sleep satisfaction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i="1" dirty="0"/>
                        <a:t>I was satisfied with my sleep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60713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888183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4B6C5-F805-4A28-A89F-BF9BDC898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Sleep Measures – Sleep Quality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E8D3B5F4-8348-4890-A39E-70EAA76BEC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2597" y="1822708"/>
            <a:ext cx="3314700" cy="172402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0020E22-3BE0-4BA2-97EC-C0CCF1F100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3625" y="1838657"/>
            <a:ext cx="6748906" cy="3979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3172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4B6C5-F805-4A28-A89F-BF9BDC898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Sleep Measures – Refreshing Sleep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1C096AC-D4BA-4FA5-A4D7-EAD2BDB973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5732" y="1742189"/>
            <a:ext cx="3590925" cy="172402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5399762-DF3F-43DD-8A35-DF9D23463B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0316" y="1690688"/>
            <a:ext cx="6433484" cy="3793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3608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4B6C5-F805-4A28-A89F-BF9BDC898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Sleep Measures – Sleep Problem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B2D95E5-3844-4167-B7E3-1D3230893C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5579" y="1690688"/>
            <a:ext cx="3457575" cy="172402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16F90D5-31F7-4CED-AAB7-3414F7E8BB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1985" y="1690688"/>
            <a:ext cx="6493725" cy="3829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5371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4B6C5-F805-4A28-A89F-BF9BDC898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Sleep Measures – Difficulty Falling Asleep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38DAB9E2-B521-458D-B49F-4B6DF82212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1151" y="1799892"/>
            <a:ext cx="3848100" cy="151447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6963683D-D80E-4C94-BA21-80BDB7657A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5980" y="1799892"/>
            <a:ext cx="6344869" cy="3741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2500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4B6C5-F805-4A28-A89F-BF9BDC898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Sleep Measures – Restless Sleep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1CB1F49-749B-4BDD-AE0A-594D837352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8045" y="1690688"/>
            <a:ext cx="3486150" cy="172402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481E2AD-4586-4A0E-96C4-11D6E99DA5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6068" y="1596989"/>
            <a:ext cx="6577732" cy="3878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7384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4B6C5-F805-4A28-A89F-BF9BDC898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Sleep Measures – Try to Sleep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C6A9E50-6FD0-4BD7-8EAC-AFE35F7BBF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3101" y="1914525"/>
            <a:ext cx="3514725" cy="151447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AEF2492-A0D9-4817-9D78-109420AF1E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6154" y="1690688"/>
            <a:ext cx="6738273" cy="3973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3613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4B6C5-F805-4A28-A89F-BF9BDC898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Sleep Measures – Worry About Sleep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83F23B7-4DD7-4642-AFBA-687DDF1C87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753" y="1690688"/>
            <a:ext cx="3829050" cy="151447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2F305A2-E49B-4FE2-972D-E4FFA4313C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0162" y="1654413"/>
            <a:ext cx="6588533" cy="3885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9171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4B6C5-F805-4A28-A89F-BF9BDC898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Sleep Measures – Sleep Satisfaction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1DFA3C2D-4849-412F-A191-AA45D6AD62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6764" y="1823482"/>
            <a:ext cx="3562350" cy="172402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5815C51-2E4D-4A41-8EC9-E1A1F33650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4258" y="1667370"/>
            <a:ext cx="6376766" cy="3760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2195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3F29798-D584-4792-9B62-3F5F5C36D6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BF344A-DA20-482F-91B2-AA4FC0BA03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4805"/>
            <a:ext cx="10515600" cy="150588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200" kern="1200" dirty="0">
                <a:latin typeface="+mj-lt"/>
                <a:ea typeface="+mj-ea"/>
                <a:cs typeface="+mj-cs"/>
              </a:rPr>
              <a:t>Gut Microbiome – 16S rRNA data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571ED15-8C06-47A5-BAB0-20A613CC9296}"/>
              </a:ext>
            </a:extLst>
          </p:cNvPr>
          <p:cNvSpPr txBox="1"/>
          <p:nvPr/>
        </p:nvSpPr>
        <p:spPr>
          <a:xfrm>
            <a:off x="1084082" y="1611984"/>
            <a:ext cx="102697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Shannon Diversity Index – evaluates alpha </a:t>
            </a:r>
          </a:p>
          <a:p>
            <a:r>
              <a:rPr lang="en-US" dirty="0"/>
              <a:t>(within sample diversity).</a:t>
            </a:r>
          </a:p>
          <a:p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37C7F05-1F44-4C8B-8EA9-7A6F552FED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4033" y="2414921"/>
            <a:ext cx="1600200" cy="21431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E682331-94A8-4D5A-87DE-AECDC102C2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8465" y="1721704"/>
            <a:ext cx="6660487" cy="392757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713E812-AD88-48DB-A225-8C542E8E26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4082" y="4690126"/>
            <a:ext cx="4181475" cy="135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0848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91B0EF-0AD1-4815-9E9B-123364CF4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Bayesian Structure Learning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26DDDC3-2FB7-464B-BB2B-C366909E4E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9" y="1324255"/>
            <a:ext cx="11173013" cy="5065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045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2FB3CBDC-15D1-4A4E-8041-A4806AB8F6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9488" y="1027906"/>
            <a:ext cx="12192000" cy="573405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E6F2076-71D5-410C-87A7-3B7E57236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Bayesian Structure Learning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35D7F2A-AC1C-4AD7-98B9-81E33E2C38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9714" y="1839544"/>
            <a:ext cx="1266281" cy="205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6423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626</TotalTime>
  <Words>377</Words>
  <Application>Microsoft Office PowerPoint</Application>
  <PresentationFormat>Widescreen</PresentationFormat>
  <Paragraphs>51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Symptoms of  Inflammatory Bowel Disease,  Sleep, &amp;  Diversity in the Gut Microbiome</vt:lpstr>
      <vt:lpstr>Objective &amp; Hypothesis</vt:lpstr>
      <vt:lpstr>Description of Data</vt:lpstr>
      <vt:lpstr>Measure of IBD Symptoms: Short Inflammatory Bowel Disease Questionnaire (SIBDQ)</vt:lpstr>
      <vt:lpstr>Sleep Measures</vt:lpstr>
      <vt:lpstr>Sleep Measures – Sleep Quality</vt:lpstr>
      <vt:lpstr>Sleep Measures – Refreshing Sleep</vt:lpstr>
      <vt:lpstr>Sleep Measures – Sleep Problem</vt:lpstr>
      <vt:lpstr>Sleep Measures – Difficulty Falling Asleep</vt:lpstr>
      <vt:lpstr>Sleep Measures – Restless Sleep</vt:lpstr>
      <vt:lpstr>Sleep Measures – Try to Sleep</vt:lpstr>
      <vt:lpstr>Sleep Measures – Worry About Sleep</vt:lpstr>
      <vt:lpstr>Sleep Measures – Sleep Satisfaction</vt:lpstr>
      <vt:lpstr>Gut Microbiome – 16S rRNA data</vt:lpstr>
      <vt:lpstr>Bayesian Structure Learning</vt:lpstr>
      <vt:lpstr>Bayesian Structure Learning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Symptoms of  Inflammatory Bowel Disease,  Sleep, &amp;  Alterations in the Gut Microbiome</dc:title>
  <dc:creator>Meredith Wilcox</dc:creator>
  <cp:lastModifiedBy>Meredith Wilcox</cp:lastModifiedBy>
  <cp:revision>14</cp:revision>
  <dcterms:created xsi:type="dcterms:W3CDTF">2021-11-02T15:39:54Z</dcterms:created>
  <dcterms:modified xsi:type="dcterms:W3CDTF">2021-11-16T19:00:51Z</dcterms:modified>
</cp:coreProperties>
</file>