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74" r:id="rId4"/>
    <p:sldId id="281" r:id="rId5"/>
    <p:sldId id="287" r:id="rId6"/>
    <p:sldId id="286" r:id="rId7"/>
    <p:sldId id="283" r:id="rId8"/>
    <p:sldId id="28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81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B6B406-1B0D-4653-9275-B1510F353A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1E3616-2CDE-4ADE-8C6E-63DBA48E32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D8AECB-AA82-4CF4-9E7B-B2132B69F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331ED2-3815-468B-90D6-F2EC5B773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684503-23DF-4A38-9614-93E9088B4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458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B3739-DA41-4EA2-9254-DEBBF10E4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9CADD9-77E0-499D-A6EB-09F9D09FAE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184C1-4B66-4E87-9256-155AA49EA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7C3F54-7951-4056-9DE4-F1CEA2C8BC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CACC2B-E754-4DBF-90F0-811437BEE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6277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97CB7-0EEB-4A15-8F92-C716D10E53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A0BD41-778A-4B28-AC04-12835616BB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5567C5-E0A6-4071-8936-9D08CF5FE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601728-1535-44DE-83CE-D7CC023F4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7E5715-33F3-48D5-8E49-31330AB37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170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CF364-FEC0-404A-8379-2672FC2D2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838BDD-CD5E-4FC3-B826-20ADA64565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20266B-A01C-48B3-A45F-DB124A89A4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46E9D9-6069-42F4-81AF-D3983E7C9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7BB5FD-2AF6-4C67-BE86-0CCA59A16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F4C82F-23B9-4CFF-87FD-1454F1A47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794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33FD8E-2ED6-475C-874F-33E019451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BD4B46-8477-4452-9BFF-CC7A9A808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A9E9BC-010B-48F3-A6CE-3DB757B712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D6705B-2519-4E64-BBB4-3CFBA1AD0E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E00ADD-6138-4711-AC2C-7CC91321F3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994749-3958-4CA0-809B-EB1D52F67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F2B0E21-B97C-4567-8275-EAD485E1B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983BD8-8133-426A-9E56-6FDECEE2D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163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59CD6-BFB7-4DF3-A01F-59FE77E0D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7C57C4-E837-4F41-9A80-50E54019A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CECA49-8CB3-4FE8-B0DB-069962A81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CC9460-C86C-415F-8B0D-8A1C7B992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184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050941-12C5-4CB9-8716-4BBD0A1E3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7A42CF-4459-42B2-AF13-125E50075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6A9416-7207-4666-AC73-4549487CE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0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52C13-CCAD-4BAD-8A8F-1239F4DF0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E7D0AC-C5CF-48D2-B76B-4CF100181B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D75137-1DD0-420F-99D2-2E19FCB5AA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C4FE51-598D-428F-AE67-A0177C8C1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551BE6-E7C8-48BB-BA52-F8A898463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0C2D29-3B34-4CB8-9F32-3BD6EA18E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804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82573-B876-4DD2-A08F-AC03415EE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4B005B-697F-4FEB-AE50-220F36FC37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10531A-EBD1-458E-B969-434AD4AC93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05519A-C6A4-40B4-9DEB-16A75E72F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7DDB1A-D720-475C-A239-6F00A8319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BA5D98-9290-4958-A13F-834591ABF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653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D9102-0AE9-407E-8AC1-5126C20B9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F05010-E60D-43C3-A019-6AA70FFD99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C34452-9F18-48DA-B2BC-AB646C74D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597FF7-666D-40AB-848F-73F6CF551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F490B-D1A5-4230-A211-45A805988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104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FCD31D-3FB6-4DEC-AE56-F145A2206C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6ABFDD-1DF9-4F6C-B699-0C6251B3E4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D99FD9-67D6-4DDF-891F-22762D244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CFBFD-BAD2-4450-A568-837886B25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A41257-4DEB-4CA5-94DB-ACE35F414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988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3DE7C2-EB40-4928-9A49-FA98117AD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2EB65C-D8FA-4727-BB6C-DADABE1CCA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3956FC-24F0-4238-B8A3-6D7CE8A44D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16C2A7-4333-4E19-B6CC-19CA2585A780}" type="datetimeFigureOut">
              <a:rPr lang="en-US" smtClean="0"/>
              <a:t>11/29/2021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98EA9-4A64-457D-89EF-B402057BFA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CF7A31-AC82-4C8B-9476-A4A3006001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947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51013-A745-4544-BB7A-4FD6EEA259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3266757"/>
          </a:xfrm>
        </p:spPr>
        <p:txBody>
          <a:bodyPr>
            <a:normAutofit/>
          </a:bodyPr>
          <a:lstStyle/>
          <a:p>
            <a:r>
              <a:rPr lang="en-US" sz="4800" dirty="0"/>
              <a:t>Alterations in the Gut Microbiome Associated with Inflammatory Bowel Disease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52E12F-FC5E-4BF2-8DFC-37A8861632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047488"/>
            <a:ext cx="9144000" cy="1307592"/>
          </a:xfrm>
        </p:spPr>
        <p:txBody>
          <a:bodyPr>
            <a:normAutofit/>
          </a:bodyPr>
          <a:lstStyle/>
          <a:p>
            <a:r>
              <a:rPr lang="en-US" sz="1800" dirty="0"/>
              <a:t>Meredith L. Wilcox, MPH</a:t>
            </a:r>
          </a:p>
          <a:p>
            <a:r>
              <a:rPr lang="en-US" sz="1800" dirty="0"/>
              <a:t>PHC 6067 Class Project</a:t>
            </a:r>
          </a:p>
          <a:p>
            <a:r>
              <a:rPr lang="en-US" sz="1800" dirty="0"/>
              <a:t>Fall 2021</a:t>
            </a:r>
          </a:p>
        </p:txBody>
      </p:sp>
    </p:spTree>
    <p:extLst>
      <p:ext uri="{BB962C8B-B14F-4D97-AF65-F5344CB8AC3E}">
        <p14:creationId xmlns:p14="http://schemas.microsoft.com/office/powerpoint/2010/main" val="896839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A3BF2-D9DA-4689-A83A-D689731EA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 &amp; Hypothesis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1ABEC3-5663-4E99-AE1F-3D03BBA1A3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28800" indent="-1828800">
              <a:buNone/>
            </a:pPr>
            <a:r>
              <a:rPr lang="en-US" sz="2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Objective: 	</a:t>
            </a:r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proposed analysis aims to 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explore the association between the </a:t>
            </a:r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gut microbiome 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inflammatory bowel disease (IBD) diagnosis </a:t>
            </a:r>
          </a:p>
          <a:p>
            <a:pPr marL="0" indent="0">
              <a:buNone/>
            </a:pPr>
            <a:endParaRPr lang="en-US" sz="22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10134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4E3A6-6F8D-40C0-AB5B-4042272B1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Description of Data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AC056A-67AA-45FA-8C15-1C28CC1E606C}"/>
              </a:ext>
            </a:extLst>
          </p:cNvPr>
          <p:cNvSpPr txBox="1"/>
          <p:nvPr/>
        </p:nvSpPr>
        <p:spPr>
          <a:xfrm>
            <a:off x="838200" y="1925782"/>
            <a:ext cx="10515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Human Microbiome Project (HMP) performed 16S rRNA gene compositional analysis to summarize the composition and structure of the bacterial component of the microbiome.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982 operational taxonomy units (OTUs)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177 samples from 81 participants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i="1" dirty="0"/>
              <a:t>There are 178 samples, but I’m unable to link one sample to a participant ID.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i="1" dirty="0"/>
              <a:t>Some participants have multiple samples. The first sample ID was selected for each participant.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Of the 81 participants with 16S rRNA data, 34 have Crohn’s Disease, 20 have ulcerative colitis, 22 do not have IBD, and 5 have unknown diagnosis. </a:t>
            </a:r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D98861F-1271-4D11-BA2E-7CF5567FD6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2594" y="4511105"/>
            <a:ext cx="4295775" cy="177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095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3F29798-D584-4792-9B62-3F5F5C36D6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BF344A-DA20-482F-91B2-AA4FC0BA0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4805"/>
            <a:ext cx="10515600" cy="15058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200" kern="1200" dirty="0">
                <a:latin typeface="+mj-lt"/>
                <a:ea typeface="+mj-ea"/>
                <a:cs typeface="+mj-cs"/>
              </a:rPr>
              <a:t>Gut Microbiome – 16S rRNA data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71ED15-8C06-47A5-BAB0-20A613CC9296}"/>
              </a:ext>
            </a:extLst>
          </p:cNvPr>
          <p:cNvSpPr txBox="1"/>
          <p:nvPr/>
        </p:nvSpPr>
        <p:spPr>
          <a:xfrm>
            <a:off x="1084082" y="1611984"/>
            <a:ext cx="1026971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Step 1: </a:t>
            </a:r>
            <a:r>
              <a:rPr lang="en-US" dirty="0"/>
              <a:t>Normalize counts within each sample to account for potential unequal quantities of starting RNA.</a:t>
            </a:r>
          </a:p>
          <a:p>
            <a:endParaRPr lang="en-US" dirty="0"/>
          </a:p>
          <a:p>
            <a:pPr marL="1146175" indent="-284163">
              <a:buFont typeface="Arial" panose="020B0604020202020204" pitchFamily="34" charset="0"/>
              <a:buChar char="•"/>
            </a:pPr>
            <a:r>
              <a:rPr lang="en-US" b="1" dirty="0"/>
              <a:t>Total-Sum Scaling (TSS): </a:t>
            </a:r>
            <a:r>
              <a:rPr lang="en-US" dirty="0"/>
              <a:t>Transforms the counts into relative abundances by dividing each count by the sample’s library size </a:t>
            </a:r>
          </a:p>
          <a:p>
            <a:endParaRPr lang="en-US" dirty="0"/>
          </a:p>
          <a:p>
            <a:r>
              <a:rPr lang="en-US" sz="2200" b="1" dirty="0"/>
              <a:t>Step 2: </a:t>
            </a:r>
            <a:r>
              <a:rPr lang="en-US" dirty="0"/>
              <a:t>Calculate log2 fold-change for CD vs. </a:t>
            </a:r>
            <a:r>
              <a:rPr lang="en-US" dirty="0" err="1"/>
              <a:t>nonIBD</a:t>
            </a:r>
            <a:r>
              <a:rPr lang="en-US" dirty="0"/>
              <a:t> and for UC vs. </a:t>
            </a:r>
            <a:r>
              <a:rPr lang="en-US" dirty="0" err="1"/>
              <a:t>nonIBD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i="1" dirty="0"/>
          </a:p>
          <a:p>
            <a:r>
              <a:rPr lang="en-US" sz="1200" i="1" dirty="0"/>
              <a:t>                          1E-10 was added to all mean values to account for mean values of 0</a:t>
            </a:r>
          </a:p>
          <a:p>
            <a:endParaRPr lang="en-US" sz="1600" b="1" i="1" dirty="0"/>
          </a:p>
          <a:p>
            <a:r>
              <a:rPr lang="en-US" sz="2200" b="1" dirty="0"/>
              <a:t>Step 3: </a:t>
            </a:r>
            <a:r>
              <a:rPr lang="en-US" dirty="0"/>
              <a:t>Select OTUs with largest                    for CD vs. </a:t>
            </a:r>
            <a:r>
              <a:rPr lang="en-US" dirty="0" err="1"/>
              <a:t>nonIBD</a:t>
            </a:r>
            <a:r>
              <a:rPr lang="en-US" dirty="0"/>
              <a:t> and for UC vs. </a:t>
            </a:r>
            <a:r>
              <a:rPr lang="en-US" dirty="0" err="1"/>
              <a:t>nonIBD</a:t>
            </a:r>
            <a:r>
              <a:rPr lang="en-US" dirty="0"/>
              <a:t> </a:t>
            </a:r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6A82689-5F9C-4C37-B338-C5D9EFBE0D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3328" y="3492534"/>
            <a:ext cx="3658337" cy="62101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008354F-EC5A-42F9-A04D-C806A9E1B8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1218" y="4688928"/>
            <a:ext cx="971550" cy="38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084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3F29798-D584-4792-9B62-3F5F5C36D6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BF344A-DA20-482F-91B2-AA4FC0BA0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4805"/>
            <a:ext cx="10515600" cy="15058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200" kern="1200" dirty="0">
                <a:latin typeface="+mj-lt"/>
                <a:ea typeface="+mj-ea"/>
                <a:cs typeface="+mj-cs"/>
              </a:rPr>
              <a:t>Gut Microbiome – 16S rRNA data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71ED15-8C06-47A5-BAB0-20A613CC9296}"/>
              </a:ext>
            </a:extLst>
          </p:cNvPr>
          <p:cNvSpPr txBox="1"/>
          <p:nvPr/>
        </p:nvSpPr>
        <p:spPr>
          <a:xfrm>
            <a:off x="1084082" y="1611984"/>
            <a:ext cx="10269718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Step 4:</a:t>
            </a:r>
            <a:r>
              <a:rPr lang="en-US" sz="1600" b="1" dirty="0"/>
              <a:t> </a:t>
            </a:r>
            <a:r>
              <a:rPr lang="en-US" dirty="0"/>
              <a:t>Discretize relative abundance based on mean relative abundance </a:t>
            </a:r>
          </a:p>
          <a:p>
            <a:endParaRPr lang="en-US" sz="2200" b="1" dirty="0"/>
          </a:p>
          <a:p>
            <a:r>
              <a:rPr lang="en-US" sz="2200" b="1" dirty="0"/>
              <a:t>Step 5: </a:t>
            </a:r>
            <a:r>
              <a:rPr lang="en-US" dirty="0"/>
              <a:t>Use </a:t>
            </a:r>
            <a:r>
              <a:rPr lang="en-US" dirty="0" err="1"/>
              <a:t>bnlearn</a:t>
            </a:r>
            <a:r>
              <a:rPr lang="en-US" dirty="0"/>
              <a:t> in R to learn Bayesian Network </a:t>
            </a:r>
          </a:p>
          <a:p>
            <a:endParaRPr lang="en-US" dirty="0"/>
          </a:p>
          <a:p>
            <a:pPr marL="1146175" indent="-284163">
              <a:buFont typeface="Arial" panose="020B0604020202020204" pitchFamily="34" charset="0"/>
              <a:buChar char="•"/>
            </a:pPr>
            <a:r>
              <a:rPr lang="en-US" b="1" dirty="0"/>
              <a:t>Input variables: </a:t>
            </a:r>
            <a:r>
              <a:rPr lang="en-US" dirty="0"/>
              <a:t>IBD diagnosis (CD, UC, </a:t>
            </a:r>
            <a:r>
              <a:rPr lang="en-US" dirty="0" err="1"/>
              <a:t>nonIBD</a:t>
            </a:r>
            <a:r>
              <a:rPr lang="en-US" dirty="0"/>
              <a:t>); discretized relative abundances for the ~40 OTUs identified in Step 3</a:t>
            </a:r>
          </a:p>
          <a:p>
            <a:pPr marL="862012"/>
            <a:endParaRPr lang="en-US" dirty="0"/>
          </a:p>
          <a:p>
            <a:pPr marL="1146175" indent="-284163">
              <a:buFont typeface="Arial" panose="020B0604020202020204" pitchFamily="34" charset="0"/>
              <a:buChar char="•"/>
            </a:pPr>
            <a:r>
              <a:rPr lang="en-US" b="1" dirty="0"/>
              <a:t>Method: </a:t>
            </a:r>
            <a:r>
              <a:rPr lang="en-US" dirty="0"/>
              <a:t>Hill climbing algorithm based on log likelihood score, allowing for maximum 3 parents per node</a:t>
            </a:r>
          </a:p>
        </p:txBody>
      </p:sp>
    </p:spTree>
    <p:extLst>
      <p:ext uri="{BB962C8B-B14F-4D97-AF65-F5344CB8AC3E}">
        <p14:creationId xmlns:p14="http://schemas.microsoft.com/office/powerpoint/2010/main" val="2553627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3F29798-D584-4792-9B62-3F5F5C36D6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BF344A-DA20-482F-91B2-AA4FC0BA0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4805"/>
            <a:ext cx="10515600" cy="15058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200" kern="1200" dirty="0">
                <a:latin typeface="+mj-lt"/>
                <a:ea typeface="+mj-ea"/>
                <a:cs typeface="+mj-cs"/>
              </a:rPr>
              <a:t>Gut Microbiome – 16S rRNA data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44EF13-441A-4039-A28D-C90C92C4EA7A}"/>
              </a:ext>
            </a:extLst>
          </p:cNvPr>
          <p:cNvSpPr txBox="1"/>
          <p:nvPr/>
        </p:nvSpPr>
        <p:spPr>
          <a:xfrm>
            <a:off x="1082566" y="1481959"/>
            <a:ext cx="1011095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dirty="0"/>
              <a:t>OTU IDs identified for CD vs. </a:t>
            </a:r>
            <a:r>
              <a:rPr lang="en-US" dirty="0" err="1"/>
              <a:t>nonIBD</a:t>
            </a:r>
            <a:r>
              <a:rPr lang="en-US" dirty="0"/>
              <a:t>: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OTU IDs identified for UC vs. </a:t>
            </a:r>
            <a:r>
              <a:rPr lang="en-US" dirty="0" err="1"/>
              <a:t>nonIBD</a:t>
            </a:r>
            <a:r>
              <a:rPr lang="en-US" dirty="0"/>
              <a:t>: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DE41435-DE25-4460-B3E2-CD57662DAA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5460414"/>
              </p:ext>
            </p:extLst>
          </p:nvPr>
        </p:nvGraphicFramePr>
        <p:xfrm>
          <a:off x="4097524" y="2291257"/>
          <a:ext cx="3996952" cy="13931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60806">
                  <a:extLst>
                    <a:ext uri="{9D8B030D-6E8A-4147-A177-3AD203B41FA5}">
                      <a16:colId xmlns:a16="http://schemas.microsoft.com/office/drawing/2014/main" val="1506340720"/>
                    </a:ext>
                  </a:extLst>
                </a:gridCol>
                <a:gridCol w="1037670">
                  <a:extLst>
                    <a:ext uri="{9D8B030D-6E8A-4147-A177-3AD203B41FA5}">
                      <a16:colId xmlns:a16="http://schemas.microsoft.com/office/drawing/2014/main" val="4089648517"/>
                    </a:ext>
                  </a:extLst>
                </a:gridCol>
                <a:gridCol w="960806">
                  <a:extLst>
                    <a:ext uri="{9D8B030D-6E8A-4147-A177-3AD203B41FA5}">
                      <a16:colId xmlns:a16="http://schemas.microsoft.com/office/drawing/2014/main" val="1474792278"/>
                    </a:ext>
                  </a:extLst>
                </a:gridCol>
                <a:gridCol w="1037670">
                  <a:extLst>
                    <a:ext uri="{9D8B030D-6E8A-4147-A177-3AD203B41FA5}">
                      <a16:colId xmlns:a16="http://schemas.microsoft.com/office/drawing/2014/main" val="3056904728"/>
                    </a:ext>
                  </a:extLst>
                </a:gridCol>
              </a:tblGrid>
              <a:tr h="278634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Gt8Met68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HibDuja7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Unc99918</a:t>
                      </a:r>
                      <a:endParaRPr lang="en-US" sz="17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IVUSpe88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extLst>
                  <a:ext uri="{0D108BD9-81ED-4DB2-BD59-A6C34878D82A}">
                    <a16:rowId xmlns:a16="http://schemas.microsoft.com/office/drawing/2014/main" val="3761514084"/>
                  </a:ext>
                </a:extLst>
              </a:tr>
              <a:tr h="278634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HZLSpe15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HZLSpe44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Unc85608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Unc00nbb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extLst>
                  <a:ext uri="{0D108BD9-81ED-4DB2-BD59-A6C34878D82A}">
                    <a16:rowId xmlns:a16="http://schemas.microsoft.com/office/drawing/2014/main" val="621149435"/>
                  </a:ext>
                </a:extLst>
              </a:tr>
              <a:tr h="278634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Unc01aer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Unc02j5n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Unc03q53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HXVAqu20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extLst>
                  <a:ext uri="{0D108BD9-81ED-4DB2-BD59-A6C34878D82A}">
                    <a16:rowId xmlns:a16="http://schemas.microsoft.com/office/drawing/2014/main" val="847441581"/>
                  </a:ext>
                </a:extLst>
              </a:tr>
              <a:tr h="278634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Unc00rn9</a:t>
                      </a:r>
                      <a:endParaRPr lang="en-US" sz="17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Unc04om7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Unc03pyu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ISXSp105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extLst>
                  <a:ext uri="{0D108BD9-81ED-4DB2-BD59-A6C34878D82A}">
                    <a16:rowId xmlns:a16="http://schemas.microsoft.com/office/drawing/2014/main" val="1491818208"/>
                  </a:ext>
                </a:extLst>
              </a:tr>
              <a:tr h="278634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Unc02xsu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Unc75554</a:t>
                      </a:r>
                      <a:endParaRPr lang="en-US" sz="17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Unc02ndx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 dirty="0" err="1">
                          <a:effectLst/>
                        </a:rPr>
                        <a:t>HZLDaeje</a:t>
                      </a:r>
                      <a:endParaRPr lang="en-US" sz="1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extLst>
                  <a:ext uri="{0D108BD9-81ED-4DB2-BD59-A6C34878D82A}">
                    <a16:rowId xmlns:a16="http://schemas.microsoft.com/office/drawing/2014/main" val="3444869565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DFD9B31-D39A-4795-B221-19E6F306C4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1081324"/>
              </p:ext>
            </p:extLst>
          </p:nvPr>
        </p:nvGraphicFramePr>
        <p:xfrm>
          <a:off x="4097524" y="4774012"/>
          <a:ext cx="3977738" cy="13931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60806">
                  <a:extLst>
                    <a:ext uri="{9D8B030D-6E8A-4147-A177-3AD203B41FA5}">
                      <a16:colId xmlns:a16="http://schemas.microsoft.com/office/drawing/2014/main" val="4258495362"/>
                    </a:ext>
                  </a:extLst>
                </a:gridCol>
                <a:gridCol w="1018455">
                  <a:extLst>
                    <a:ext uri="{9D8B030D-6E8A-4147-A177-3AD203B41FA5}">
                      <a16:colId xmlns:a16="http://schemas.microsoft.com/office/drawing/2014/main" val="1471674034"/>
                    </a:ext>
                  </a:extLst>
                </a:gridCol>
                <a:gridCol w="960806">
                  <a:extLst>
                    <a:ext uri="{9D8B030D-6E8A-4147-A177-3AD203B41FA5}">
                      <a16:colId xmlns:a16="http://schemas.microsoft.com/office/drawing/2014/main" val="1335255078"/>
                    </a:ext>
                  </a:extLst>
                </a:gridCol>
                <a:gridCol w="1037671">
                  <a:extLst>
                    <a:ext uri="{9D8B030D-6E8A-4147-A177-3AD203B41FA5}">
                      <a16:colId xmlns:a16="http://schemas.microsoft.com/office/drawing/2014/main" val="2687441803"/>
                    </a:ext>
                  </a:extLst>
                </a:gridCol>
              </a:tblGrid>
              <a:tr h="278634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Unc99918</a:t>
                      </a:r>
                      <a:endParaRPr lang="en-US" sz="17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Unc05nw6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Unc03tc5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Unc05lxa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extLst>
                  <a:ext uri="{0D108BD9-81ED-4DB2-BD59-A6C34878D82A}">
                    <a16:rowId xmlns:a16="http://schemas.microsoft.com/office/drawing/2014/main" val="1000793792"/>
                  </a:ext>
                </a:extLst>
              </a:tr>
              <a:tr h="278634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Unc00bcu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Gt8Met60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Unc02158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Unc99751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extLst>
                  <a:ext uri="{0D108BD9-81ED-4DB2-BD59-A6C34878D82A}">
                    <a16:rowId xmlns:a16="http://schemas.microsoft.com/office/drawing/2014/main" val="3673390430"/>
                  </a:ext>
                </a:extLst>
              </a:tr>
              <a:tr h="278634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Unc81868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UncPel24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Unc008ji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GHQSpe52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extLst>
                  <a:ext uri="{0D108BD9-81ED-4DB2-BD59-A6C34878D82A}">
                    <a16:rowId xmlns:a16="http://schemas.microsoft.com/office/drawing/2014/main" val="3297008132"/>
                  </a:ext>
                </a:extLst>
              </a:tr>
              <a:tr h="278634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Unc00rn9</a:t>
                      </a:r>
                      <a:endParaRPr lang="en-US" sz="17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Unc75554</a:t>
                      </a:r>
                      <a:endParaRPr lang="en-US" sz="17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Unc03e44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HKTDura4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extLst>
                  <a:ext uri="{0D108BD9-81ED-4DB2-BD59-A6C34878D82A}">
                    <a16:rowId xmlns:a16="http://schemas.microsoft.com/office/drawing/2014/main" val="2309215906"/>
                  </a:ext>
                </a:extLst>
              </a:tr>
              <a:tr h="278634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Unc04ti7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VeeSemin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>
                          <a:effectLst/>
                        </a:rPr>
                        <a:t>Unc05n7t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u="none" strike="noStrike" dirty="0">
                          <a:effectLst/>
                        </a:rPr>
                        <a:t>F1NS2664</a:t>
                      </a:r>
                      <a:endParaRPr lang="en-US" sz="1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608" marR="9608" marT="9608" marB="0" anchor="b"/>
                </a:tc>
                <a:extLst>
                  <a:ext uri="{0D108BD9-81ED-4DB2-BD59-A6C34878D82A}">
                    <a16:rowId xmlns:a16="http://schemas.microsoft.com/office/drawing/2014/main" val="2689149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74440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1B0EF-0AD1-4815-9E9B-123364CF4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421" y="0"/>
            <a:ext cx="10515600" cy="1325563"/>
          </a:xfrm>
        </p:spPr>
        <p:txBody>
          <a:bodyPr/>
          <a:lstStyle/>
          <a:p>
            <a:r>
              <a:rPr lang="en-US" dirty="0"/>
              <a:t>Bayesian Structure Learning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527F50E-3E38-4C04-B09B-8F87568BF6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421" y="1011898"/>
            <a:ext cx="9578336" cy="5709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04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6F2076-71D5-410C-87A7-3B7E57236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993" y="0"/>
            <a:ext cx="10515600" cy="1325563"/>
          </a:xfrm>
        </p:spPr>
        <p:txBody>
          <a:bodyPr/>
          <a:lstStyle/>
          <a:p>
            <a:r>
              <a:rPr lang="en-US" dirty="0"/>
              <a:t>Bayesian Structure Learning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25BC25-CD94-4406-ACDE-1752898461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812" y="1128220"/>
            <a:ext cx="11382375" cy="550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6423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1055</TotalTime>
  <Words>388</Words>
  <Application>Microsoft Office PowerPoint</Application>
  <PresentationFormat>Widescreen</PresentationFormat>
  <Paragraphs>89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Alterations in the Gut Microbiome Associated with Inflammatory Bowel Disease</vt:lpstr>
      <vt:lpstr>Objective &amp; Hypothesis</vt:lpstr>
      <vt:lpstr>Description of Data</vt:lpstr>
      <vt:lpstr>Gut Microbiome – 16S rRNA data</vt:lpstr>
      <vt:lpstr>Gut Microbiome – 16S rRNA data</vt:lpstr>
      <vt:lpstr>Gut Microbiome – 16S rRNA data</vt:lpstr>
      <vt:lpstr>Bayesian Structure Learning</vt:lpstr>
      <vt:lpstr>Bayesian Structure Learning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Symptoms of  Inflammatory Bowel Disease,  Sleep, &amp;  Alterations in the Gut Microbiome</dc:title>
  <dc:creator>Meredith Wilcox</dc:creator>
  <cp:lastModifiedBy>Meredith Wilcox</cp:lastModifiedBy>
  <cp:revision>19</cp:revision>
  <dcterms:created xsi:type="dcterms:W3CDTF">2021-11-02T15:39:54Z</dcterms:created>
  <dcterms:modified xsi:type="dcterms:W3CDTF">2021-11-30T07:09:33Z</dcterms:modified>
</cp:coreProperties>
</file>