
<file path=[Content_Types].xml><?xml version="1.0" encoding="utf-8"?>
<Types xmlns="http://schemas.openxmlformats.org/package/2006/content-types">
  <Default Extension="tmp" ContentType="image/png"/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6" r:id="rId9"/>
    <p:sldId id="263" r:id="rId10"/>
    <p:sldId id="271" r:id="rId11"/>
    <p:sldId id="267" r:id="rId12"/>
    <p:sldId id="272" r:id="rId13"/>
    <p:sldId id="270" r:id="rId14"/>
    <p:sldId id="265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618" autoAdjust="0"/>
    <p:restoredTop sz="93230" autoAdjust="0"/>
  </p:normalViewPr>
  <p:slideViewPr>
    <p:cSldViewPr>
      <p:cViewPr>
        <p:scale>
          <a:sx n="80" d="100"/>
          <a:sy n="80" d="100"/>
        </p:scale>
        <p:origin x="1074" y="-3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image" Target="../media/image8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5ABA66-882A-4795-9227-D2607607FACB}" type="datetimeFigureOut">
              <a:rPr lang="en-US" smtClean="0"/>
              <a:t>4/25/2016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855DAF-6B8C-4BBD-B0DA-FF16E1DF27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83206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855DAF-6B8C-4BBD-B0DA-FF16E1DF2720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9282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855DAF-6B8C-4BBD-B0DA-FF16E1DF2720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77851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FDAC1C-E557-42B4-A919-14109827CC9A}" type="datetimeFigureOut">
              <a:rPr lang="en-US" smtClean="0"/>
              <a:t>4/25/2016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46225337-5D5E-43A7-8985-CD895F21D699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FDAC1C-E557-42B4-A919-14109827CC9A}" type="datetimeFigureOut">
              <a:rPr lang="en-US" smtClean="0"/>
              <a:t>4/25/2016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225337-5D5E-43A7-8985-CD895F21D699}" type="slidenum">
              <a:rPr lang="en-US" smtClean="0"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FDAC1C-E557-42B4-A919-14109827CC9A}" type="datetimeFigureOut">
              <a:rPr lang="en-US" smtClean="0"/>
              <a:t>4/25/2016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46225337-5D5E-43A7-8985-CD895F21D699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FDAC1C-E557-42B4-A919-14109827CC9A}" type="datetimeFigureOut">
              <a:rPr lang="en-US" smtClean="0"/>
              <a:t>4/25/2016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225337-5D5E-43A7-8985-CD895F21D699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FDAC1C-E557-42B4-A919-14109827CC9A}" type="datetimeFigureOut">
              <a:rPr lang="en-US" smtClean="0"/>
              <a:t>4/25/2016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225337-5D5E-43A7-8985-CD895F21D699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FDAC1C-E557-42B4-A919-14109827CC9A}" type="datetimeFigureOut">
              <a:rPr lang="en-US" smtClean="0"/>
              <a:t>4/25/2016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225337-5D5E-43A7-8985-CD895F21D69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FDAC1C-E557-42B4-A919-14109827CC9A}" type="datetimeFigureOut">
              <a:rPr lang="en-US" smtClean="0"/>
              <a:t>4/25/2016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225337-5D5E-43A7-8985-CD895F21D69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FDAC1C-E557-42B4-A919-14109827CC9A}" type="datetimeFigureOut">
              <a:rPr lang="en-US" smtClean="0"/>
              <a:t>4/25/2016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225337-5D5E-43A7-8985-CD895F21D699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FDAC1C-E557-42B4-A919-14109827CC9A}" type="datetimeFigureOut">
              <a:rPr lang="en-US" smtClean="0"/>
              <a:t>4/25/2016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46225337-5D5E-43A7-8985-CD895F21D699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FDAC1C-E557-42B4-A919-14109827CC9A}" type="datetimeFigureOut">
              <a:rPr lang="en-US" smtClean="0"/>
              <a:t>4/25/2016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225337-5D5E-43A7-8985-CD895F21D69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FDAC1C-E557-42B4-A919-14109827CC9A}" type="datetimeFigureOut">
              <a:rPr lang="en-US" smtClean="0"/>
              <a:t>4/25/2016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225337-5D5E-43A7-8985-CD895F21D69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ACFDAC1C-E557-42B4-A919-14109827CC9A}" type="datetimeFigureOut">
              <a:rPr lang="en-US" smtClean="0"/>
              <a:t>4/25/2016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46225337-5D5E-43A7-8985-CD895F21D699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tmp"/><Relationship Id="rId2" Type="http://schemas.openxmlformats.org/officeDocument/2006/relationships/image" Target="../media/image3.tmp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9.emf"/><Relationship Id="rId5" Type="http://schemas.openxmlformats.org/officeDocument/2006/relationships/package" Target="../embeddings/Microsoft_Word_Document2.docx"/><Relationship Id="rId4" Type="http://schemas.openxmlformats.org/officeDocument/2006/relationships/image" Target="../media/image8.emf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dc.gov/hiv/group/age/youth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cdc.gov/healthyyouth/data/yrbs/pdf/trends/us_sexual_trend_yrbs.pd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41136" y="3200400"/>
            <a:ext cx="6400800" cy="1600200"/>
          </a:xfrm>
        </p:spPr>
        <p:txBody>
          <a:bodyPr>
            <a:normAutofit fontScale="70000" lnSpcReduction="20000"/>
          </a:bodyPr>
          <a:lstStyle/>
          <a:p>
            <a:r>
              <a:rPr lang="en-US" dirty="0" err="1" smtClean="0"/>
              <a:t>Christyl</a:t>
            </a:r>
            <a:r>
              <a:rPr lang="en-US" dirty="0" smtClean="0"/>
              <a:t> T. Dawson, MPH</a:t>
            </a:r>
          </a:p>
          <a:p>
            <a:r>
              <a:rPr lang="en-US" dirty="0" smtClean="0"/>
              <a:t>Department of Epidemiology</a:t>
            </a:r>
          </a:p>
          <a:p>
            <a:r>
              <a:rPr lang="en-US" dirty="0" smtClean="0"/>
              <a:t>Robert </a:t>
            </a:r>
            <a:r>
              <a:rPr lang="en-US" dirty="0" err="1" smtClean="0"/>
              <a:t>Stempel</a:t>
            </a:r>
            <a:r>
              <a:rPr lang="en-US" dirty="0" smtClean="0"/>
              <a:t> College of Public Health and Social Work</a:t>
            </a:r>
          </a:p>
          <a:p>
            <a:r>
              <a:rPr lang="en-US" dirty="0" smtClean="0"/>
              <a:t>Florida International University</a:t>
            </a:r>
          </a:p>
          <a:p>
            <a:r>
              <a:rPr lang="en-US" dirty="0" smtClean="0"/>
              <a:t>Miami, FL 33199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Association between HIV Testing and Depression among U.S. Youth </a:t>
            </a:r>
          </a:p>
        </p:txBody>
      </p:sp>
    </p:spTree>
    <p:extLst>
      <p:ext uri="{BB962C8B-B14F-4D97-AF65-F5344CB8AC3E}">
        <p14:creationId xmlns:p14="http://schemas.microsoft.com/office/powerpoint/2010/main" val="4247639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Outline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Literature review</a:t>
            </a:r>
          </a:p>
          <a:p>
            <a:r>
              <a:rPr lang="en-US" dirty="0" smtClean="0"/>
              <a:t>Gap in knowledge</a:t>
            </a:r>
          </a:p>
          <a:p>
            <a:r>
              <a:rPr lang="en-US" dirty="0" smtClean="0"/>
              <a:t>Objective</a:t>
            </a:r>
          </a:p>
          <a:p>
            <a:r>
              <a:rPr lang="en-US" dirty="0" smtClean="0"/>
              <a:t>Hypothesis</a:t>
            </a:r>
          </a:p>
          <a:p>
            <a:r>
              <a:rPr lang="en-US" dirty="0" smtClean="0"/>
              <a:t>Methods</a:t>
            </a:r>
          </a:p>
          <a:p>
            <a:r>
              <a:rPr lang="en-US" dirty="0" smtClean="0"/>
              <a:t>Results</a:t>
            </a:r>
          </a:p>
          <a:p>
            <a:r>
              <a:rPr lang="en-US" dirty="0" smtClean="0"/>
              <a:t>Conclusion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00441">
            <a:off x="3792509" y="1216034"/>
            <a:ext cx="4558986" cy="34163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29433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Literature review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In the </a:t>
            </a:r>
            <a:r>
              <a:rPr lang="en-US" dirty="0" smtClean="0"/>
              <a:t>U.S., youth account </a:t>
            </a:r>
            <a:r>
              <a:rPr lang="en-US" dirty="0"/>
              <a:t>for a substantial number of HIV </a:t>
            </a:r>
            <a:r>
              <a:rPr lang="en-US" dirty="0" smtClean="0"/>
              <a:t>infections (CDC, 2015).</a:t>
            </a:r>
          </a:p>
          <a:p>
            <a:r>
              <a:rPr lang="en-US" dirty="0"/>
              <a:t>However, more than 50% of youth do not know their HIV </a:t>
            </a:r>
            <a:r>
              <a:rPr lang="en-US" dirty="0" smtClean="0"/>
              <a:t>status </a:t>
            </a:r>
            <a:r>
              <a:rPr lang="en-US" dirty="0" smtClean="0"/>
              <a:t>despite increasing participation in sexual activity (CDC</a:t>
            </a:r>
            <a:r>
              <a:rPr lang="en-US" dirty="0" smtClean="0"/>
              <a:t>, </a:t>
            </a:r>
            <a:r>
              <a:rPr lang="en-US" dirty="0" smtClean="0"/>
              <a:t>2015; CDC, </a:t>
            </a:r>
            <a:r>
              <a:rPr lang="en-US" dirty="0" err="1" smtClean="0"/>
              <a:t>n.d.</a:t>
            </a:r>
            <a:r>
              <a:rPr lang="en-US" dirty="0" smtClean="0"/>
              <a:t>).</a:t>
            </a:r>
            <a:endParaRPr lang="en-US" dirty="0" smtClean="0"/>
          </a:p>
          <a:p>
            <a:r>
              <a:rPr lang="en-US" dirty="0" smtClean="0"/>
              <a:t>Knowing </a:t>
            </a:r>
            <a:r>
              <a:rPr lang="en-US" dirty="0"/>
              <a:t>one’s HIV status is imperative for effective and efficient treatment of </a:t>
            </a:r>
            <a:r>
              <a:rPr lang="en-US" dirty="0" smtClean="0"/>
              <a:t>HIV (Fisher, 2008)</a:t>
            </a:r>
          </a:p>
          <a:p>
            <a:r>
              <a:rPr lang="en-US" dirty="0" smtClean="0"/>
              <a:t>HIV testing behavior has </a:t>
            </a:r>
            <a:r>
              <a:rPr lang="en-US" dirty="0"/>
              <a:t>been found to be associated with gender, socioeconomic status, education, and history of </a:t>
            </a:r>
            <a:r>
              <a:rPr lang="en-US" dirty="0" smtClean="0"/>
              <a:t>sexually </a:t>
            </a:r>
            <a:r>
              <a:rPr lang="en-US" dirty="0"/>
              <a:t>transmitted </a:t>
            </a:r>
            <a:r>
              <a:rPr lang="en-US" dirty="0" smtClean="0"/>
              <a:t>diseases (Johns, </a:t>
            </a:r>
            <a:r>
              <a:rPr lang="en-US" dirty="0" err="1" smtClean="0"/>
              <a:t>Bauermeister</a:t>
            </a:r>
            <a:r>
              <a:rPr lang="en-US" dirty="0" smtClean="0"/>
              <a:t>, &amp; Zimmerman, </a:t>
            </a:r>
            <a:r>
              <a:rPr lang="en-US" dirty="0"/>
              <a:t>2010; </a:t>
            </a:r>
            <a:r>
              <a:rPr lang="en-US" dirty="0" err="1"/>
              <a:t>Schnall</a:t>
            </a:r>
            <a:r>
              <a:rPr lang="en-US" dirty="0" smtClean="0"/>
              <a:t>, Rojas</a:t>
            </a:r>
            <a:r>
              <a:rPr lang="en-US" dirty="0"/>
              <a:t>, </a:t>
            </a:r>
            <a:r>
              <a:rPr lang="en-US" dirty="0" smtClean="0"/>
              <a:t>&amp; </a:t>
            </a:r>
            <a:r>
              <a:rPr lang="en-US" dirty="0"/>
              <a:t>Travers</a:t>
            </a:r>
            <a:r>
              <a:rPr lang="en-US" dirty="0" smtClean="0"/>
              <a:t>, 2015).</a:t>
            </a: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9551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Gaps in knowledge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/>
              <a:t>No studies have yet examined the association between different psychosocial attributes, particularly depression, and HIV testing among U.S. youth in a large representative sample.</a:t>
            </a:r>
          </a:p>
          <a:p>
            <a:r>
              <a:rPr lang="en-US" dirty="0" smtClean="0"/>
              <a:t>Most </a:t>
            </a:r>
            <a:r>
              <a:rPr lang="en-US" dirty="0"/>
              <a:t>studies have not used a large, representative sample of youth in the </a:t>
            </a:r>
            <a:r>
              <a:rPr lang="en-US" dirty="0" smtClean="0"/>
              <a:t>U.S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00323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Objective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Examine the association between depression and HIV testing behavior </a:t>
            </a:r>
            <a:r>
              <a:rPr lang="en-US" dirty="0"/>
              <a:t>among </a:t>
            </a:r>
            <a:r>
              <a:rPr lang="en-US" dirty="0" smtClean="0"/>
              <a:t>U.S. youth.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3819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Hypothesis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Depression will be negatively associated with HIV testing behavior among U.S. youth.</a:t>
            </a:r>
          </a:p>
        </p:txBody>
      </p:sp>
    </p:spTree>
    <p:extLst>
      <p:ext uri="{BB962C8B-B14F-4D97-AF65-F5344CB8AC3E}">
        <p14:creationId xmlns:p14="http://schemas.microsoft.com/office/powerpoint/2010/main" val="3482676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Methods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Data source- CDC 2013 National Youth Risk Behavior Surveillance Survey (YRBSS)</a:t>
            </a:r>
          </a:p>
          <a:p>
            <a:r>
              <a:rPr lang="en-US" dirty="0" smtClean="0"/>
              <a:t>Population- U.S. youth in 9</a:t>
            </a:r>
            <a:r>
              <a:rPr lang="en-US" baseline="30000" dirty="0" smtClean="0"/>
              <a:t>th</a:t>
            </a:r>
            <a:r>
              <a:rPr lang="en-US" dirty="0" smtClean="0"/>
              <a:t> through 12</a:t>
            </a:r>
            <a:r>
              <a:rPr lang="en-US" baseline="30000" dirty="0" smtClean="0"/>
              <a:t>th</a:t>
            </a:r>
            <a:r>
              <a:rPr lang="en-US" dirty="0" smtClean="0"/>
              <a:t> grade</a:t>
            </a:r>
          </a:p>
          <a:p>
            <a:r>
              <a:rPr lang="en-US" dirty="0" smtClean="0"/>
              <a:t>Sampling method- 3 stage cluster sampling </a:t>
            </a:r>
          </a:p>
          <a:p>
            <a:r>
              <a:rPr lang="en-US" dirty="0" smtClean="0"/>
              <a:t>Sample size- 13,583</a:t>
            </a:r>
          </a:p>
          <a:p>
            <a:r>
              <a:rPr lang="en-US" dirty="0" smtClean="0"/>
              <a:t>Statistical models- logistic regression, naïve Bayes classifier</a:t>
            </a:r>
          </a:p>
          <a:p>
            <a:r>
              <a:rPr lang="en-US" dirty="0" smtClean="0"/>
              <a:t>Dependent variable- HIV test (yes/no)</a:t>
            </a:r>
          </a:p>
          <a:p>
            <a:r>
              <a:rPr lang="en-US" dirty="0"/>
              <a:t>Independent variables- depression, sexual behavior, HIV/AIDs education, grade level, age, ethnicity, gender, race, alcohol/drug use including IDU</a:t>
            </a:r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8738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Model building- reference coding, </a:t>
            </a:r>
            <a:r>
              <a:rPr lang="en-US" dirty="0" smtClean="0"/>
              <a:t>cases with missing values deleted, variable </a:t>
            </a:r>
            <a:r>
              <a:rPr lang="en-US" dirty="0" smtClean="0"/>
              <a:t>selection via literature</a:t>
            </a:r>
          </a:p>
          <a:p>
            <a:r>
              <a:rPr lang="en-US" dirty="0" smtClean="0"/>
              <a:t>Model comparison- AIC, ROC curves, </a:t>
            </a:r>
            <a:r>
              <a:rPr lang="en-US" dirty="0" smtClean="0"/>
              <a:t>2-fold </a:t>
            </a:r>
            <a:r>
              <a:rPr lang="en-US" dirty="0" smtClean="0"/>
              <a:t>cross validation</a:t>
            </a:r>
          </a:p>
          <a:p>
            <a:r>
              <a:rPr lang="en-US" dirty="0" smtClean="0"/>
              <a:t>Estimates obtained- counts, percentages, p-values, and odds ratios with 95% confidence intervals</a:t>
            </a:r>
          </a:p>
          <a:p>
            <a:r>
              <a:rPr lang="en-US" dirty="0" smtClean="0"/>
              <a:t>Statistical software- R version 3.2.2 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0813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Results</a:t>
            </a:r>
            <a:endParaRPr lang="en-US" dirty="0"/>
          </a:p>
        </p:txBody>
      </p:sp>
      <p:pic>
        <p:nvPicPr>
          <p:cNvPr id="5" name="Content Placeholder 4" descr="Screen Clipping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331" y="1534069"/>
            <a:ext cx="2551661" cy="4892103"/>
          </a:xfrm>
        </p:spPr>
      </p:pic>
      <p:pic>
        <p:nvPicPr>
          <p:cNvPr id="6" name="Picture 5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7992" y="1568918"/>
            <a:ext cx="2733208" cy="4877726"/>
          </a:xfrm>
          <a:prstGeom prst="rect">
            <a:avLst/>
          </a:prstGeom>
        </p:spPr>
      </p:pic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1200" y="1600200"/>
            <a:ext cx="3039517" cy="12891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606124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2289579879"/>
              </p:ext>
            </p:extLst>
          </p:nvPr>
        </p:nvGraphicFramePr>
        <p:xfrm>
          <a:off x="1104899" y="990600"/>
          <a:ext cx="7391401" cy="4572000"/>
        </p:xfrm>
        <a:graphic>
          <a:graphicData uri="http://schemas.openxmlformats.org/drawingml/2006/table">
            <a:tbl>
              <a:tblPr firstRow="1" firstCol="1" bandRow="1"/>
              <a:tblGrid>
                <a:gridCol w="3765168"/>
                <a:gridCol w="1736701"/>
                <a:gridCol w="1889532"/>
              </a:tblGrid>
              <a:tr h="457200">
                <a:tc gridSpan="3"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Table 2.  Chi-square Tests of Associations between HIV Testing Behavior and Sociodemographic Characteristics, YRBSS 2013 Sample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2860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  <a:r>
                        <a:rPr lang="en-US" sz="1100" b="1" baseline="30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p-value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Age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292.5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&lt;0.001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Sex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21.0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2860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Grade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167.4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2860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Ethnicity 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0.163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Race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171.0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&lt;0.001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HIV/AIDS education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8.6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0.014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Condom use at last sex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861.6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11"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&lt;0.001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Drug/alcohol use before last sex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860.3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2860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Number of sexual partners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1203.2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2860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Injection drug use frequency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94.8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2860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Alcohol use lifetime frequency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303.8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2860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Marijuana use lifetime frequency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514.7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2860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Cocaine use lifetime frequency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188.3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2860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Heroin use lifetime frequency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110.7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2860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Methamphetamine use lifetime frequency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158.7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2860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Ecstasy use lifetime frequency 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250.1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2860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Depression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90.4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69341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878305" y="0"/>
            <a:ext cx="3733800" cy="762000"/>
          </a:xfrm>
        </p:spPr>
        <p:txBody>
          <a:bodyPr/>
          <a:lstStyle/>
          <a:p>
            <a:r>
              <a:rPr lang="en-US" dirty="0" smtClean="0"/>
              <a:t>Logistic regression	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half" idx="3"/>
          </p:nvPr>
        </p:nvSpPr>
        <p:spPr>
          <a:xfrm>
            <a:off x="4764505" y="0"/>
            <a:ext cx="3733800" cy="762000"/>
          </a:xfrm>
        </p:spPr>
        <p:txBody>
          <a:bodyPr/>
          <a:lstStyle/>
          <a:p>
            <a:r>
              <a:rPr lang="en-US" dirty="0" smtClean="0"/>
              <a:t>Naïve Bayes classifier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xfrm>
            <a:off x="834189" y="762000"/>
            <a:ext cx="3733800" cy="3886200"/>
          </a:xfrm>
        </p:spPr>
        <p:txBody>
          <a:bodyPr/>
          <a:lstStyle/>
          <a:p>
            <a:r>
              <a:rPr lang="en-US" sz="1500" dirty="0" smtClean="0"/>
              <a:t>Log likelihood= -3677.55</a:t>
            </a:r>
          </a:p>
          <a:p>
            <a:r>
              <a:rPr lang="en-US" sz="1500" dirty="0" smtClean="0"/>
              <a:t>AIC=7391.1</a:t>
            </a:r>
          </a:p>
          <a:p>
            <a:r>
              <a:rPr lang="en-US" sz="1500" dirty="0"/>
              <a:t>2-fold cross validation</a:t>
            </a:r>
          </a:p>
          <a:p>
            <a:pPr lvl="1"/>
            <a:r>
              <a:rPr lang="en-US" sz="1500" dirty="0"/>
              <a:t>Estimate of accuracy: 0.85</a:t>
            </a:r>
          </a:p>
          <a:p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29000" y="1524000"/>
            <a:ext cx="5715000" cy="4889800"/>
          </a:xfrm>
          <a:prstGeom prst="rect">
            <a:avLst/>
          </a:prstGeom>
        </p:spPr>
      </p:pic>
      <p:sp>
        <p:nvSpPr>
          <p:cNvPr id="7" name="Content Placeholder 6"/>
          <p:cNvSpPr>
            <a:spLocks noGrp="1"/>
          </p:cNvSpPr>
          <p:nvPr>
            <p:ph sz="half" idx="4"/>
          </p:nvPr>
        </p:nvSpPr>
        <p:spPr>
          <a:xfrm>
            <a:off x="4764505" y="762000"/>
            <a:ext cx="3733800" cy="3886200"/>
          </a:xfrm>
        </p:spPr>
        <p:txBody>
          <a:bodyPr/>
          <a:lstStyle/>
          <a:p>
            <a:r>
              <a:rPr lang="en-US" sz="1500" dirty="0" smtClean="0"/>
              <a:t>Log likelihood= -19366.94</a:t>
            </a:r>
          </a:p>
          <a:p>
            <a:r>
              <a:rPr lang="en-US" sz="1500" dirty="0" smtClean="0"/>
              <a:t>AIC= 58581.87</a:t>
            </a:r>
          </a:p>
          <a:p>
            <a:r>
              <a:rPr lang="en-US" sz="1500" dirty="0" smtClean="0"/>
              <a:t>2-fold cross validation</a:t>
            </a:r>
          </a:p>
          <a:p>
            <a:pPr lvl="1"/>
            <a:r>
              <a:rPr lang="en-US" sz="1500" dirty="0" smtClean="0"/>
              <a:t>Estimate of accuracy: 0.86</a:t>
            </a:r>
          </a:p>
          <a:p>
            <a:pPr lvl="1"/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389" y="1948270"/>
            <a:ext cx="4616116" cy="4246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0427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29618495"/>
              </p:ext>
            </p:extLst>
          </p:nvPr>
        </p:nvGraphicFramePr>
        <p:xfrm>
          <a:off x="228600" y="310447"/>
          <a:ext cx="4284663" cy="593867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8" name="Document" r:id="rId3" imgW="5930864" imgH="8219585" progId="Word.Document.12">
                  <p:embed/>
                </p:oleObj>
              </mc:Choice>
              <mc:Fallback>
                <p:oleObj name="Document" r:id="rId3" imgW="5930864" imgH="8219585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28600" y="310447"/>
                        <a:ext cx="4284663" cy="593867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00788759"/>
              </p:ext>
            </p:extLst>
          </p:nvPr>
        </p:nvGraphicFramePr>
        <p:xfrm>
          <a:off x="4648200" y="533400"/>
          <a:ext cx="4267200" cy="585111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9" name="Document" r:id="rId5" imgW="5930864" imgH="8131729" progId="Word.Document.12">
                  <p:embed/>
                </p:oleObj>
              </mc:Choice>
              <mc:Fallback>
                <p:oleObj name="Document" r:id="rId5" imgW="5930864" imgH="8131729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648200" y="533400"/>
                        <a:ext cx="4267200" cy="585111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46861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Conclusion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Depression associated with </a:t>
            </a:r>
            <a:r>
              <a:rPr lang="en-US" dirty="0" smtClean="0"/>
              <a:t>lower </a:t>
            </a:r>
            <a:r>
              <a:rPr lang="en-US" dirty="0" smtClean="0"/>
              <a:t>odds of HIV testing among U.S. </a:t>
            </a:r>
            <a:r>
              <a:rPr lang="en-US" dirty="0" smtClean="0"/>
              <a:t>youth</a:t>
            </a:r>
          </a:p>
          <a:p>
            <a:r>
              <a:rPr lang="en-US" dirty="0" smtClean="0"/>
              <a:t>Additional studies needed to replicate findings</a:t>
            </a:r>
          </a:p>
          <a:p>
            <a:r>
              <a:rPr lang="en-US" dirty="0"/>
              <a:t>Screening for depression should be a part of interventions for uptake of HIV testing</a:t>
            </a:r>
          </a:p>
          <a:p>
            <a:endParaRPr lang="en-US" dirty="0" smtClean="0"/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90365191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References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/>
              <a:t>Centers for Disease Control and Prevention. (2015). HIV among youth. Retrieved from </a:t>
            </a:r>
            <a:r>
              <a:rPr lang="en-US" dirty="0">
                <a:hlinkClick r:id="rId3"/>
              </a:rPr>
              <a:t>http://www.cdc.gov/hiv/group/age/youth</a:t>
            </a:r>
            <a:r>
              <a:rPr lang="en-US" dirty="0" smtClean="0">
                <a:hlinkClick r:id="rId3"/>
              </a:rPr>
              <a:t>/</a:t>
            </a:r>
            <a:r>
              <a:rPr lang="en-US" dirty="0" smtClean="0"/>
              <a:t>.</a:t>
            </a:r>
          </a:p>
          <a:p>
            <a:r>
              <a:rPr lang="en-US" dirty="0"/>
              <a:t>Centers for Disease Control and Prevention. (</a:t>
            </a:r>
            <a:r>
              <a:rPr lang="en-US" dirty="0" err="1"/>
              <a:t>n.d.</a:t>
            </a:r>
            <a:r>
              <a:rPr lang="en-US" dirty="0"/>
              <a:t>). Trends in the Prevalence of Sexual Behaviors and HIV Testing, National YRBS: 1991-2013. Retrieved from </a:t>
            </a:r>
            <a:r>
              <a:rPr lang="en-US" dirty="0">
                <a:hlinkClick r:id="rId4"/>
              </a:rPr>
              <a:t>http://</a:t>
            </a:r>
            <a:r>
              <a:rPr lang="en-US" dirty="0" smtClean="0">
                <a:hlinkClick r:id="rId4"/>
              </a:rPr>
              <a:t>www.cdc.gov/healthyyouth/data/yrbs/pdf/trends/us_sexual_trend_yrbs.pdf</a:t>
            </a:r>
            <a:r>
              <a:rPr lang="en-US" dirty="0" smtClean="0"/>
              <a:t>. </a:t>
            </a:r>
          </a:p>
          <a:p>
            <a:r>
              <a:rPr lang="en-US" dirty="0"/>
              <a:t>Fisher, M. (2008). Late diagnosis of HIV infection: major consequences and missed opportunities</a:t>
            </a:r>
            <a:r>
              <a:rPr lang="en-US" dirty="0" smtClean="0"/>
              <a:t>. </a:t>
            </a:r>
            <a:r>
              <a:rPr lang="en-US" i="1" dirty="0"/>
              <a:t>Current opinion in infectious diseases, 21</a:t>
            </a:r>
            <a:r>
              <a:rPr lang="en-US" dirty="0"/>
              <a:t>(1), 1-3</a:t>
            </a:r>
            <a:r>
              <a:rPr lang="en-US" dirty="0" smtClean="0"/>
              <a:t>.</a:t>
            </a:r>
          </a:p>
          <a:p>
            <a:r>
              <a:rPr lang="en-US" dirty="0"/>
              <a:t>Johns, M. M., </a:t>
            </a:r>
            <a:r>
              <a:rPr lang="en-US" dirty="0" err="1"/>
              <a:t>Bauermeister</a:t>
            </a:r>
            <a:r>
              <a:rPr lang="en-US" dirty="0"/>
              <a:t>, J. A., &amp; Zimmerman, M. A. (2010). Individual and neighborhood correlates of HIV testing among African American youth transitioning from adolescence into young adulthood. </a:t>
            </a:r>
            <a:r>
              <a:rPr lang="en-US" i="1" dirty="0"/>
              <a:t>AIDS education and prevention: official publication of the International Society for AIDS Education, 22</a:t>
            </a:r>
            <a:r>
              <a:rPr lang="en-US" dirty="0"/>
              <a:t>(6), 509</a:t>
            </a:r>
            <a:r>
              <a:rPr lang="en-US" dirty="0" smtClean="0"/>
              <a:t>.</a:t>
            </a:r>
          </a:p>
          <a:p>
            <a:r>
              <a:rPr lang="en-US" dirty="0" err="1"/>
              <a:t>Schnall</a:t>
            </a:r>
            <a:r>
              <a:rPr lang="en-US" dirty="0"/>
              <a:t>, R., Rojas, M., &amp; Travers, J. (2015). Understanding HIV testing behaviors of minority adolescents: a health behavior model analysis. </a:t>
            </a:r>
            <a:r>
              <a:rPr lang="en-US" i="1" dirty="0"/>
              <a:t>Journal of the Association of Nurses in AIDS Care, 26</a:t>
            </a:r>
            <a:r>
              <a:rPr lang="en-US" dirty="0"/>
              <a:t>(3), 246-258.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7125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707</TotalTime>
  <Words>697</Words>
  <Application>Microsoft Office PowerPoint</Application>
  <PresentationFormat>On-screen Show (4:3)</PresentationFormat>
  <Paragraphs>112</Paragraphs>
  <Slides>14</Slides>
  <Notes>2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1" baseType="lpstr">
      <vt:lpstr>Calibri</vt:lpstr>
      <vt:lpstr>Franklin Gothic Book</vt:lpstr>
      <vt:lpstr>Perpetua</vt:lpstr>
      <vt:lpstr>Times New Roman</vt:lpstr>
      <vt:lpstr>Wingdings 2</vt:lpstr>
      <vt:lpstr>Equity</vt:lpstr>
      <vt:lpstr>Microsoft Word Document</vt:lpstr>
      <vt:lpstr>Association between HIV Testing and Depression among U.S. Youth </vt:lpstr>
      <vt:lpstr>Outline</vt:lpstr>
      <vt:lpstr>Literature review</vt:lpstr>
      <vt:lpstr>Gaps in knowledge</vt:lpstr>
      <vt:lpstr>Objective</vt:lpstr>
      <vt:lpstr>Hypothesis</vt:lpstr>
      <vt:lpstr>Methods</vt:lpstr>
      <vt:lpstr>PowerPoint Presentation</vt:lpstr>
      <vt:lpstr>Results</vt:lpstr>
      <vt:lpstr>PowerPoint Presentation</vt:lpstr>
      <vt:lpstr>PowerPoint Presentation</vt:lpstr>
      <vt:lpstr>PowerPoint Presentation</vt:lpstr>
      <vt:lpstr>Conclusion</vt:lpstr>
      <vt:lpstr>References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Association between HIV Testing and Depression among U.S. Youth </dc:title>
  <dc:creator>Christyl Dawson</dc:creator>
  <cp:lastModifiedBy>Christyl Dawson</cp:lastModifiedBy>
  <cp:revision>45</cp:revision>
  <dcterms:created xsi:type="dcterms:W3CDTF">2016-04-20T11:58:57Z</dcterms:created>
  <dcterms:modified xsi:type="dcterms:W3CDTF">2016-04-26T01:00:37Z</dcterms:modified>
</cp:coreProperties>
</file>