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73" r:id="rId3"/>
    <p:sldId id="264" r:id="rId4"/>
    <p:sldId id="265" r:id="rId5"/>
    <p:sldId id="266" r:id="rId6"/>
    <p:sldId id="268" r:id="rId7"/>
    <p:sldId id="275" r:id="rId8"/>
    <p:sldId id="267" r:id="rId9"/>
    <p:sldId id="274" r:id="rId10"/>
    <p:sldId id="257" r:id="rId11"/>
    <p:sldId id="259" r:id="rId12"/>
    <p:sldId id="278" r:id="rId13"/>
    <p:sldId id="263" r:id="rId14"/>
    <p:sldId id="270" r:id="rId15"/>
    <p:sldId id="262" r:id="rId16"/>
    <p:sldId id="272" r:id="rId17"/>
    <p:sldId id="279" r:id="rId18"/>
    <p:sldId id="281" r:id="rId19"/>
    <p:sldId id="282" r:id="rId20"/>
    <p:sldId id="28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57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155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512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68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40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38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373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18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346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26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449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90EB0-E16B-41FC-8AC0-0C3BDC804BED}" type="datetimeFigureOut">
              <a:rPr lang="en-US" smtClean="0"/>
              <a:t>4/23/2016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36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72688"/>
            <a:ext cx="9144000" cy="2387600"/>
          </a:xfrm>
        </p:spPr>
        <p:txBody>
          <a:bodyPr>
            <a:noAutofit/>
          </a:bodyPr>
          <a:lstStyle/>
          <a:p>
            <a:r>
              <a:rPr lang="en-US" sz="4400" dirty="0"/>
              <a:t>Comparison of Naïve Bayes Classifier with Logistic regression-Machine learning algorithms by using Glioblastoma tumor expression data.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87141"/>
            <a:ext cx="9144000" cy="1655762"/>
          </a:xfrm>
        </p:spPr>
        <p:txBody>
          <a:bodyPr/>
          <a:lstStyle/>
          <a:p>
            <a:r>
              <a:rPr lang="en-US" dirty="0" smtClean="0"/>
              <a:t>SHASANK CHENNUPATI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59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Hypothesis: </a:t>
            </a:r>
            <a:r>
              <a:rPr lang="en-US" dirty="0" smtClean="0"/>
              <a:t>Expression </a:t>
            </a:r>
            <a:r>
              <a:rPr lang="en-US" dirty="0"/>
              <a:t>of candidate genes </a:t>
            </a:r>
            <a:r>
              <a:rPr lang="en-US" dirty="0" smtClean="0"/>
              <a:t>including their demographics can help in identifying a trend  of responses occurring in glioblastoma and thereby help in early risk identification in new patients.</a:t>
            </a:r>
          </a:p>
          <a:p>
            <a:pPr marL="0" indent="0">
              <a:buNone/>
            </a:pPr>
            <a:r>
              <a:rPr lang="en-US" dirty="0" smtClean="0"/>
              <a:t>The AIM of the project is to identify and develop a best model than can predict Glioblastoma comparatively.</a:t>
            </a:r>
          </a:p>
          <a:p>
            <a:pPr marL="0" indent="0">
              <a:buNone/>
            </a:pPr>
            <a:r>
              <a:rPr lang="en-US" b="1" dirty="0" smtClean="0"/>
              <a:t>Models tested-</a:t>
            </a:r>
          </a:p>
          <a:p>
            <a:pPr marL="0" indent="0">
              <a:buNone/>
            </a:pPr>
            <a:r>
              <a:rPr lang="en-US" dirty="0" smtClean="0"/>
              <a:t>-Logistic Regression</a:t>
            </a:r>
          </a:p>
          <a:p>
            <a:pPr marL="0" indent="0">
              <a:buNone/>
            </a:pPr>
            <a:r>
              <a:rPr lang="en-US" dirty="0" smtClean="0"/>
              <a:t>-Naïve Bayes Classifier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0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b="1" dirty="0"/>
              <a:t>Methods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Data </a:t>
            </a:r>
            <a:r>
              <a:rPr lang="en-US" b="1" dirty="0"/>
              <a:t>Procurement</a:t>
            </a:r>
            <a:r>
              <a:rPr lang="en-US" dirty="0"/>
              <a:t>: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All </a:t>
            </a:r>
            <a:r>
              <a:rPr lang="en-US" dirty="0"/>
              <a:t>the data on patients with GBM are from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Cancer Genome </a:t>
            </a:r>
            <a:r>
              <a:rPr lang="en-US" dirty="0" smtClean="0"/>
              <a:t>Atlas (TCGA)</a:t>
            </a:r>
            <a:r>
              <a:rPr lang="en-US" dirty="0"/>
              <a:t> </a:t>
            </a:r>
            <a:r>
              <a:rPr lang="en-US" dirty="0" smtClean="0"/>
              <a:t>and</a:t>
            </a:r>
          </a:p>
          <a:p>
            <a:pPr marL="0" indent="0">
              <a:buNone/>
            </a:pPr>
            <a:r>
              <a:rPr lang="en-US" dirty="0" smtClean="0"/>
              <a:t>Gene </a:t>
            </a:r>
            <a:r>
              <a:rPr lang="en-US" dirty="0"/>
              <a:t>Expression </a:t>
            </a:r>
            <a:r>
              <a:rPr lang="en-US" dirty="0" smtClean="0"/>
              <a:t>Omnibus(GEO)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Sample determination:</a:t>
            </a:r>
          </a:p>
          <a:p>
            <a:pPr marL="0" indent="0">
              <a:buNone/>
            </a:pPr>
            <a:r>
              <a:rPr lang="en-US" dirty="0" smtClean="0"/>
              <a:t>For </a:t>
            </a:r>
            <a:r>
              <a:rPr lang="en-US" dirty="0"/>
              <a:t>the purpose of this study we have laid down a strict criteria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98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/>
              <a:t>Inclusion criteria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Disease</a:t>
            </a:r>
            <a:r>
              <a:rPr lang="en-US" dirty="0"/>
              <a:t>: Glioblastoma.</a:t>
            </a:r>
          </a:p>
          <a:p>
            <a:pPr lvl="0"/>
            <a:r>
              <a:rPr lang="en-US" dirty="0"/>
              <a:t>Level 2 and 3 of Data (Normalized data, processed data).</a:t>
            </a:r>
          </a:p>
          <a:p>
            <a:pPr lvl="0"/>
            <a:r>
              <a:rPr lang="en-US" dirty="0"/>
              <a:t>Data type: Clinical and Gene Expression data.</a:t>
            </a:r>
          </a:p>
          <a:p>
            <a:pPr lvl="0"/>
            <a:r>
              <a:rPr lang="en-US" dirty="0"/>
              <a:t>Cases with available Gene Expression data and Demographics data.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90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/>
              <a:t>Exclusion criteria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Cancers </a:t>
            </a:r>
            <a:r>
              <a:rPr lang="en-US" dirty="0"/>
              <a:t>not GBM.</a:t>
            </a:r>
          </a:p>
          <a:p>
            <a:pPr lvl="0"/>
            <a:r>
              <a:rPr lang="en-US" dirty="0"/>
              <a:t>Cases without demographics in database.</a:t>
            </a:r>
          </a:p>
          <a:p>
            <a:pPr lvl="0"/>
            <a:r>
              <a:rPr lang="en-US" dirty="0"/>
              <a:t>Cases with low or no Availability of Gene data in TCGA database.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Based </a:t>
            </a:r>
            <a:r>
              <a:rPr lang="en-US" dirty="0"/>
              <a:t>on above </a:t>
            </a:r>
            <a:r>
              <a:rPr lang="en-US" dirty="0" smtClean="0"/>
              <a:t>criteria 184(84-TCGA</a:t>
            </a:r>
            <a:r>
              <a:rPr lang="en-US" dirty="0"/>
              <a:t>, </a:t>
            </a:r>
            <a:r>
              <a:rPr lang="en-US" dirty="0" smtClean="0"/>
              <a:t>100 </a:t>
            </a:r>
            <a:r>
              <a:rPr lang="en-US" dirty="0"/>
              <a:t>from GEO) cases of </a:t>
            </a:r>
            <a:r>
              <a:rPr lang="en-US" dirty="0" smtClean="0"/>
              <a:t>data were filtered.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05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Cleaning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Total of 184 patients data was selected form TCGA and GEO databases. </a:t>
            </a:r>
            <a:r>
              <a:rPr lang="en-US" dirty="0" smtClean="0"/>
              <a:t>similar </a:t>
            </a:r>
            <a:r>
              <a:rPr lang="en-US" dirty="0"/>
              <a:t>genes across the datasets were matched and missing data was removed leaving </a:t>
            </a:r>
            <a:r>
              <a:rPr lang="en-US" dirty="0" smtClean="0"/>
              <a:t>179 </a:t>
            </a:r>
            <a:r>
              <a:rPr lang="en-US" dirty="0"/>
              <a:t>patients. Total of more than 20,000 genes were present in both the data sets combined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data was </a:t>
            </a:r>
            <a:r>
              <a:rPr lang="en-US" dirty="0" smtClean="0"/>
              <a:t>standardized </a:t>
            </a:r>
            <a:r>
              <a:rPr lang="en-US" dirty="0"/>
              <a:t>individually and </a:t>
            </a:r>
            <a:r>
              <a:rPr lang="en-US" dirty="0" smtClean="0"/>
              <a:t>later </a:t>
            </a:r>
            <a:r>
              <a:rPr lang="en-US" dirty="0"/>
              <a:t>merged </a:t>
            </a:r>
            <a:r>
              <a:rPr lang="en-US" dirty="0" smtClean="0"/>
              <a:t>to create single dataset. </a:t>
            </a:r>
          </a:p>
          <a:p>
            <a:pPr marL="0" indent="0">
              <a:buNone/>
            </a:pPr>
            <a:r>
              <a:rPr lang="en-US" dirty="0" smtClean="0"/>
              <a:t>6769(6766+genes+Age+Gender+Race</a:t>
            </a:r>
            <a:r>
              <a:rPr lang="en-US" dirty="0"/>
              <a:t>) were matching among the </a:t>
            </a:r>
            <a:r>
              <a:rPr lang="en-US" dirty="0" smtClean="0"/>
              <a:t>datasets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42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 </a:t>
            </a:r>
            <a:r>
              <a:rPr lang="en-US" dirty="0" smtClean="0"/>
              <a:t>The data were passed through statistical software and probability </a:t>
            </a:r>
            <a:r>
              <a:rPr lang="en-US" dirty="0"/>
              <a:t>is </a:t>
            </a:r>
            <a:r>
              <a:rPr lang="en-US" dirty="0" smtClean="0"/>
              <a:t>calculated. </a:t>
            </a:r>
            <a:r>
              <a:rPr lang="en-US" dirty="0"/>
              <a:t>prediction ratio of correct vs incorrect give the training error.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01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Measurement comparison between 2 </a:t>
            </a:r>
            <a:r>
              <a:rPr lang="en-US" b="1" dirty="0" smtClean="0"/>
              <a:t>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Goodness </a:t>
            </a:r>
            <a:r>
              <a:rPr lang="en-US" dirty="0"/>
              <a:t>of fit</a:t>
            </a:r>
          </a:p>
          <a:p>
            <a:pPr lvl="0"/>
            <a:r>
              <a:rPr lang="en-US" dirty="0"/>
              <a:t>Training </a:t>
            </a:r>
            <a:r>
              <a:rPr lang="en-US" dirty="0" smtClean="0"/>
              <a:t>Error</a:t>
            </a:r>
            <a:endParaRPr lang="en-US" dirty="0"/>
          </a:p>
          <a:p>
            <a:pPr lvl="0"/>
            <a:r>
              <a:rPr lang="en-US" dirty="0"/>
              <a:t>Area under the ROC* curve (AUC), calibration, and run time.</a:t>
            </a:r>
          </a:p>
          <a:p>
            <a:pPr marL="0" indent="0">
              <a:buNone/>
            </a:pPr>
            <a:r>
              <a:rPr lang="en-US" b="1" dirty="0" smtClean="0"/>
              <a:t>*</a:t>
            </a:r>
            <a:r>
              <a:rPr lang="en-US" dirty="0"/>
              <a:t> </a:t>
            </a:r>
            <a:r>
              <a:rPr lang="en-US" i="1" dirty="0"/>
              <a:t>Receiver operating characteristic (ROC), or ROC curve, is a graphical plot that illustrates the performance of a binary classifier system as its discrimination threshold is varied. The curve is created by plotting the true positive rate (TPR) against the false positive rate (FPR) at various threshold settings.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94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264" y="2058000"/>
            <a:ext cx="10515600" cy="13255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1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/>
              <a:t>NBC-Full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Time </a:t>
            </a:r>
            <a:r>
              <a:rPr lang="en-US" dirty="0" smtClean="0"/>
              <a:t>elapsed: 1min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Training </a:t>
            </a:r>
            <a:r>
              <a:rPr lang="en-US" dirty="0" smtClean="0"/>
              <a:t>Error</a:t>
            </a:r>
            <a:r>
              <a:rPr lang="en-US" dirty="0" smtClean="0"/>
              <a:t>:  </a:t>
            </a:r>
            <a:r>
              <a:rPr lang="en-US" dirty="0" smtClean="0"/>
              <a:t>0.424581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Log </a:t>
            </a:r>
            <a:r>
              <a:rPr lang="en-US" dirty="0" err="1" smtClean="0"/>
              <a:t>LikelihoodL</a:t>
            </a:r>
            <a:r>
              <a:rPr lang="en-US" dirty="0" smtClean="0"/>
              <a:t>: </a:t>
            </a:r>
            <a:r>
              <a:rPr lang="en-US" dirty="0"/>
              <a:t>-</a:t>
            </a:r>
            <a:r>
              <a:rPr lang="en-US" dirty="0" err="1" smtClean="0"/>
              <a:t>Inf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Cross Validation</a:t>
            </a:r>
            <a:r>
              <a:rPr lang="en-US" dirty="0"/>
              <a:t>: Accuracy---</a:t>
            </a:r>
            <a:r>
              <a:rPr lang="en-US" dirty="0" smtClean="0"/>
              <a:t>0.9809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40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/>
              <a:t>Logistic regression-Full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Time elapsed</a:t>
            </a:r>
          </a:p>
          <a:p>
            <a:r>
              <a:rPr lang="en-US" dirty="0" smtClean="0"/>
              <a:t>3 days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363" y="2457450"/>
            <a:ext cx="687705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8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Model selection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Step wise correlation took 3 days to work and ended with a non Responding Message.</a:t>
            </a:r>
          </a:p>
          <a:p>
            <a:r>
              <a:rPr lang="en-US" dirty="0" smtClean="0"/>
              <a:t>One to one correlation was chosen as a best choice.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493 variables were selected based on Correlations(p&lt;0.05) from 6769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33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/>
              <a:t>Selected model-NBC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Loglikelihood</a:t>
            </a:r>
            <a:r>
              <a:rPr lang="en-US" dirty="0" smtClean="0"/>
              <a:t>: </a:t>
            </a:r>
            <a:r>
              <a:rPr lang="en-US" dirty="0" smtClean="0"/>
              <a:t>–</a:t>
            </a:r>
            <a:r>
              <a:rPr lang="en-US" dirty="0" err="1" smtClean="0"/>
              <a:t>Inf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err="1" smtClean="0"/>
              <a:t>training.error</a:t>
            </a:r>
            <a:r>
              <a:rPr lang="en-US" dirty="0" smtClean="0"/>
              <a:t>: </a:t>
            </a:r>
            <a:r>
              <a:rPr lang="en-US" dirty="0" smtClean="0"/>
              <a:t> </a:t>
            </a:r>
            <a:r>
              <a:rPr lang="en-US" dirty="0" smtClean="0"/>
              <a:t>0.4357542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Time </a:t>
            </a:r>
            <a:r>
              <a:rPr lang="en-US" dirty="0" smtClean="0"/>
              <a:t>elapsed </a:t>
            </a:r>
            <a:r>
              <a:rPr lang="en-US" dirty="0" smtClean="0"/>
              <a:t>10sec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Cross </a:t>
            </a:r>
            <a:r>
              <a:rPr lang="en-US" dirty="0" smtClean="0"/>
              <a:t>validation---Accuracy </a:t>
            </a:r>
            <a:r>
              <a:rPr lang="en-US" dirty="0"/>
              <a:t>: 0.9709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19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/>
              <a:t>Logistic regression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9165199"/>
              </p:ext>
            </p:extLst>
          </p:nvPr>
        </p:nvGraphicFramePr>
        <p:xfrm>
          <a:off x="924697" y="2096336"/>
          <a:ext cx="10515600" cy="1752600"/>
        </p:xfrm>
        <a:graphic>
          <a:graphicData uri="http://schemas.openxmlformats.org/drawingml/2006/table">
            <a:tbl>
              <a:tblPr/>
              <a:tblGrid>
                <a:gridCol w="3505200"/>
                <a:gridCol w="3505200"/>
                <a:gridCol w="3505200"/>
              </a:tblGrid>
              <a:tr h="0">
                <a:tc gridSpan="3"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Model Fit Statistics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Criterion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Intercept Only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Intercept and</a:t>
                      </a:r>
                      <a:b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Covariates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AIC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445.156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1086.717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 Log L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443.156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750.717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563205"/>
              </p:ext>
            </p:extLst>
          </p:nvPr>
        </p:nvGraphicFramePr>
        <p:xfrm>
          <a:off x="838200" y="4473683"/>
          <a:ext cx="10515600" cy="1478280"/>
        </p:xfrm>
        <a:graphic>
          <a:graphicData uri="http://schemas.openxmlformats.org/drawingml/2006/table">
            <a:tbl>
              <a:tblPr/>
              <a:tblGrid>
                <a:gridCol w="2628900"/>
                <a:gridCol w="2628900"/>
                <a:gridCol w="2628900"/>
                <a:gridCol w="2628900"/>
              </a:tblGrid>
              <a:tr h="0">
                <a:tc gridSpan="4"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Testing Global Null Hypothesis: BETA=0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Test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Chi-Square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DF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 &gt; ChiSq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Likelihood Ratio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-307.5615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167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&lt;.0001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E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Wald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5942272.42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167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&lt;.0001</a:t>
                      </a:r>
                    </a:p>
                  </a:txBody>
                  <a:tcPr marL="47625" marR="47625" marT="47625" marB="47625">
                    <a:lnL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1C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FBFE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85351" y="16187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50784" tIns="45720" rIns="50784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33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469130" cy="121654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>Cross Validation for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reduced model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3 fold</a:t>
            </a:r>
          </a:p>
          <a:p>
            <a:r>
              <a:rPr lang="en-US" dirty="0"/>
              <a:t>Internal estimate of accuracy = 0.994</a:t>
            </a:r>
          </a:p>
          <a:p>
            <a:r>
              <a:rPr lang="en-US" dirty="0"/>
              <a:t>Cross-validation estimate of accuracy = 0.615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10 fold</a:t>
            </a:r>
          </a:p>
          <a:p>
            <a:r>
              <a:rPr lang="en-US" dirty="0"/>
              <a:t>Internal estimate of accuracy = 0.994</a:t>
            </a:r>
          </a:p>
          <a:p>
            <a:r>
              <a:rPr lang="en-US" dirty="0"/>
              <a:t>Cross-validation estimate of accuracy = </a:t>
            </a:r>
            <a:r>
              <a:rPr lang="en-US" dirty="0" smtClean="0"/>
              <a:t>0.52</a:t>
            </a:r>
          </a:p>
          <a:p>
            <a:endParaRPr lang="en-US" dirty="0"/>
          </a:p>
          <a:p>
            <a:r>
              <a:rPr lang="en-US" dirty="0" smtClean="0"/>
              <a:t>Training error: 0.4239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84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Goodness of FIT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7827432"/>
              </p:ext>
            </p:extLst>
          </p:nvPr>
        </p:nvGraphicFramePr>
        <p:xfrm>
          <a:off x="1221260" y="2222029"/>
          <a:ext cx="9084276" cy="110871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542138"/>
                <a:gridCol w="4542138"/>
              </a:tblGrid>
              <a:tr h="0">
                <a:tc gridSpan="2"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Hosmer and </a:t>
                      </a:r>
                      <a:r>
                        <a:rPr lang="en-US" dirty="0" err="1">
                          <a:effectLst/>
                        </a:rPr>
                        <a:t>Lemeshow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smtClean="0">
                          <a:effectLst/>
                        </a:rPr>
                        <a:t>Goodness-of-Fit</a:t>
                      </a:r>
                      <a:r>
                        <a:rPr lang="en-US" baseline="0" dirty="0" smtClean="0">
                          <a:effectLst/>
                        </a:rPr>
                        <a:t> </a:t>
                      </a:r>
                      <a:r>
                        <a:rPr lang="en-US" dirty="0" smtClean="0">
                          <a:effectLst/>
                        </a:rPr>
                        <a:t>Test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Chi-Square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 err="1">
                          <a:effectLst/>
                        </a:rPr>
                        <a:t>Pr</a:t>
                      </a:r>
                      <a:r>
                        <a:rPr lang="en-US" dirty="0">
                          <a:effectLst/>
                        </a:rPr>
                        <a:t> &gt; </a:t>
                      </a:r>
                      <a:r>
                        <a:rPr lang="en-US" dirty="0" err="1">
                          <a:effectLst/>
                        </a:rPr>
                        <a:t>ChiSq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>
                          <a:effectLst/>
                        </a:rPr>
                        <a:t>10.8580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0.2099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0677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795584" cy="113004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>Logistic model- AUC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692" y="0"/>
            <a:ext cx="6883593" cy="688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77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942347" cy="2907464"/>
          </a:xfrm>
        </p:spPr>
        <p:txBody>
          <a:bodyPr/>
          <a:lstStyle/>
          <a:p>
            <a:r>
              <a:rPr lang="en-US" dirty="0" err="1" smtClean="0"/>
              <a:t>naiveBayes</a:t>
            </a:r>
            <a:r>
              <a:rPr lang="en-US" dirty="0" smtClean="0"/>
              <a:t> AUC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226" y="365124"/>
            <a:ext cx="6492875" cy="6492875"/>
          </a:xfrm>
        </p:spPr>
      </p:pic>
    </p:spTree>
    <p:extLst>
      <p:ext uri="{BB962C8B-B14F-4D97-AF65-F5344CB8AC3E}">
        <p14:creationId xmlns:p14="http://schemas.microsoft.com/office/powerpoint/2010/main" val="2774968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5349202"/>
              </p:ext>
            </p:extLst>
          </p:nvPr>
        </p:nvGraphicFramePr>
        <p:xfrm>
          <a:off x="838200" y="365121"/>
          <a:ext cx="9953370" cy="6132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674"/>
                <a:gridCol w="1990674"/>
                <a:gridCol w="1990674"/>
                <a:gridCol w="1990674"/>
                <a:gridCol w="1990674"/>
              </a:tblGrid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0.9809</a:t>
                      </a:r>
                      <a:endParaRPr lang="en-US" u="none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u="none" dirty="0" err="1" smtClean="0"/>
                        <a:t>NaiveBayes</a:t>
                      </a:r>
                      <a:r>
                        <a:rPr lang="en-US" u="none" dirty="0" smtClean="0"/>
                        <a:t> algorithm</a:t>
                      </a:r>
                      <a:endParaRPr lang="en-US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u="none" dirty="0" smtClean="0"/>
                        <a:t>Logistic </a:t>
                      </a:r>
                      <a:r>
                        <a:rPr lang="en-US" u="none" dirty="0" err="1" smtClean="0"/>
                        <a:t>regrerssion</a:t>
                      </a:r>
                      <a:r>
                        <a:rPr lang="en-US" u="none" dirty="0" smtClean="0"/>
                        <a:t> model</a:t>
                      </a:r>
                      <a:endParaRPr lang="en-US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Full model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Selected 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Full 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Selected model</a:t>
                      </a:r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Time elapsed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1 min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10sec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&gt;3</a:t>
                      </a:r>
                      <a:r>
                        <a:rPr lang="en-US" u="none" baseline="0" dirty="0" smtClean="0"/>
                        <a:t> days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8 hours</a:t>
                      </a:r>
                      <a:endParaRPr lang="en-US" u="none" dirty="0"/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Training error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0.424581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0.4357542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0.4239</a:t>
                      </a:r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Cross validation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0.9809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0.9709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0.994</a:t>
                      </a:r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Log likelihood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r>
                        <a:rPr lang="en-US" u="none" dirty="0" err="1" smtClean="0"/>
                        <a:t>Inf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dirty="0" smtClean="0"/>
                        <a:t>-249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-375.35</a:t>
                      </a:r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AIC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1086.717</a:t>
                      </a:r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BIC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</a:tr>
              <a:tr h="681349"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AUC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0.8757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0.8189</a:t>
                      </a:r>
                      <a:endParaRPr lang="en-US" u="none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0704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Based on the above results and </a:t>
            </a:r>
            <a:r>
              <a:rPr lang="en-US" smtClean="0"/>
              <a:t>the discussion Naïve </a:t>
            </a:r>
            <a:r>
              <a:rPr lang="en-US" dirty="0" smtClean="0"/>
              <a:t>Bayes is the best algorithm for predictive analysis of genetic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729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496</Words>
  <Application>Microsoft Office PowerPoint</Application>
  <PresentationFormat>Widescreen</PresentationFormat>
  <Paragraphs>149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Comparison of Naïve Bayes Classifier with Logistic regression-Machine learning algorithms by using Glioblastoma tumor expression data.</vt:lpstr>
      <vt:lpstr>Introduction</vt:lpstr>
      <vt:lpstr>Methods:</vt:lpstr>
      <vt:lpstr>Inclusion criteria:</vt:lpstr>
      <vt:lpstr>Exclusion criteria:</vt:lpstr>
      <vt:lpstr>Data Cleaning</vt:lpstr>
      <vt:lpstr>PowerPoint Presentation</vt:lpstr>
      <vt:lpstr>Measurement comparison between 2 models</vt:lpstr>
      <vt:lpstr>RESULTS</vt:lpstr>
      <vt:lpstr>NBC-Full Model</vt:lpstr>
      <vt:lpstr>Logistic regression-Full Model</vt:lpstr>
      <vt:lpstr>Model selection</vt:lpstr>
      <vt:lpstr>Selected model-NBC</vt:lpstr>
      <vt:lpstr>Logistic regression</vt:lpstr>
      <vt:lpstr>Cross Validation for  reduced model model</vt:lpstr>
      <vt:lpstr>Goodness of FIT</vt:lpstr>
      <vt:lpstr>Logistic model- AUC</vt:lpstr>
      <vt:lpstr>naiveBayes AUC</vt:lpstr>
      <vt:lpstr>PowerPoint Presentation</vt:lpstr>
      <vt:lpstr>Conclusion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Shasank Chennupati</dc:creator>
  <cp:lastModifiedBy>Shasank Chennupati</cp:lastModifiedBy>
  <cp:revision>37</cp:revision>
  <dcterms:created xsi:type="dcterms:W3CDTF">2016-04-21T23:36:02Z</dcterms:created>
  <dcterms:modified xsi:type="dcterms:W3CDTF">2016-04-23T23:28:23Z</dcterms:modified>
</cp:coreProperties>
</file>