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64" r:id="rId4"/>
    <p:sldId id="258" r:id="rId5"/>
    <p:sldId id="257" r:id="rId6"/>
    <p:sldId id="260" r:id="rId7"/>
    <p:sldId id="261" r:id="rId8"/>
    <p:sldId id="262" r:id="rId9"/>
    <p:sldId id="263" r:id="rId10"/>
    <p:sldId id="265" r:id="rId11"/>
    <p:sldId id="270" r:id="rId12"/>
    <p:sldId id="267" r:id="rId13"/>
    <p:sldId id="266" r:id="rId14"/>
    <p:sldId id="272" r:id="rId15"/>
    <p:sldId id="268" r:id="rId16"/>
    <p:sldId id="271" r:id="rId17"/>
    <p:sldId id="273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2082" y="9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6B406-1B0D-4653-9275-B1510F353A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1E3616-2CDE-4ADE-8C6E-63DBA48E32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8AECB-AA82-4CF4-9E7B-B2132B69F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31ED2-3815-468B-90D6-F2EC5B773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84503-23DF-4A38-9614-93E9088B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45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B3739-DA41-4EA2-9254-DEBBF10E4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CADD9-77E0-499D-A6EB-09F9D09FA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184C1-4B66-4E87-9256-155AA49EA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C3F54-7951-4056-9DE4-F1CEA2C8B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ACC2B-E754-4DBF-90F0-811437BEE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27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97CB7-0EEB-4A15-8F92-C716D10E5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0BD41-778A-4B28-AC04-12835616B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567C5-E0A6-4071-8936-9D08CF5FE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01728-1535-44DE-83CE-D7CC023F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E5715-33F3-48D5-8E49-31330AB37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7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F364-FEC0-404A-8379-2672FC2D2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38BDD-CD5E-4FC3-B826-20ADA6456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0266B-A01C-48B3-A45F-DB124A89A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6E9D9-6069-42F4-81AF-D3983E7C9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BB5FD-2AF6-4C67-BE86-0CCA59A16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F4C82F-23B9-4CFF-87FD-1454F1A47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9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3FD8E-2ED6-475C-874F-33E019451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BD4B46-8477-4452-9BFF-CC7A9A808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9E9BC-010B-48F3-A6CE-3DB757B71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D6705B-2519-4E64-BBB4-3CFBA1AD0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00ADD-6138-4711-AC2C-7CC91321F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994749-3958-4CA0-809B-EB1D52F67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2B0E21-B97C-4567-8275-EAD485E1B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983BD8-8133-426A-9E56-6FDECEE2D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63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59CD6-BFB7-4DF3-A01F-59FE77E0D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7C57C4-E837-4F41-9A80-50E54019A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CECA49-8CB3-4FE8-B0DB-069962A81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CC9460-C86C-415F-8B0D-8A1C7B992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18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50941-12C5-4CB9-8716-4BBD0A1E3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A42CF-4459-42B2-AF13-125E50075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A9416-7207-4666-AC73-4549487CE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0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2C13-CCAD-4BAD-8A8F-1239F4DF0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7D0AC-C5CF-48D2-B76B-4CF100181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75137-1DD0-420F-99D2-2E19FCB5A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4FE51-598D-428F-AE67-A0177C8C1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551BE6-E7C8-48BB-BA52-F8A89846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C2D29-3B34-4CB8-9F32-3BD6EA18E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804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82573-B876-4DD2-A08F-AC03415EE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4B005B-697F-4FEB-AE50-220F36FC37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10531A-EBD1-458E-B969-434AD4AC9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05519A-C6A4-40B4-9DEB-16A75E72F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7DDB1A-D720-475C-A239-6F00A831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A5D98-9290-4958-A13F-834591AB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65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D9102-0AE9-407E-8AC1-5126C20B9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F05010-E60D-43C3-A019-6AA70FFD9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34452-9F18-48DA-B2BC-AB646C74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97FF7-666D-40AB-848F-73F6CF551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F490B-D1A5-4230-A211-45A80598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04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FCD31D-3FB6-4DEC-AE56-F145A2206C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6ABFDD-1DF9-4F6C-B699-0C6251B3E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99FD9-67D6-4DDF-891F-22762D24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CFBFD-BAD2-4450-A568-837886B25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41257-4DEB-4CA5-94DB-ACE35F414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8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3DE7C2-EB40-4928-9A49-FA98117AD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EB65C-D8FA-4727-BB6C-DADABE1CC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956FC-24F0-4238-B8A3-6D7CE8A44D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6C2A7-4333-4E19-B6CC-19CA2585A780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98EA9-4A64-457D-89EF-B402057BFA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F7A31-AC82-4C8B-9476-A4A300600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4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51013-A745-4544-BB7A-4FD6EEA259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66757"/>
          </a:xfrm>
        </p:spPr>
        <p:txBody>
          <a:bodyPr>
            <a:normAutofit/>
          </a:bodyPr>
          <a:lstStyle/>
          <a:p>
            <a:r>
              <a:rPr lang="en-US" sz="4800" dirty="0"/>
              <a:t>Symptoms of </a:t>
            </a:r>
            <a:br>
              <a:rPr lang="en-US" sz="4800" dirty="0"/>
            </a:br>
            <a:r>
              <a:rPr lang="en-US" sz="4800" dirty="0"/>
              <a:t>Inflammatory Bowel Disease, </a:t>
            </a:r>
            <a:br>
              <a:rPr lang="en-US" sz="4800" dirty="0"/>
            </a:br>
            <a:r>
              <a:rPr lang="en-US" sz="4800" dirty="0"/>
              <a:t>Sleep, &amp; </a:t>
            </a:r>
            <a:br>
              <a:rPr lang="en-US" sz="4800" dirty="0"/>
            </a:br>
            <a:r>
              <a:rPr lang="en-US" sz="4800" dirty="0"/>
              <a:t>Alterations in the Gut Microbiome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52E12F-FC5E-4BF2-8DFC-37A886163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47488"/>
            <a:ext cx="9144000" cy="1307592"/>
          </a:xfrm>
        </p:spPr>
        <p:txBody>
          <a:bodyPr>
            <a:normAutofit/>
          </a:bodyPr>
          <a:lstStyle/>
          <a:p>
            <a:r>
              <a:rPr lang="en-US" sz="1800" dirty="0"/>
              <a:t>Meredith L. Wilcox, MPH</a:t>
            </a:r>
          </a:p>
          <a:p>
            <a:r>
              <a:rPr lang="en-US" sz="1800" dirty="0"/>
              <a:t>PHC 6067 Class Project</a:t>
            </a:r>
          </a:p>
          <a:p>
            <a:r>
              <a:rPr lang="en-US" sz="1800" dirty="0"/>
              <a:t>Fall 2021</a:t>
            </a:r>
          </a:p>
        </p:txBody>
      </p:sp>
    </p:spTree>
    <p:extLst>
      <p:ext uri="{BB962C8B-B14F-4D97-AF65-F5344CB8AC3E}">
        <p14:creationId xmlns:p14="http://schemas.microsoft.com/office/powerpoint/2010/main" val="89683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Description of Data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C056A-67AA-45FA-8C15-1C28CC1E606C}"/>
              </a:ext>
            </a:extLst>
          </p:cNvPr>
          <p:cNvSpPr txBox="1"/>
          <p:nvPr/>
        </p:nvSpPr>
        <p:spPr>
          <a:xfrm>
            <a:off x="838200" y="1925782"/>
            <a:ext cx="10515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177 fecal samples from 81 participants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Note: There are 178 fecal samples, but I’m unable to link one sample a participant ID.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TBD: Which sample to include in analysis for participants with multiple samples?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Human Microbiome Project (HMP) performed 16S rRNA gene compositional analysis to summarize the composition and structure of the bacterial component of the microbiome.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81 participants with 16S rRNA data, 54 had inflammatory bowel disease (34 Crohn’s Disease; 20 ulcerative colitis).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81 participants with 16S rRNA data, 41 provided baseline data on sleep measures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81 participants with 16S rRNA data, 42 provided data on IBD-related symptoms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095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ECCD981-EDB3-41E3-9063-07C85F33D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686841"/>
              </p:ext>
            </p:extLst>
          </p:nvPr>
        </p:nvGraphicFramePr>
        <p:xfrm>
          <a:off x="942703" y="1690688"/>
          <a:ext cx="81280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4434">
                  <a:extLst>
                    <a:ext uri="{9D8B030D-6E8A-4147-A177-3AD203B41FA5}">
                      <a16:colId xmlns:a16="http://schemas.microsoft.com/office/drawing/2014/main" val="1405281624"/>
                    </a:ext>
                  </a:extLst>
                </a:gridCol>
                <a:gridCol w="4943566">
                  <a:extLst>
                    <a:ext uri="{9D8B030D-6E8A-4147-A177-3AD203B41FA5}">
                      <a16:colId xmlns:a16="http://schemas.microsoft.com/office/drawing/2014/main" val="944106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In the past 7 days my sleep quality was…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531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Refreshing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In the past 7 days my sleep was refreshing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640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had a problem with my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365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Difficulty falling asleep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had difficulty falling asleep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639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Restless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My sleep was restless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98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Try to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tried hard to get to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5411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Worry about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worried about not being able to fall asleep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89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satisfaction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was satisfied with my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6071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8818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Quality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16F800-3F23-4FD6-9810-660965563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99696"/>
            <a:ext cx="7162800" cy="2124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83CAC9-018B-4368-B096-764F0EF2F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623770"/>
            <a:ext cx="5104612" cy="30101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83B13A-ECC7-45CA-8728-CF33CD3DA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623770"/>
            <a:ext cx="5104612" cy="301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17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Refreshing Sleep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2E3CB6-88AC-4AC0-92E6-FF4384D5D9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107" y="1304925"/>
            <a:ext cx="7210425" cy="2124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FF3097-E8B3-4969-9502-E17573F16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532880"/>
            <a:ext cx="5261064" cy="31023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A26CBEA-776E-4195-9987-FBCE685A0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532880"/>
            <a:ext cx="5261064" cy="310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53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Problem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37363C-4DEE-4120-AC74-41EF5C8EDC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9443"/>
            <a:ext cx="7210425" cy="2124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3BA41F-5793-460C-932A-D9358BB52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3632854"/>
            <a:ext cx="5201211" cy="30670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535FE8-4BA7-4D00-8367-0B2A98561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502" y="3585143"/>
            <a:ext cx="5398325" cy="318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37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Difficulty Falling Asleep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10B397-9D8E-4046-8F85-27B5A3019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067" y="1310621"/>
            <a:ext cx="7181850" cy="1914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A8E6F8-C4B5-4781-8AB0-2C335EBE1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66" y="3429000"/>
            <a:ext cx="5311419" cy="31320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6C37DE0-8880-4423-AABF-C0A4CC929C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352093"/>
            <a:ext cx="5572259" cy="328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250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Restless Sleep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092D82-37AA-4C1C-9D92-FEEE5CA19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312" y="1261679"/>
            <a:ext cx="6943725" cy="2124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D331F-658A-493A-8A5E-395CDC1BA7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312" y="3472246"/>
            <a:ext cx="5254065" cy="30982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CE5D2E8-3828-48AC-B6E4-F37B52956E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385754"/>
            <a:ext cx="5545562" cy="327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38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Try to Sleep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AED4EA-4232-4E7D-81A9-09066DF5B8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312" y="1261246"/>
            <a:ext cx="7010400" cy="1914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E5A832-926B-402E-99B3-349B05189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85754"/>
            <a:ext cx="5269134" cy="31071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D2F45A-C3F0-40FC-8E16-B6F73FA80E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434150"/>
            <a:ext cx="5269134" cy="310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61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Worry About Sleep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BE680E-EDF1-4B55-828A-4B7901E99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52" y="1296079"/>
            <a:ext cx="7210425" cy="1914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21E142-B132-4CD5-B07D-4A119AB27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423850"/>
            <a:ext cx="5269134" cy="31071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46713F-CDA2-4979-A0BC-EC56EB418E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3404" y="3406296"/>
            <a:ext cx="5234300" cy="308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17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Satisfaction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AEBF3D-E366-4438-8784-F5ADFAC22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147" y="1282221"/>
            <a:ext cx="7210425" cy="2124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4D64C2-834C-4C47-921C-A3DD1C513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583" y="3554757"/>
            <a:ext cx="5269135" cy="31071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97A1A4D-C18E-40A2-A292-2823214BC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447" y="3554757"/>
            <a:ext cx="5269136" cy="310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19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Measures of IBD Symptoms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ECCD981-EDB3-41E3-9063-07C85F33D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471855"/>
              </p:ext>
            </p:extLst>
          </p:nvPr>
        </p:nvGraphicFramePr>
        <p:xfrm>
          <a:off x="942702" y="1690688"/>
          <a:ext cx="9633857" cy="438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4407">
                  <a:extLst>
                    <a:ext uri="{9D8B030D-6E8A-4147-A177-3AD203B41FA5}">
                      <a16:colId xmlns:a16="http://schemas.microsoft.com/office/drawing/2014/main" val="1405281624"/>
                    </a:ext>
                  </a:extLst>
                </a:gridCol>
                <a:gridCol w="5859450">
                  <a:extLst>
                    <a:ext uri="{9D8B030D-6E8A-4147-A177-3AD203B41FA5}">
                      <a16:colId xmlns:a16="http://schemas.microsoft.com/office/drawing/2014/main" val="944106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Short Inflammatory Bowel Disease Questionnaire (SIBDQ)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Assesses recent physical, emotional, and social symptoms or difficulties of IBD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10-item questionnaire scored from 7-70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Lower scores indicate greater severity of IBD-related symptoms or difficulties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531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Simple Clinical Colitis Activity Index (SCCAI)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Assesses the physical symptoms of ulcerative colitis (UC), including bowel frequency, urgency of defection, blood in stool, general wellbeing, and extracolonic features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Higher scores indicates greater severity of UC symptoms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640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Harvey-Bradshaw Index (HBI)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Assesses the severity of clinical symptoms of Crohn’s Disease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i="1" dirty="0"/>
                        <a:t>Higher scores indicates greater severity of CD symptoms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3657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83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 Inflammatory Bowel Disease Questionnaire (SIBDQ)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FAADF20-D296-4AAF-876B-24644A03C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7750" y="1027906"/>
            <a:ext cx="2686050" cy="535305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35148AC-467F-403C-94EA-B8C893D8A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7740928" cy="456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85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 Inflammatory Bowel Disease Questionnaire (SIBDQ)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4AAF9A-6D81-4DAF-A57C-CEFF29078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587" y="1690688"/>
            <a:ext cx="8512493" cy="501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49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Clinical Colitis Activity </a:t>
            </a:r>
            <a:br>
              <a:rPr lang="en-US" dirty="0"/>
            </a:br>
            <a:r>
              <a:rPr lang="en-US" dirty="0"/>
              <a:t>Index (SCCAI)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B31FE5-10CA-46C7-AE46-78C2A418A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406" y="537447"/>
            <a:ext cx="2807653" cy="60455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021AFF-4D18-420B-9B1D-5C7C727D0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81" y="1690688"/>
            <a:ext cx="8124825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114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Harvey-Bradshaw Index (HBI) for CD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EA0D79C-53FB-4A18-85B0-AFF7BF07A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594" y="1904048"/>
            <a:ext cx="2486025" cy="3676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0BFD3FF-D689-4ADA-9668-ABAE09570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867" y="1701800"/>
            <a:ext cx="8124825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68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B6176-FB6B-48F7-B645-C150B6E0E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Decisions made…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2A79E-C7B1-488B-8B3C-4443FB03D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Include IBD diagnosis as a random variable in model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Resulting from the above decision, I will be using SIBDQ as the outcome. The SIBDQ was completed at baseline by both CD and UC patients.</a:t>
            </a:r>
          </a:p>
        </p:txBody>
      </p:sp>
    </p:spTree>
    <p:extLst>
      <p:ext uri="{BB962C8B-B14F-4D97-AF65-F5344CB8AC3E}">
        <p14:creationId xmlns:p14="http://schemas.microsoft.com/office/powerpoint/2010/main" val="2807548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B6176-FB6B-48F7-B645-C150B6E0E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22A79E-C7B1-488B-8B3C-4443FB03D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Decide whether to include individual sleep measures in models or use a composite score. </a:t>
            </a:r>
            <a:r>
              <a:rPr lang="en-US" sz="2000" i="1" dirty="0"/>
              <a:t>(Need to find out more information regarding the 8 sleep measures.)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Look into software/package options for microbiome data </a:t>
            </a:r>
            <a:r>
              <a:rPr lang="en-US" sz="2000" i="1" dirty="0"/>
              <a:t>(QIIME, R packages APE and VEGAN)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Diversity calculations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Alpha diversity</a:t>
            </a:r>
            <a:r>
              <a:rPr lang="en-US" sz="2000" i="1" dirty="0"/>
              <a:t> (Shannon diversity index, Shannon evenness index)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Beta diversity </a:t>
            </a:r>
            <a:r>
              <a:rPr lang="en-US" sz="2000" i="1" dirty="0"/>
              <a:t>(Bray-Curtis dissimilarity, Jaccard distance, </a:t>
            </a:r>
            <a:r>
              <a:rPr lang="en-US" sz="2000" i="1" dirty="0" err="1"/>
              <a:t>UniFrac</a:t>
            </a:r>
            <a:r>
              <a:rPr lang="en-US" sz="2000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082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524</Words>
  <Application>Microsoft Office PowerPoint</Application>
  <PresentationFormat>Widescreen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Symptoms of  Inflammatory Bowel Disease,  Sleep, &amp;  Alterations in the Gut Microbiome</vt:lpstr>
      <vt:lpstr>Description of Data</vt:lpstr>
      <vt:lpstr>Sleep Measures</vt:lpstr>
      <vt:lpstr>Sleep Measures – Sleep Quality</vt:lpstr>
      <vt:lpstr>Sleep Measures – Refreshing Sleep</vt:lpstr>
      <vt:lpstr>Sleep Measures – Sleep Problem</vt:lpstr>
      <vt:lpstr>Sleep Measures – Difficulty Falling Asleep</vt:lpstr>
      <vt:lpstr>Sleep Measures – Restless Sleep</vt:lpstr>
      <vt:lpstr>Sleep Measures – Try to Sleep</vt:lpstr>
      <vt:lpstr>Sleep Measures – Worry About Sleep</vt:lpstr>
      <vt:lpstr>Sleep Measures – Sleep Satisfaction</vt:lpstr>
      <vt:lpstr>Measures of IBD Symptoms</vt:lpstr>
      <vt:lpstr>Short Inflammatory Bowel Disease Questionnaire (SIBDQ)</vt:lpstr>
      <vt:lpstr>Short Inflammatory Bowel Disease Questionnaire (SIBDQ)</vt:lpstr>
      <vt:lpstr>Simple Clinical Colitis Activity  Index (SCCAI)</vt:lpstr>
      <vt:lpstr>Harvey-Bradshaw Index (HBI) for CD</vt:lpstr>
      <vt:lpstr>Decisions made…</vt:lpstr>
      <vt:lpstr>Next Steps…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Symptoms of  Inflammatory Bowel Disease,  Sleep, &amp;  Alterations in the Gut Microbiome</dc:title>
  <dc:creator>Meredith Wilcox</dc:creator>
  <cp:lastModifiedBy>Meredith Wilcox</cp:lastModifiedBy>
  <cp:revision>4</cp:revision>
  <dcterms:created xsi:type="dcterms:W3CDTF">2021-11-02T15:39:54Z</dcterms:created>
  <dcterms:modified xsi:type="dcterms:W3CDTF">2021-11-02T19:26:15Z</dcterms:modified>
</cp:coreProperties>
</file>