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Override PartName="/ppt/notesSlides/notesSlide3.xml" ContentType="application/vnd.openxmlformats-officedocument.presentationml.notesSlide+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notesSlides/notesSlide4.xml" ContentType="application/vnd.openxmlformats-officedocument.presentationml.notesSlide+xml"/>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s/slide19.xml" ContentType="application/vnd.openxmlformats-officedocument.presentationml.slide+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s/slide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theme/theme1.xml" ContentType="application/vnd.openxmlformats-officedocument.theme+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22"/>
  </p:notesMasterIdLst>
  <p:sldIdLst>
    <p:sldId id="257" r:id="rId2"/>
    <p:sldId id="258" r:id="rId3"/>
    <p:sldId id="259" r:id="rId4"/>
    <p:sldId id="260" r:id="rId5"/>
    <p:sldId id="261" r:id="rId6"/>
    <p:sldId id="262" r:id="rId7"/>
    <p:sldId id="263" r:id="rId8"/>
    <p:sldId id="264" r:id="rId9"/>
    <p:sldId id="272" r:id="rId10"/>
    <p:sldId id="273" r:id="rId11"/>
    <p:sldId id="274" r:id="rId12"/>
    <p:sldId id="275" r:id="rId13"/>
    <p:sldId id="265" r:id="rId14"/>
    <p:sldId id="267" r:id="rId15"/>
    <p:sldId id="266" r:id="rId16"/>
    <p:sldId id="269" r:id="rId17"/>
    <p:sldId id="270" r:id="rId18"/>
    <p:sldId id="268" r:id="rId19"/>
    <p:sldId id="271" r:id="rId20"/>
    <p:sldId id="276"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60" d="100"/>
          <a:sy n="60" d="100"/>
        </p:scale>
        <p:origin x="-104" y="-28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092C9F-0A87-8149-BCCC-AE611AFCA049}" type="datetimeFigureOut">
              <a:rPr lang="en-US" smtClean="0"/>
              <a:t>12/7/16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84B40B-3881-FA4C-9F5C-5ED8AAADFB67}"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According to the World Health Organization, 357 million new infections occur each year with one of four sexually transmitted infections (</a:t>
            </a:r>
            <a:r>
              <a:rPr lang="en-US" sz="1200" kern="1200" dirty="0" err="1" smtClean="0">
                <a:solidFill>
                  <a:schemeClr val="tx1"/>
                </a:solidFill>
                <a:latin typeface="+mn-lt"/>
                <a:ea typeface="+mn-ea"/>
                <a:cs typeface="+mn-cs"/>
              </a:rPr>
              <a:t>STIs</a:t>
            </a:r>
            <a:r>
              <a:rPr lang="en-US" sz="1200" kern="1200" dirty="0" smtClean="0">
                <a:solidFill>
                  <a:schemeClr val="tx1"/>
                </a:solidFill>
                <a:latin typeface="+mn-lt"/>
                <a:ea typeface="+mn-ea"/>
                <a:cs typeface="+mn-cs"/>
              </a:rPr>
              <a:t>): Chlamydia, gonorrhea, syphilis and </a:t>
            </a:r>
            <a:r>
              <a:rPr lang="en-US" sz="1200" kern="1200" dirty="0" err="1" smtClean="0">
                <a:solidFill>
                  <a:schemeClr val="tx1"/>
                </a:solidFill>
                <a:latin typeface="+mn-lt"/>
                <a:ea typeface="+mn-ea"/>
                <a:cs typeface="+mn-cs"/>
              </a:rPr>
              <a:t>trichomonisasis</a:t>
            </a:r>
            <a:r>
              <a:rPr lang="en-US" sz="1200" kern="1200" dirty="0" smtClean="0">
                <a:solidFill>
                  <a:schemeClr val="tx1"/>
                </a:solidFill>
                <a:latin typeface="+mn-lt"/>
                <a:ea typeface="+mn-ea"/>
                <a:cs typeface="+mn-cs"/>
              </a:rPr>
              <a:t> (WHO, 2015). This equates to approximately 1 million sexually transmitted infections (</a:t>
            </a:r>
            <a:r>
              <a:rPr lang="en-US" sz="1200" kern="1200" dirty="0" err="1" smtClean="0">
                <a:solidFill>
                  <a:schemeClr val="tx1"/>
                </a:solidFill>
                <a:latin typeface="+mn-lt"/>
                <a:ea typeface="+mn-ea"/>
                <a:cs typeface="+mn-cs"/>
              </a:rPr>
              <a:t>STIs</a:t>
            </a:r>
            <a:r>
              <a:rPr lang="en-US" sz="1200" kern="1200" dirty="0" smtClean="0">
                <a:solidFill>
                  <a:schemeClr val="tx1"/>
                </a:solidFill>
                <a:latin typeface="+mn-lt"/>
                <a:ea typeface="+mn-ea"/>
                <a:cs typeface="+mn-cs"/>
              </a:rPr>
              <a:t>) acquired every day worldwide (WHO, 2015).  Each year in the United States, 19 million people are diagnosed with a sexually transmitted disease (STD), costing the U.S. healthcare system 16 billion dollars (CDC, 2015). In 2014, increased rates of Chlamydia, gonorrhea, and syphilis were reported nationwide (CDC, 2015). </a:t>
            </a:r>
          </a:p>
          <a:p>
            <a:endParaRPr lang="en-US" dirty="0"/>
          </a:p>
        </p:txBody>
      </p:sp>
      <p:sp>
        <p:nvSpPr>
          <p:cNvPr id="4" name="Slide Number Placeholder 3"/>
          <p:cNvSpPr>
            <a:spLocks noGrp="1"/>
          </p:cNvSpPr>
          <p:nvPr>
            <p:ph type="sldNum" sz="quarter" idx="10"/>
          </p:nvPr>
        </p:nvSpPr>
        <p:spPr/>
        <p:txBody>
          <a:bodyPr/>
          <a:lstStyle/>
          <a:p>
            <a:fld id="{B798CB59-64A8-694E-A687-749154D595EF}"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Since the late 1990s, online chat rooms have facilitated meeting opportunities for individuals looking to have sexual encounters. Men seeking men would enter these chat rooms by sending a message to the group with their age, weight, and sexual act preferences. The Internet became a virtual meeting space where sexually transmitted disease (STD)</a:t>
            </a:r>
            <a:r>
              <a:rPr lang="en-US" sz="1200" u="sng"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outbreaks, most notably an outbreak of syphilis in 1999, could be traced back to a single chat room in San Francisco, California (</a:t>
            </a:r>
            <a:r>
              <a:rPr lang="en-US" sz="1200" kern="1200" dirty="0" err="1" smtClean="0">
                <a:solidFill>
                  <a:schemeClr val="tx1"/>
                </a:solidFill>
                <a:latin typeface="+mn-lt"/>
                <a:ea typeface="+mn-ea"/>
                <a:cs typeface="+mn-cs"/>
              </a:rPr>
              <a:t>Dworkin</a:t>
            </a:r>
            <a:r>
              <a:rPr lang="en-US" sz="1200" kern="1200" dirty="0" smtClean="0">
                <a:solidFill>
                  <a:schemeClr val="tx1"/>
                </a:solidFill>
                <a:latin typeface="+mn-lt"/>
                <a:ea typeface="+mn-ea"/>
                <a:cs typeface="+mn-cs"/>
              </a:rPr>
              <a:t>, 2011). In 2007, social networking technology continued to evolve with the introduction of the Smartphone (“The </a:t>
            </a:r>
            <a:r>
              <a:rPr lang="en-US" sz="1200" kern="1200" dirty="0" err="1" smtClean="0">
                <a:solidFill>
                  <a:schemeClr val="tx1"/>
                </a:solidFill>
                <a:latin typeface="+mn-lt"/>
                <a:ea typeface="+mn-ea"/>
                <a:cs typeface="+mn-cs"/>
              </a:rPr>
              <a:t>IPhone</a:t>
            </a:r>
            <a:r>
              <a:rPr lang="en-US" sz="1200" kern="1200" dirty="0" smtClean="0">
                <a:solidFill>
                  <a:schemeClr val="tx1"/>
                </a:solidFill>
                <a:latin typeface="+mn-lt"/>
                <a:ea typeface="+mn-ea"/>
                <a:cs typeface="+mn-cs"/>
              </a:rPr>
              <a:t> Is Not a Smartphone”, 2007).</a:t>
            </a:r>
          </a:p>
          <a:p>
            <a:endParaRPr lang="en-US" dirty="0"/>
          </a:p>
        </p:txBody>
      </p:sp>
      <p:sp>
        <p:nvSpPr>
          <p:cNvPr id="4" name="Slide Number Placeholder 3"/>
          <p:cNvSpPr>
            <a:spLocks noGrp="1"/>
          </p:cNvSpPr>
          <p:nvPr>
            <p:ph type="sldNum" sz="quarter" idx="10"/>
          </p:nvPr>
        </p:nvSpPr>
        <p:spPr/>
        <p:txBody>
          <a:bodyPr/>
          <a:lstStyle/>
          <a:p>
            <a:fld id="{B798CB59-64A8-694E-A687-749154D595EF}"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Study</a:t>
            </a:r>
            <a:r>
              <a:rPr lang="en-US" baseline="0" dirty="0" smtClean="0"/>
              <a:t> period was between 2004-2008.</a:t>
            </a:r>
            <a:endParaRPr lang="en-US" dirty="0"/>
          </a:p>
        </p:txBody>
      </p:sp>
      <p:sp>
        <p:nvSpPr>
          <p:cNvPr id="4" name="Slide Number Placeholder 3"/>
          <p:cNvSpPr>
            <a:spLocks noGrp="1"/>
          </p:cNvSpPr>
          <p:nvPr>
            <p:ph type="sldNum" sz="quarter" idx="10"/>
          </p:nvPr>
        </p:nvSpPr>
        <p:spPr/>
        <p:txBody>
          <a:bodyPr/>
          <a:lstStyle/>
          <a:p>
            <a:fld id="{B798CB59-64A8-694E-A687-749154D595EF}"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kern="1200" dirty="0" smtClean="0">
                <a:solidFill>
                  <a:schemeClr val="tx1"/>
                </a:solidFill>
                <a:latin typeface="+mn-lt"/>
                <a:ea typeface="+mn-ea"/>
                <a:cs typeface="+mn-cs"/>
              </a:rPr>
              <a:t>In 2009, the dating application (app) Grindr was introduced as a social networking platform geared towards a gay, bisexual, and bi-curious male audience (Grindr, 2016). In 2012, a similar dating app catered towards heterosexual users called Tinder was released on the market (Tinder, 2016). According to the Apple App Store, the Grindr application has over 2 million users in 196 countries using the app everyday. Users that upgrade their membership are able to “see up to 300 guys” and use advanced filters like body type, ethnicity, and relationship status preferences. The Tinder application has seen over 10 billion matches and over 100 million downloads. An upgraded Tinder user also has access to a “passport” feature, where users who are planning to travel internationally are able to connect with users anywhere in the world.</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Now with a swipe of a finger, users have access to geospatial mapping software that provides the exact distance (in feet) they are from another user. This technology not only facilitates the meeting of two risky individuals, but also increases the circumference of a user’s sexual network. According to a study conducted by Delaney et al, researchers observed a mean of 33 app users per square mile at 69 sites in Atlanta, GA (Delaney et al, 2016). App users are also seeking risky sexual encounters; evident is the use of abbreviations and acronyms in user profiles, such as “SWC” which stands for “sex without condom.” According to a study by </a:t>
            </a:r>
            <a:r>
              <a:rPr lang="en-US" sz="1200" kern="1200" dirty="0" err="1" smtClean="0">
                <a:solidFill>
                  <a:schemeClr val="tx1"/>
                </a:solidFill>
                <a:latin typeface="+mn-lt"/>
                <a:ea typeface="+mn-ea"/>
                <a:cs typeface="+mn-cs"/>
              </a:rPr>
              <a:t>Winetrobe</a:t>
            </a:r>
            <a:r>
              <a:rPr lang="en-US" sz="1200" kern="1200" dirty="0" smtClean="0">
                <a:solidFill>
                  <a:schemeClr val="tx1"/>
                </a:solidFill>
                <a:latin typeface="+mn-lt"/>
                <a:ea typeface="+mn-ea"/>
                <a:cs typeface="+mn-cs"/>
              </a:rPr>
              <a:t> </a:t>
            </a:r>
            <a:r>
              <a:rPr lang="en-US" sz="1200" i="1" kern="1200" dirty="0" smtClean="0">
                <a:solidFill>
                  <a:schemeClr val="tx1"/>
                </a:solidFill>
                <a:latin typeface="+mn-lt"/>
                <a:ea typeface="+mn-ea"/>
                <a:cs typeface="+mn-cs"/>
              </a:rPr>
              <a:t>et. al</a:t>
            </a:r>
            <a:r>
              <a:rPr lang="en-US" sz="1200" kern="1200" dirty="0" smtClean="0">
                <a:solidFill>
                  <a:schemeClr val="tx1"/>
                </a:solidFill>
                <a:latin typeface="+mn-lt"/>
                <a:ea typeface="+mn-ea"/>
                <a:cs typeface="+mn-cs"/>
              </a:rPr>
              <a:t>, Grindr users that included these abbreviations in their profiles were more likely to have had unprotected anal intercourse with their last Grindr-met partner (</a:t>
            </a:r>
            <a:r>
              <a:rPr lang="en-US" sz="1200" kern="1200" dirty="0" err="1" smtClean="0">
                <a:solidFill>
                  <a:schemeClr val="tx1"/>
                </a:solidFill>
                <a:latin typeface="+mn-lt"/>
                <a:ea typeface="+mn-ea"/>
                <a:cs typeface="+mn-cs"/>
              </a:rPr>
              <a:t>Winetrobe</a:t>
            </a:r>
            <a:r>
              <a:rPr lang="en-US" sz="1200" kern="1200" dirty="0" smtClean="0">
                <a:solidFill>
                  <a:schemeClr val="tx1"/>
                </a:solidFill>
                <a:latin typeface="+mn-lt"/>
                <a:ea typeface="+mn-ea"/>
                <a:cs typeface="+mn-cs"/>
              </a:rPr>
              <a:t>, 2014).  </a:t>
            </a:r>
          </a:p>
          <a:p>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798CB59-64A8-694E-A687-749154D595EF}"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794D9A0-22D5-F749-94AA-F57DAEB197C7}"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94D9A0-22D5-F749-94AA-F57DAEB197C7}"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94D9A0-22D5-F749-94AA-F57DAEB197C7}"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794D9A0-22D5-F749-94AA-F57DAEB197C7}" type="datetimeFigureOut">
              <a:rPr lang="en-US" smtClean="0"/>
              <a:t>12/7/16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794D9A0-22D5-F749-94AA-F57DAEB197C7}" type="datetimeFigureOut">
              <a:rPr lang="en-US" smtClean="0"/>
              <a:t>12/7/16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794D9A0-22D5-F749-94AA-F57DAEB197C7}" type="datetimeFigureOut">
              <a:rPr lang="en-US" smtClean="0"/>
              <a:t>12/7/16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94D9A0-22D5-F749-94AA-F57DAEB197C7}" type="datetimeFigureOut">
              <a:rPr lang="en-US" smtClean="0"/>
              <a:t>12/7/16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94D9A0-22D5-F749-94AA-F57DAEB197C7}" type="datetimeFigureOut">
              <a:rPr lang="en-US" smtClean="0"/>
              <a:t>12/7/16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94D9A0-22D5-F749-94AA-F57DAEB197C7}" type="datetimeFigureOut">
              <a:rPr lang="en-US" smtClean="0"/>
              <a:t>12/7/16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94D9A0-22D5-F749-94AA-F57DAEB197C7}"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94D9A0-22D5-F749-94AA-F57DAEB197C7}" type="datetimeFigureOut">
              <a:rPr lang="en-US" smtClean="0"/>
              <a:t>12/7/16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66E824-1ED2-3C4C-809E-A3D204329D0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94D9A0-22D5-F749-94AA-F57DAEB197C7}" type="datetimeFigureOut">
              <a:rPr lang="en-US" smtClean="0"/>
              <a:t>12/7/16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66E824-1ED2-3C4C-809E-A3D204329D0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3333" dirty="0" smtClean="0">
                <a:latin typeface="Times New Roman"/>
                <a:cs typeface="Times New Roman"/>
              </a:rPr>
              <a:t/>
            </a:r>
            <a:br>
              <a:rPr lang="en-US" sz="3333" dirty="0" smtClean="0">
                <a:latin typeface="Times New Roman"/>
                <a:cs typeface="Times New Roman"/>
              </a:rPr>
            </a:br>
            <a:r>
              <a:rPr lang="en-US" sz="3200" b="1" dirty="0" smtClean="0">
                <a:latin typeface="Times New Roman"/>
                <a:cs typeface="Times New Roman"/>
              </a:rPr>
              <a:t>Swiping Right for an STD: Social-Networking Smartphone Applications, Risky Behaviors, and Sexually Transmitted Disease</a:t>
            </a:r>
            <a:r>
              <a:rPr lang="en-US" sz="3200" b="1" dirty="0" smtClean="0">
                <a:latin typeface="Times New Roman"/>
                <a:cs typeface="Times New Roman"/>
              </a:rPr>
              <a:t> </a:t>
            </a:r>
            <a:r>
              <a:rPr lang="en-US" sz="3200" dirty="0" smtClean="0">
                <a:latin typeface="Times New Roman"/>
                <a:cs typeface="Times New Roman"/>
              </a:rPr>
              <a:t/>
            </a:r>
            <a:br>
              <a:rPr lang="en-US" sz="3200" dirty="0" smtClean="0">
                <a:latin typeface="Times New Roman"/>
                <a:cs typeface="Times New Roman"/>
              </a:rPr>
            </a:br>
            <a:r>
              <a:rPr lang="en-US" sz="3333" b="1" dirty="0" smtClean="0">
                <a:latin typeface="Times New Roman"/>
                <a:cs typeface="Times New Roman"/>
              </a:rPr>
              <a:t> </a:t>
            </a:r>
            <a:r>
              <a:rPr lang="en-US" sz="3333" dirty="0">
                <a:latin typeface="Times New Roman"/>
                <a:cs typeface="Times New Roman"/>
              </a:rPr>
              <a:t/>
            </a:r>
            <a:br>
              <a:rPr lang="en-US" sz="3333" dirty="0">
                <a:latin typeface="Times New Roman"/>
                <a:cs typeface="Times New Roman"/>
              </a:rPr>
            </a:br>
            <a:r>
              <a:rPr lang="en-US" sz="3333" dirty="0">
                <a:latin typeface="Times New Roman"/>
                <a:cs typeface="Times New Roman"/>
              </a:rPr>
              <a:t>Isabel S. </a:t>
            </a:r>
            <a:r>
              <a:rPr lang="en-US" sz="3333" dirty="0" smtClean="0">
                <a:latin typeface="Times New Roman"/>
                <a:cs typeface="Times New Roman"/>
              </a:rPr>
              <a:t>Griffin, MPH</a:t>
            </a:r>
            <a:r>
              <a:rPr lang="en-US" dirty="0" smtClean="0">
                <a:latin typeface="Times New Roman"/>
                <a:cs typeface="Times New Roman"/>
              </a:rPr>
              <a:t/>
            </a:r>
            <a:br>
              <a:rPr lang="en-US" dirty="0" smtClean="0">
                <a:latin typeface="Times New Roman"/>
                <a:cs typeface="Times New Roman"/>
              </a:rPr>
            </a:br>
            <a:endParaRPr lang="en-US" dirty="0">
              <a:latin typeface="Times New Roman"/>
              <a:cs typeface="Times New Roman"/>
            </a:endParaRPr>
          </a:p>
        </p:txBody>
      </p:sp>
      <p:pic>
        <p:nvPicPr>
          <p:cNvPr id="5" name="Picture 4"/>
          <p:cNvPicPr>
            <a:picLocks noChangeAspect="1"/>
          </p:cNvPicPr>
          <p:nvPr/>
        </p:nvPicPr>
        <p:blipFill>
          <a:blip r:embed="rId2"/>
          <a:srcRect t="24443" r="18611" b="29060"/>
          <a:stretch>
            <a:fillRect/>
          </a:stretch>
        </p:blipFill>
        <p:spPr>
          <a:xfrm>
            <a:off x="0" y="5262364"/>
            <a:ext cx="4572001" cy="1591494"/>
          </a:xfrm>
          <a:prstGeom prst="rect">
            <a:avLst/>
          </a:prstGeom>
        </p:spPr>
      </p:pic>
      <p:pic>
        <p:nvPicPr>
          <p:cNvPr id="6" name="Picture 5"/>
          <p:cNvPicPr>
            <a:picLocks noChangeAspect="1"/>
          </p:cNvPicPr>
          <p:nvPr/>
        </p:nvPicPr>
        <p:blipFill>
          <a:blip r:embed="rId3"/>
          <a:stretch>
            <a:fillRect/>
          </a:stretch>
        </p:blipFill>
        <p:spPr>
          <a:xfrm>
            <a:off x="4571998" y="5262363"/>
            <a:ext cx="4572001" cy="159149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400" b="1" dirty="0" smtClean="0">
                <a:latin typeface="Times New Roman" panose="02020603050405020304" pitchFamily="18" charset="0"/>
                <a:cs typeface="Times New Roman" panose="02020603050405020304" pitchFamily="18" charset="0"/>
              </a:rPr>
              <a:t>Sexually </a:t>
            </a:r>
            <a:r>
              <a:rPr lang="en-US" sz="3200" b="1" dirty="0" smtClean="0">
                <a:latin typeface="Times New Roman" panose="02020603050405020304" pitchFamily="18" charset="0"/>
                <a:cs typeface="Times New Roman" panose="02020603050405020304" pitchFamily="18" charset="0"/>
              </a:rPr>
              <a:t>Transmitted</a:t>
            </a:r>
            <a:r>
              <a:rPr lang="en-US" sz="3400" b="1" dirty="0" smtClean="0">
                <a:latin typeface="Times New Roman" panose="02020603050405020304" pitchFamily="18" charset="0"/>
                <a:cs typeface="Times New Roman" panose="02020603050405020304" pitchFamily="18" charset="0"/>
              </a:rPr>
              <a:t> Diseases</a:t>
            </a:r>
            <a:endParaRPr lang="en-US" sz="34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199" y="1417638"/>
            <a:ext cx="7980071" cy="5018532"/>
          </a:xfrm>
        </p:spPr>
        <p:txBody>
          <a:bodyPr>
            <a:normAutofit/>
          </a:bodyPr>
          <a:lstStyle/>
          <a:p>
            <a:r>
              <a:rPr lang="en-US" sz="2000" dirty="0" smtClean="0">
                <a:latin typeface="Times New Roman"/>
                <a:cs typeface="Times New Roman"/>
              </a:rPr>
              <a:t>According to the World Health Organization, o</a:t>
            </a:r>
            <a:r>
              <a:rPr lang="en-US" sz="2000" dirty="0" smtClean="0">
                <a:latin typeface="Times New Roman"/>
                <a:cs typeface="Times New Roman"/>
              </a:rPr>
              <a:t>ne </a:t>
            </a:r>
            <a:r>
              <a:rPr lang="en-US" sz="2000" dirty="0">
                <a:latin typeface="Times New Roman"/>
                <a:cs typeface="Times New Roman"/>
              </a:rPr>
              <a:t>million sexually transmitted infections (STIs) </a:t>
            </a:r>
            <a:r>
              <a:rPr lang="en-US" sz="2000" dirty="0" smtClean="0">
                <a:latin typeface="Times New Roman"/>
                <a:cs typeface="Times New Roman"/>
              </a:rPr>
              <a:t>are </a:t>
            </a:r>
            <a:r>
              <a:rPr lang="en-US" sz="2000" dirty="0">
                <a:latin typeface="Times New Roman"/>
                <a:cs typeface="Times New Roman"/>
              </a:rPr>
              <a:t>acquired every day, </a:t>
            </a:r>
            <a:r>
              <a:rPr lang="en-US" sz="2000" dirty="0" smtClean="0">
                <a:latin typeface="Times New Roman"/>
                <a:cs typeface="Times New Roman"/>
              </a:rPr>
              <a:t>worldwide.</a:t>
            </a:r>
            <a:r>
              <a:rPr lang="en-US" sz="2000" baseline="30000" dirty="0" smtClean="0">
                <a:latin typeface="Times New Roman"/>
                <a:cs typeface="Times New Roman"/>
              </a:rPr>
              <a:t>1</a:t>
            </a:r>
          </a:p>
          <a:p>
            <a:r>
              <a:rPr lang="en-US" sz="2000" dirty="0" smtClean="0">
                <a:latin typeface="Times New Roman"/>
                <a:cs typeface="Times New Roman"/>
              </a:rPr>
              <a:t>Each year in the United States, 19 million people are diagnosed with an STD, costing the U.S. healthcare system 16 billion </a:t>
            </a:r>
            <a:r>
              <a:rPr lang="en-US" sz="2000" dirty="0" smtClean="0">
                <a:latin typeface="Times New Roman"/>
                <a:cs typeface="Times New Roman"/>
              </a:rPr>
              <a:t>dollars.</a:t>
            </a:r>
            <a:r>
              <a:rPr lang="en-US" sz="2000" baseline="30000" dirty="0" smtClean="0">
                <a:latin typeface="Times New Roman"/>
                <a:cs typeface="Times New Roman"/>
              </a:rPr>
              <a:t>2</a:t>
            </a:r>
            <a:endParaRPr lang="en-US" sz="2000" dirty="0" smtClean="0">
              <a:latin typeface="Times New Roman"/>
              <a:cs typeface="Times New Roman"/>
            </a:endParaRPr>
          </a:p>
          <a:p>
            <a:pPr lvl="1"/>
            <a:r>
              <a:rPr lang="en-US" sz="2000" dirty="0" smtClean="0">
                <a:latin typeface="Times New Roman"/>
                <a:cs typeface="Times New Roman"/>
              </a:rPr>
              <a:t>Half </a:t>
            </a:r>
            <a:r>
              <a:rPr lang="en-US" sz="2000" dirty="0" smtClean="0">
                <a:latin typeface="Times New Roman"/>
                <a:cs typeface="Times New Roman"/>
              </a:rPr>
              <a:t>of these new cases occur among young people ages 15 to 24.</a:t>
            </a:r>
            <a:r>
              <a:rPr lang="en-US" sz="2000" dirty="0" smtClean="0">
                <a:latin typeface="Times New Roman"/>
                <a:cs typeface="Times New Roman"/>
              </a:rPr>
              <a:t> </a:t>
            </a:r>
          </a:p>
          <a:p>
            <a:pPr lvl="1"/>
            <a:r>
              <a:rPr lang="en-US" sz="2000" dirty="0" smtClean="0">
                <a:latin typeface="Times New Roman"/>
                <a:cs typeface="Times New Roman"/>
              </a:rPr>
              <a:t>10,000 teens </a:t>
            </a:r>
            <a:r>
              <a:rPr lang="en-US" sz="2000" dirty="0" smtClean="0">
                <a:latin typeface="Times New Roman"/>
                <a:cs typeface="Times New Roman"/>
              </a:rPr>
              <a:t>are infected by an STD everyday, which is one every 8 seconds.</a:t>
            </a:r>
            <a:r>
              <a:rPr lang="en-US" sz="2000" dirty="0" smtClean="0">
                <a:latin typeface="Times New Roman"/>
                <a:cs typeface="Times New Roman"/>
              </a:rPr>
              <a:t> </a:t>
            </a:r>
          </a:p>
          <a:p>
            <a:r>
              <a:rPr lang="en-US" sz="2000" dirty="0" smtClean="0">
                <a:latin typeface="Times New Roman"/>
                <a:cs typeface="Times New Roman"/>
              </a:rPr>
              <a:t>Most young adults weigh the cost and benefit of safe sex practices, the fact that STDs are treatable and HIV is no longer a death sentence.</a:t>
            </a:r>
            <a:r>
              <a:rPr lang="en-US" sz="2000" dirty="0" smtClean="0">
                <a:latin typeface="Times New Roman"/>
                <a:cs typeface="Times New Roman"/>
              </a:rPr>
              <a:t> </a:t>
            </a:r>
          </a:p>
          <a:p>
            <a:r>
              <a:rPr lang="en-US" sz="2000" dirty="0" smtClean="0">
                <a:latin typeface="Times New Roman"/>
                <a:cs typeface="Times New Roman"/>
              </a:rPr>
              <a:t>In </a:t>
            </a:r>
            <a:r>
              <a:rPr lang="en-US" sz="2000" dirty="0" smtClean="0">
                <a:latin typeface="Times New Roman"/>
                <a:cs typeface="Times New Roman"/>
              </a:rPr>
              <a:t>2013, 56% of specimens submitted from Miami-Dade County to the CDC Gonococcal Isolate Surveillance Project (GISP) were resistant to at least one course of antibiotics used to treat </a:t>
            </a:r>
            <a:r>
              <a:rPr lang="en-US" sz="2000" i="1" dirty="0" err="1" smtClean="0">
                <a:latin typeface="Times New Roman"/>
                <a:cs typeface="Times New Roman"/>
              </a:rPr>
              <a:t>Neisseria</a:t>
            </a:r>
            <a:r>
              <a:rPr lang="en-US" sz="2000" i="1" dirty="0" smtClean="0">
                <a:latin typeface="Times New Roman"/>
                <a:cs typeface="Times New Roman"/>
              </a:rPr>
              <a:t> </a:t>
            </a:r>
            <a:r>
              <a:rPr lang="en-US" sz="2000" i="1" dirty="0" err="1" smtClean="0">
                <a:latin typeface="Times New Roman"/>
                <a:cs typeface="Times New Roman"/>
              </a:rPr>
              <a:t>gonorrhoeae</a:t>
            </a:r>
            <a:r>
              <a:rPr lang="en-US" sz="2000" dirty="0" smtClean="0">
                <a:latin typeface="Times New Roman"/>
                <a:cs typeface="Times New Roman"/>
              </a:rPr>
              <a:t> cases, while approximately 26% were multidrug resistant</a:t>
            </a:r>
            <a:r>
              <a:rPr lang="en-US" sz="2000" dirty="0" smtClean="0">
                <a:latin typeface="Times New Roman"/>
                <a:cs typeface="Times New Roman"/>
              </a:rPr>
              <a:t>.</a:t>
            </a:r>
            <a:r>
              <a:rPr lang="en-US" sz="2000" baseline="30000" dirty="0" smtClean="0">
                <a:latin typeface="Times New Roman"/>
                <a:cs typeface="Times New Roman"/>
              </a:rPr>
              <a:t>3</a:t>
            </a:r>
            <a:r>
              <a:rPr lang="en-US" sz="2000" dirty="0" smtClean="0">
                <a:latin typeface="Times New Roman"/>
                <a:cs typeface="Times New Roman"/>
              </a:rPr>
              <a:t> </a:t>
            </a:r>
            <a:endParaRPr lang="en-US" sz="2000" dirty="0" smtClean="0">
              <a:latin typeface="Times New Roman"/>
              <a:cs typeface="Times New Roman"/>
            </a:endParaRPr>
          </a:p>
          <a:p>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143616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567" y="4320540"/>
            <a:ext cx="8498114" cy="2164612"/>
          </a:xfrm>
        </p:spPr>
        <p:txBody>
          <a:bodyPr>
            <a:noAutofit/>
          </a:bodyPr>
          <a:lstStyle/>
          <a:p>
            <a:pPr>
              <a:buNone/>
            </a:pPr>
            <a:r>
              <a:rPr lang="en-US" sz="2000" dirty="0" smtClean="0">
                <a:latin typeface="Times New Roman"/>
                <a:cs typeface="Times New Roman"/>
              </a:rPr>
              <a:t>1990s: Online </a:t>
            </a:r>
            <a:r>
              <a:rPr lang="en-US" sz="2000" dirty="0">
                <a:latin typeface="Times New Roman"/>
                <a:cs typeface="Times New Roman"/>
              </a:rPr>
              <a:t>chat rooms have</a:t>
            </a:r>
            <a:r>
              <a:rPr lang="en-US" sz="2000" dirty="0" smtClean="0">
                <a:latin typeface="Times New Roman"/>
                <a:cs typeface="Times New Roman"/>
              </a:rPr>
              <a:t> facilitated </a:t>
            </a:r>
            <a:r>
              <a:rPr lang="en-US" sz="2000" dirty="0">
                <a:latin typeface="Times New Roman"/>
                <a:cs typeface="Times New Roman"/>
              </a:rPr>
              <a:t>meeting opportunities for </a:t>
            </a:r>
            <a:r>
              <a:rPr lang="en-US" sz="2000" dirty="0" smtClean="0">
                <a:latin typeface="Times New Roman"/>
                <a:cs typeface="Times New Roman"/>
              </a:rPr>
              <a:t>individuals looking </a:t>
            </a:r>
            <a:r>
              <a:rPr lang="en-US" sz="2000" dirty="0">
                <a:latin typeface="Times New Roman"/>
                <a:cs typeface="Times New Roman"/>
              </a:rPr>
              <a:t>to have sexual encounters</a:t>
            </a:r>
            <a:r>
              <a:rPr lang="en-US" sz="2000" dirty="0" smtClean="0">
                <a:latin typeface="Times New Roman"/>
                <a:cs typeface="Times New Roman"/>
              </a:rPr>
              <a:t>.</a:t>
            </a:r>
          </a:p>
          <a:p>
            <a:pPr lvl="1"/>
            <a:r>
              <a:rPr lang="en-US" sz="2000" dirty="0" smtClean="0">
                <a:latin typeface="Times New Roman"/>
                <a:cs typeface="Times New Roman"/>
              </a:rPr>
              <a:t>Men </a:t>
            </a:r>
            <a:r>
              <a:rPr lang="en-US" sz="2000" dirty="0">
                <a:latin typeface="Times New Roman"/>
                <a:cs typeface="Times New Roman"/>
              </a:rPr>
              <a:t>seeking men would enter these chat rooms by sending a message to the group with their age, weight, and preferred sexual </a:t>
            </a:r>
            <a:r>
              <a:rPr lang="en-US" sz="2000" dirty="0" smtClean="0">
                <a:latin typeface="Times New Roman"/>
                <a:cs typeface="Times New Roman"/>
              </a:rPr>
              <a:t>act. </a:t>
            </a:r>
          </a:p>
          <a:p>
            <a:pPr lvl="1"/>
            <a:r>
              <a:rPr lang="en-US" sz="2000" dirty="0" smtClean="0">
                <a:latin typeface="Times New Roman"/>
                <a:cs typeface="Times New Roman"/>
              </a:rPr>
              <a:t>In 1999, an </a:t>
            </a:r>
            <a:r>
              <a:rPr lang="en-US" sz="2000" dirty="0">
                <a:latin typeface="Times New Roman"/>
                <a:cs typeface="Times New Roman"/>
              </a:rPr>
              <a:t>o</a:t>
            </a:r>
            <a:r>
              <a:rPr lang="en-US" sz="2000" dirty="0" smtClean="0">
                <a:latin typeface="Times New Roman"/>
                <a:cs typeface="Times New Roman"/>
              </a:rPr>
              <a:t>utbreak </a:t>
            </a:r>
            <a:r>
              <a:rPr lang="en-US" sz="2000" dirty="0">
                <a:latin typeface="Times New Roman"/>
                <a:cs typeface="Times New Roman"/>
              </a:rPr>
              <a:t>of syphilis</a:t>
            </a:r>
            <a:r>
              <a:rPr lang="en-US" sz="2000" dirty="0" smtClean="0">
                <a:latin typeface="Times New Roman"/>
                <a:cs typeface="Times New Roman"/>
              </a:rPr>
              <a:t> could traced </a:t>
            </a:r>
            <a:r>
              <a:rPr lang="en-US" sz="2000" dirty="0">
                <a:latin typeface="Times New Roman"/>
                <a:cs typeface="Times New Roman"/>
              </a:rPr>
              <a:t>back to a single chat room in San Francisco, </a:t>
            </a:r>
            <a:r>
              <a:rPr lang="en-US" sz="2000" dirty="0" smtClean="0">
                <a:latin typeface="Times New Roman"/>
                <a:cs typeface="Times New Roman"/>
              </a:rPr>
              <a:t>California.</a:t>
            </a:r>
            <a:r>
              <a:rPr lang="en-US" sz="2000" baseline="30000" dirty="0" smtClean="0">
                <a:latin typeface="Times New Roman"/>
                <a:cs typeface="Times New Roman"/>
              </a:rPr>
              <a:t>4</a:t>
            </a:r>
            <a:endParaRPr lang="en-US" sz="2000" dirty="0" smtClean="0">
              <a:latin typeface="Times New Roman"/>
              <a:cs typeface="Times New Roman"/>
            </a:endParaRPr>
          </a:p>
          <a:p>
            <a:pPr>
              <a:buNone/>
            </a:pPr>
            <a:endParaRPr lang="en-US" sz="2000" dirty="0" smtClean="0">
              <a:latin typeface="Times New Roman"/>
              <a:cs typeface="Times New Roman"/>
            </a:endParaRPr>
          </a:p>
        </p:txBody>
      </p:sp>
      <p:pic>
        <p:nvPicPr>
          <p:cNvPr id="4" name="Picture 3"/>
          <p:cNvPicPr>
            <a:picLocks noChangeAspect="1"/>
          </p:cNvPicPr>
          <p:nvPr/>
        </p:nvPicPr>
        <p:blipFill>
          <a:blip r:embed="rId3"/>
          <a:srcRect b="22979"/>
          <a:stretch>
            <a:fillRect/>
          </a:stretch>
        </p:blipFill>
        <p:spPr>
          <a:xfrm>
            <a:off x="365567" y="1003620"/>
            <a:ext cx="5189414" cy="3166013"/>
          </a:xfrm>
          <a:prstGeom prst="rect">
            <a:avLst/>
          </a:prstGeom>
        </p:spPr>
      </p:pic>
      <p:pic>
        <p:nvPicPr>
          <p:cNvPr id="5" name="Content Placeholder 3" descr="Screen Shot 2016-11-30 at 7.15.09 PM.png"/>
          <p:cNvPicPr>
            <a:picLocks noChangeAspect="1"/>
          </p:cNvPicPr>
          <p:nvPr/>
        </p:nvPicPr>
        <p:blipFill>
          <a:blip r:embed="rId4"/>
          <a:srcRect l="27376" t="29744" r="40355" b="49772"/>
          <a:stretch>
            <a:fillRect/>
          </a:stretch>
        </p:blipFill>
        <p:spPr>
          <a:xfrm rot="638930">
            <a:off x="3950643" y="1528563"/>
            <a:ext cx="5051678" cy="2004198"/>
          </a:xfrm>
          <a:prstGeom prst="rect">
            <a:avLst/>
          </a:prstGeom>
        </p:spPr>
      </p:pic>
      <p:sp>
        <p:nvSpPr>
          <p:cNvPr id="6" name="Title 1"/>
          <p:cNvSpPr>
            <a:spLocks noGrp="1"/>
          </p:cNvSpPr>
          <p:nvPr>
            <p:ph type="title"/>
          </p:nvPr>
        </p:nvSpPr>
        <p:spPr>
          <a:xfrm>
            <a:off x="365567" y="125431"/>
            <a:ext cx="8229600" cy="802736"/>
          </a:xfrm>
        </p:spPr>
        <p:txBody>
          <a:bodyPr>
            <a:normAutofit/>
          </a:bodyPr>
          <a:lstStyle/>
          <a:p>
            <a:pPr algn="l"/>
            <a:r>
              <a:rPr lang="en-US" sz="3200" b="1" dirty="0" smtClean="0">
                <a:latin typeface="Times New Roman" panose="02020603050405020304" pitchFamily="18" charset="0"/>
                <a:cs typeface="Times New Roman" panose="02020603050405020304" pitchFamily="18" charset="0"/>
              </a:rPr>
              <a:t>STD Outbreaks and the Internet</a:t>
            </a:r>
            <a:endParaRPr lang="en-US" sz="32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descr="Screen Shot 2016-12-07 at 9.32.10 PM.png"/>
          <p:cNvPicPr>
            <a:picLocks noChangeAspect="1"/>
          </p:cNvPicPr>
          <p:nvPr/>
        </p:nvPicPr>
        <p:blipFill>
          <a:blip r:embed="rId2"/>
          <a:stretch>
            <a:fillRect/>
          </a:stretch>
        </p:blipFill>
        <p:spPr>
          <a:xfrm>
            <a:off x="622858" y="465982"/>
            <a:ext cx="8077200" cy="58674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324508" y="104016"/>
            <a:ext cx="8229600" cy="975293"/>
          </a:xfrm>
        </p:spPr>
        <p:txBody>
          <a:bodyPr>
            <a:normAutofit/>
          </a:bodyPr>
          <a:lstStyle/>
          <a:p>
            <a:pPr algn="l"/>
            <a:r>
              <a:rPr lang="en-US" sz="3200" b="1" dirty="0" smtClean="0">
                <a:latin typeface="Times New Roman" panose="02020603050405020304" pitchFamily="18" charset="0"/>
                <a:cs typeface="Times New Roman" panose="02020603050405020304" pitchFamily="18" charset="0"/>
              </a:rPr>
              <a:t>Sex, Drugs, </a:t>
            </a:r>
            <a:r>
              <a:rPr lang="en-US" sz="3200" b="1" dirty="0">
                <a:latin typeface="Times New Roman" panose="02020603050405020304" pitchFamily="18" charset="0"/>
                <a:cs typeface="Times New Roman" panose="02020603050405020304" pitchFamily="18" charset="0"/>
              </a:rPr>
              <a:t>and the Internet	</a:t>
            </a:r>
          </a:p>
        </p:txBody>
      </p:sp>
      <p:sp>
        <p:nvSpPr>
          <p:cNvPr id="3" name="Content Placeholder 2"/>
          <p:cNvSpPr>
            <a:spLocks noGrp="1"/>
          </p:cNvSpPr>
          <p:nvPr>
            <p:ph idx="1"/>
          </p:nvPr>
        </p:nvSpPr>
        <p:spPr>
          <a:xfrm>
            <a:off x="324508" y="1079309"/>
            <a:ext cx="8229600" cy="2419542"/>
          </a:xfrm>
        </p:spPr>
        <p:txBody>
          <a:bodyPr>
            <a:normAutofit fontScale="62500" lnSpcReduction="20000"/>
          </a:bodyPr>
          <a:lstStyle/>
          <a:p>
            <a:r>
              <a:rPr lang="en-US" sz="3429" dirty="0" smtClean="0">
                <a:latin typeface="Times New Roman" panose="02020603050405020304" pitchFamily="18" charset="0"/>
                <a:cs typeface="Times New Roman" panose="02020603050405020304" pitchFamily="18" charset="0"/>
              </a:rPr>
              <a:t>In 2012, the California Department of Health examined primary and secondary syphilis cases among men who have sex with men (MSM) in California</a:t>
            </a:r>
            <a:r>
              <a:rPr lang="en-US" sz="3429" dirty="0" smtClean="0">
                <a:latin typeface="Times New Roman" panose="02020603050405020304" pitchFamily="18" charset="0"/>
                <a:cs typeface="Times New Roman" panose="02020603050405020304" pitchFamily="18" charset="0"/>
              </a:rPr>
              <a:t> and </a:t>
            </a:r>
            <a:r>
              <a:rPr lang="en-US" sz="3429" dirty="0" smtClean="0">
                <a:latin typeface="Times New Roman" panose="02020603050405020304" pitchFamily="18" charset="0"/>
                <a:cs typeface="Times New Roman" panose="02020603050405020304" pitchFamily="18" charset="0"/>
              </a:rPr>
              <a:t>Internet use to meet sex partners</a:t>
            </a:r>
            <a:r>
              <a:rPr lang="en-US" sz="3429" dirty="0" smtClean="0">
                <a:latin typeface="Times New Roman" panose="02020603050405020304" pitchFamily="18" charset="0"/>
                <a:cs typeface="Times New Roman" panose="02020603050405020304" pitchFamily="18" charset="0"/>
              </a:rPr>
              <a:t>.</a:t>
            </a:r>
            <a:r>
              <a:rPr lang="en-US" sz="3429" baseline="30000" dirty="0" smtClean="0">
                <a:latin typeface="Times New Roman" panose="02020603050405020304" pitchFamily="18" charset="0"/>
                <a:cs typeface="Times New Roman" panose="02020603050405020304" pitchFamily="18" charset="0"/>
              </a:rPr>
              <a:t>5</a:t>
            </a:r>
            <a:endParaRPr lang="en-US" sz="3429" baseline="30000" dirty="0" smtClean="0">
              <a:latin typeface="Times New Roman" panose="02020603050405020304" pitchFamily="18" charset="0"/>
              <a:cs typeface="Times New Roman" panose="02020603050405020304" pitchFamily="18" charset="0"/>
            </a:endParaRPr>
          </a:p>
          <a:p>
            <a:pPr lvl="1"/>
            <a:r>
              <a:rPr lang="en-US" sz="3429" dirty="0" smtClean="0">
                <a:latin typeface="Times New Roman" panose="02020603050405020304" pitchFamily="18" charset="0"/>
                <a:cs typeface="Times New Roman" panose="02020603050405020304" pitchFamily="18" charset="0"/>
              </a:rPr>
              <a:t>Internet </a:t>
            </a:r>
            <a:r>
              <a:rPr lang="en-US" sz="3429" dirty="0">
                <a:latin typeface="Times New Roman" panose="02020603050405020304" pitchFamily="18" charset="0"/>
                <a:cs typeface="Times New Roman" panose="02020603050405020304" pitchFamily="18" charset="0"/>
              </a:rPr>
              <a:t>users reported more sex partners (mean = 9.8) than non-Internet users (mean = 5.0; </a:t>
            </a:r>
            <a:r>
              <a:rPr lang="en-US" sz="3429" i="1" dirty="0">
                <a:latin typeface="Times New Roman" panose="02020603050405020304" pitchFamily="18" charset="0"/>
                <a:cs typeface="Times New Roman" panose="02020603050405020304" pitchFamily="18" charset="0"/>
              </a:rPr>
              <a:t>P</a:t>
            </a:r>
            <a:r>
              <a:rPr lang="en-US" sz="3429" dirty="0">
                <a:latin typeface="Times New Roman" panose="02020603050405020304" pitchFamily="18" charset="0"/>
                <a:cs typeface="Times New Roman" panose="02020603050405020304" pitchFamily="18" charset="0"/>
              </a:rPr>
              <a:t> &lt; .001). </a:t>
            </a:r>
            <a:endParaRPr lang="en-US" sz="3429" dirty="0" smtClean="0">
              <a:latin typeface="Times New Roman" panose="02020603050405020304" pitchFamily="18" charset="0"/>
              <a:cs typeface="Times New Roman" panose="02020603050405020304" pitchFamily="18" charset="0"/>
            </a:endParaRPr>
          </a:p>
          <a:p>
            <a:pPr lvl="1"/>
            <a:r>
              <a:rPr lang="en-US" sz="3429" dirty="0">
                <a:latin typeface="Times New Roman" panose="02020603050405020304" pitchFamily="18" charset="0"/>
                <a:cs typeface="Times New Roman" panose="02020603050405020304" pitchFamily="18" charset="0"/>
              </a:rPr>
              <a:t>Higher numbers of partners among MSM syphilis patients were associated </a:t>
            </a:r>
            <a:r>
              <a:rPr lang="en-US" sz="3429" dirty="0" smtClean="0">
                <a:latin typeface="Times New Roman" panose="02020603050405020304" pitchFamily="18" charset="0"/>
                <a:cs typeface="Times New Roman" panose="02020603050405020304" pitchFamily="18" charset="0"/>
              </a:rPr>
              <a:t>with Internet </a:t>
            </a:r>
            <a:r>
              <a:rPr lang="en-US" sz="3429" dirty="0">
                <a:latin typeface="Times New Roman" panose="02020603050405020304" pitchFamily="18" charset="0"/>
                <a:cs typeface="Times New Roman" panose="02020603050405020304" pitchFamily="18" charset="0"/>
              </a:rPr>
              <a:t>use. </a:t>
            </a:r>
            <a:r>
              <a:rPr lang="en-US" dirty="0"/>
              <a:t/>
            </a:r>
            <a:br>
              <a:rPr lang="en-US" dirty="0"/>
            </a:br>
            <a:endParaRPr lang="en-US" dirty="0"/>
          </a:p>
        </p:txBody>
      </p:sp>
      <p:pic>
        <p:nvPicPr>
          <p:cNvPr id="4" name="Picture 3" descr="Screen Shot 2016-12-07 at 8.35.50 PM.png"/>
          <p:cNvPicPr>
            <a:picLocks noChangeAspect="1"/>
          </p:cNvPicPr>
          <p:nvPr/>
        </p:nvPicPr>
        <p:blipFill>
          <a:blip r:embed="rId3"/>
          <a:stretch>
            <a:fillRect/>
          </a:stretch>
        </p:blipFill>
        <p:spPr>
          <a:xfrm>
            <a:off x="0" y="3498851"/>
            <a:ext cx="9144000" cy="335915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7430343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0826" y="1391254"/>
            <a:ext cx="8892539" cy="2112065"/>
          </a:xfrm>
        </p:spPr>
        <p:txBody>
          <a:bodyPr>
            <a:normAutofit/>
          </a:bodyPr>
          <a:lstStyle/>
          <a:p>
            <a:pPr>
              <a:buNone/>
            </a:pPr>
            <a:r>
              <a:rPr lang="en-US" sz="2600" b="1" dirty="0" smtClean="0">
                <a:latin typeface="Times New Roman"/>
                <a:cs typeface="Times New Roman"/>
              </a:rPr>
              <a:t>2007</a:t>
            </a:r>
            <a:r>
              <a:rPr lang="en-US" sz="2600" dirty="0" smtClean="0">
                <a:latin typeface="Times New Roman"/>
                <a:cs typeface="Times New Roman"/>
              </a:rPr>
              <a:t>: Introduction of the Smartphone.</a:t>
            </a:r>
          </a:p>
          <a:p>
            <a:pPr>
              <a:buNone/>
            </a:pPr>
            <a:r>
              <a:rPr lang="en-US" sz="2600" b="1" dirty="0" smtClean="0">
                <a:latin typeface="Times New Roman"/>
                <a:cs typeface="Times New Roman"/>
              </a:rPr>
              <a:t>2009</a:t>
            </a:r>
            <a:r>
              <a:rPr lang="en-US" sz="2600" dirty="0" smtClean="0">
                <a:latin typeface="Times New Roman"/>
                <a:cs typeface="Times New Roman"/>
              </a:rPr>
              <a:t>: Grindr was </a:t>
            </a:r>
            <a:r>
              <a:rPr lang="en-US" sz="2600" dirty="0" smtClean="0">
                <a:latin typeface="Times New Roman"/>
                <a:cs typeface="Times New Roman"/>
              </a:rPr>
              <a:t>introduced.</a:t>
            </a:r>
            <a:r>
              <a:rPr lang="en-US" sz="2600" baseline="30000" dirty="0" smtClean="0">
                <a:latin typeface="Times New Roman"/>
                <a:cs typeface="Times New Roman"/>
              </a:rPr>
              <a:t>4</a:t>
            </a:r>
            <a:endParaRPr lang="en-US" sz="2600" dirty="0" smtClean="0">
              <a:latin typeface="Times New Roman"/>
              <a:cs typeface="Times New Roman"/>
            </a:endParaRPr>
          </a:p>
          <a:p>
            <a:pPr>
              <a:buNone/>
            </a:pPr>
            <a:r>
              <a:rPr lang="en-US" sz="2600" b="1" dirty="0" smtClean="0">
                <a:latin typeface="Times New Roman"/>
                <a:cs typeface="Times New Roman"/>
              </a:rPr>
              <a:t>2012</a:t>
            </a:r>
            <a:r>
              <a:rPr lang="en-US" sz="2600" dirty="0" smtClean="0">
                <a:latin typeface="Times New Roman"/>
                <a:cs typeface="Times New Roman"/>
              </a:rPr>
              <a:t>: Tinder was </a:t>
            </a:r>
            <a:r>
              <a:rPr lang="en-US" sz="2600" dirty="0" smtClean="0">
                <a:latin typeface="Times New Roman"/>
                <a:cs typeface="Times New Roman"/>
              </a:rPr>
              <a:t>introduced.</a:t>
            </a:r>
            <a:r>
              <a:rPr lang="en-US" sz="2600" baseline="30000" dirty="0" smtClean="0">
                <a:latin typeface="Times New Roman"/>
                <a:cs typeface="Times New Roman"/>
              </a:rPr>
              <a:t>5</a:t>
            </a:r>
            <a:r>
              <a:rPr lang="en-US" sz="2600" dirty="0" smtClean="0">
                <a:latin typeface="Times New Roman"/>
                <a:cs typeface="Times New Roman"/>
              </a:rPr>
              <a:t> </a:t>
            </a:r>
            <a:endParaRPr lang="en-US" sz="2600" dirty="0" smtClean="0">
              <a:latin typeface="Times New Roman"/>
              <a:cs typeface="Times New Roman"/>
            </a:endParaRPr>
          </a:p>
          <a:p>
            <a:pPr>
              <a:buNone/>
            </a:pPr>
            <a:r>
              <a:rPr lang="en-US" sz="2600" b="1" dirty="0" smtClean="0">
                <a:solidFill>
                  <a:srgbClr val="000000"/>
                </a:solidFill>
                <a:latin typeface="Times New Roman"/>
                <a:cs typeface="Times New Roman"/>
              </a:rPr>
              <a:t>2015</a:t>
            </a:r>
            <a:r>
              <a:rPr lang="en-US" sz="2600" dirty="0" smtClean="0">
                <a:solidFill>
                  <a:srgbClr val="000000"/>
                </a:solidFill>
                <a:latin typeface="Times New Roman"/>
                <a:cs typeface="Times New Roman"/>
              </a:rPr>
              <a:t>: Hzone and Positive Singles were introduced. </a:t>
            </a:r>
          </a:p>
          <a:p>
            <a:endParaRPr lang="en-US" dirty="0"/>
          </a:p>
        </p:txBody>
      </p:sp>
      <p:pic>
        <p:nvPicPr>
          <p:cNvPr id="4" name="Picture 3" descr="Screen Shot 2016-11-30 at 7.21.39 PM.png"/>
          <p:cNvPicPr>
            <a:picLocks noChangeAspect="1"/>
          </p:cNvPicPr>
          <p:nvPr/>
        </p:nvPicPr>
        <p:blipFill>
          <a:blip r:embed="rId3"/>
          <a:srcRect l="11667" t="14489" r="7083" b="10889"/>
          <a:stretch>
            <a:fillRect/>
          </a:stretch>
        </p:blipFill>
        <p:spPr>
          <a:xfrm>
            <a:off x="4902992" y="4182099"/>
            <a:ext cx="3932662" cy="2257411"/>
          </a:xfrm>
          <a:prstGeom prst="rect">
            <a:avLst/>
          </a:prstGeom>
        </p:spPr>
      </p:pic>
      <p:pic>
        <p:nvPicPr>
          <p:cNvPr id="5" name="Picture 4"/>
          <p:cNvPicPr>
            <a:picLocks noChangeAspect="1"/>
          </p:cNvPicPr>
          <p:nvPr/>
        </p:nvPicPr>
        <p:blipFill>
          <a:blip r:embed="rId4"/>
          <a:stretch>
            <a:fillRect/>
          </a:stretch>
        </p:blipFill>
        <p:spPr>
          <a:xfrm>
            <a:off x="380826" y="4016455"/>
            <a:ext cx="3634583" cy="2423055"/>
          </a:xfrm>
          <a:prstGeom prst="rect">
            <a:avLst/>
          </a:prstGeom>
        </p:spPr>
      </p:pic>
      <p:pic>
        <p:nvPicPr>
          <p:cNvPr id="6" name="Picture 5"/>
          <p:cNvPicPr>
            <a:picLocks noChangeAspect="1"/>
          </p:cNvPicPr>
          <p:nvPr/>
        </p:nvPicPr>
        <p:blipFill>
          <a:blip r:embed="rId5"/>
          <a:stretch>
            <a:fillRect/>
          </a:stretch>
        </p:blipFill>
        <p:spPr>
          <a:xfrm rot="1155544">
            <a:off x="7821717" y="3613907"/>
            <a:ext cx="1163020" cy="1163020"/>
          </a:xfrm>
          <a:prstGeom prst="rect">
            <a:avLst/>
          </a:prstGeom>
        </p:spPr>
      </p:pic>
      <p:pic>
        <p:nvPicPr>
          <p:cNvPr id="7" name="Picture 6"/>
          <p:cNvPicPr>
            <a:picLocks noChangeAspect="1"/>
          </p:cNvPicPr>
          <p:nvPr/>
        </p:nvPicPr>
        <p:blipFill>
          <a:blip r:embed="rId6"/>
          <a:stretch>
            <a:fillRect/>
          </a:stretch>
        </p:blipFill>
        <p:spPr>
          <a:xfrm rot="401708">
            <a:off x="3450291" y="5955119"/>
            <a:ext cx="1130236" cy="839859"/>
          </a:xfrm>
          <a:prstGeom prst="rect">
            <a:avLst/>
          </a:prstGeom>
        </p:spPr>
      </p:pic>
      <p:sp>
        <p:nvSpPr>
          <p:cNvPr id="2" name="TextBox 1"/>
          <p:cNvSpPr txBox="1"/>
          <p:nvPr/>
        </p:nvSpPr>
        <p:spPr>
          <a:xfrm>
            <a:off x="380826" y="274320"/>
            <a:ext cx="7844866" cy="584776"/>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Social </a:t>
            </a:r>
            <a:r>
              <a:rPr lang="en-US" sz="3200" b="1" dirty="0" smtClean="0">
                <a:latin typeface="Times New Roman" panose="02020603050405020304" pitchFamily="18" charset="0"/>
                <a:cs typeface="Times New Roman" panose="02020603050405020304" pitchFamily="18" charset="0"/>
              </a:rPr>
              <a:t>Networking Applications</a:t>
            </a:r>
            <a:endParaRPr lang="en-US" sz="32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4468"/>
            <a:ext cx="8229600" cy="870561"/>
          </a:xfrm>
        </p:spPr>
        <p:txBody>
          <a:bodyPr>
            <a:normAutofit/>
          </a:bodyPr>
          <a:lstStyle/>
          <a:p>
            <a:pPr algn="l"/>
            <a:r>
              <a:rPr lang="en-US" sz="3200" b="1" dirty="0" smtClean="0">
                <a:solidFill>
                  <a:srgbClr val="000000"/>
                </a:solidFill>
                <a:latin typeface="Times New Roman"/>
                <a:cs typeface="Times New Roman"/>
              </a:rPr>
              <a:t>Hzone and Positive Singles </a:t>
            </a:r>
            <a:endParaRPr lang="en-US" sz="3200" b="1" dirty="0">
              <a:latin typeface="Times New Roman"/>
              <a:cs typeface="Times New Roman"/>
            </a:endParaRPr>
          </a:p>
        </p:txBody>
      </p:sp>
      <p:pic>
        <p:nvPicPr>
          <p:cNvPr id="4" name="Picture 3" descr="Screen Shot 2016-11-30 at 7.20.45 PM.png"/>
          <p:cNvPicPr>
            <a:picLocks noChangeAspect="1"/>
          </p:cNvPicPr>
          <p:nvPr/>
        </p:nvPicPr>
        <p:blipFill>
          <a:blip r:embed="rId2"/>
          <a:stretch>
            <a:fillRect/>
          </a:stretch>
        </p:blipFill>
        <p:spPr>
          <a:xfrm>
            <a:off x="457200" y="1182977"/>
            <a:ext cx="4232541" cy="2744254"/>
          </a:xfrm>
          <a:prstGeom prst="rect">
            <a:avLst/>
          </a:prstGeom>
        </p:spPr>
      </p:pic>
      <p:pic>
        <p:nvPicPr>
          <p:cNvPr id="5" name="Picture 4" descr="Screen Shot 2016-12-07 at 9.02.03 PM.png"/>
          <p:cNvPicPr>
            <a:picLocks noChangeAspect="1"/>
          </p:cNvPicPr>
          <p:nvPr/>
        </p:nvPicPr>
        <p:blipFill>
          <a:blip r:embed="rId3"/>
          <a:stretch>
            <a:fillRect/>
          </a:stretch>
        </p:blipFill>
        <p:spPr>
          <a:xfrm>
            <a:off x="457200" y="3927231"/>
            <a:ext cx="4232541" cy="2386683"/>
          </a:xfrm>
          <a:prstGeom prst="rect">
            <a:avLst/>
          </a:prstGeom>
        </p:spPr>
      </p:pic>
      <p:pic>
        <p:nvPicPr>
          <p:cNvPr id="6" name="Picture 5" descr="Screen Shot 2016-12-07 at 9.04.54 PM.png"/>
          <p:cNvPicPr>
            <a:picLocks noChangeAspect="1"/>
          </p:cNvPicPr>
          <p:nvPr/>
        </p:nvPicPr>
        <p:blipFill>
          <a:blip r:embed="rId4"/>
          <a:stretch>
            <a:fillRect/>
          </a:stretch>
        </p:blipFill>
        <p:spPr>
          <a:xfrm>
            <a:off x="5224391" y="1417638"/>
            <a:ext cx="3293244" cy="431971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endParaRPr lang="en-US" b="1" dirty="0" smtClean="0">
              <a:latin typeface="Times New Roman"/>
              <a:cs typeface="Times New Roman"/>
            </a:endParaRPr>
          </a:p>
          <a:p>
            <a:pPr algn="ctr">
              <a:buNone/>
            </a:pPr>
            <a:r>
              <a:rPr lang="en-US" b="1" dirty="0" smtClean="0">
                <a:latin typeface="Times New Roman"/>
                <a:cs typeface="Times New Roman"/>
              </a:rPr>
              <a:t>Are </a:t>
            </a:r>
            <a:r>
              <a:rPr lang="en-US" b="1" dirty="0">
                <a:latin typeface="Times New Roman"/>
                <a:cs typeface="Times New Roman"/>
              </a:rPr>
              <a:t>social networking application users “swiping right” for an </a:t>
            </a:r>
            <a:r>
              <a:rPr lang="en-US" b="1" dirty="0" smtClean="0">
                <a:latin typeface="Times New Roman"/>
                <a:cs typeface="Times New Roman"/>
              </a:rPr>
              <a:t>STD?</a:t>
            </a:r>
            <a:endParaRPr lang="en-US" b="1" dirty="0" smtClean="0">
              <a:latin typeface="Times New Roman"/>
              <a:cs typeface="Times New Roman"/>
            </a:endParaRPr>
          </a:p>
          <a:p>
            <a:pPr lvl="1"/>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601150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200" b="1" dirty="0" smtClean="0">
                <a:latin typeface="Times New Roman"/>
                <a:cs typeface="Times New Roman"/>
              </a:rPr>
              <a:t>Methods</a:t>
            </a:r>
            <a:endParaRPr lang="en-US" sz="3200" b="1" dirty="0">
              <a:latin typeface="Times New Roman"/>
              <a:cs typeface="Times New Roman"/>
            </a:endParaRPr>
          </a:p>
        </p:txBody>
      </p:sp>
      <p:sp>
        <p:nvSpPr>
          <p:cNvPr id="3" name="Content Placeholder 2"/>
          <p:cNvSpPr>
            <a:spLocks noGrp="1"/>
          </p:cNvSpPr>
          <p:nvPr>
            <p:ph idx="1"/>
          </p:nvPr>
        </p:nvSpPr>
        <p:spPr/>
        <p:txBody>
          <a:bodyPr>
            <a:normAutofit/>
          </a:bodyPr>
          <a:lstStyle/>
          <a:p>
            <a:r>
              <a:rPr lang="en-US" sz="2800" dirty="0" smtClean="0">
                <a:latin typeface="Times New Roman"/>
                <a:cs typeface="Times New Roman"/>
              </a:rPr>
              <a:t>Create a Bayesian Network (BN) with nodes and vectors describing the potential relationship between STDs and </a:t>
            </a:r>
            <a:r>
              <a:rPr lang="en-US" sz="2800" dirty="0">
                <a:latin typeface="Times New Roman"/>
                <a:cs typeface="Times New Roman"/>
              </a:rPr>
              <a:t>d</a:t>
            </a:r>
            <a:r>
              <a:rPr lang="en-US" sz="2800" dirty="0" smtClean="0">
                <a:latin typeface="Times New Roman"/>
                <a:cs typeface="Times New Roman"/>
              </a:rPr>
              <a:t>ating application usage.</a:t>
            </a:r>
          </a:p>
          <a:p>
            <a:r>
              <a:rPr lang="en-US" sz="2800" dirty="0" smtClean="0">
                <a:latin typeface="Times New Roman"/>
                <a:cs typeface="Times New Roman"/>
              </a:rPr>
              <a:t>Re-create the BN in </a:t>
            </a:r>
            <a:r>
              <a:rPr lang="en-US" sz="2800" dirty="0" err="1" smtClean="0">
                <a:latin typeface="Times New Roman"/>
                <a:cs typeface="Times New Roman"/>
              </a:rPr>
              <a:t>GeNIe</a:t>
            </a:r>
            <a:r>
              <a:rPr lang="en-US" sz="2800" dirty="0" smtClean="0">
                <a:latin typeface="Times New Roman"/>
                <a:cs typeface="Times New Roman"/>
              </a:rPr>
              <a:t> using probabilities obtained from background knowledge and literature review.</a:t>
            </a: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000" b="1" dirty="0" smtClean="0">
                <a:latin typeface="Times New Roman"/>
                <a:cs typeface="Times New Roman"/>
              </a:rPr>
              <a:t>Probability of Nodes</a:t>
            </a:r>
            <a:endParaRPr lang="en-US" sz="3000" b="1" dirty="0">
              <a:latin typeface="Times New Roman"/>
              <a:cs typeface="Times New Roman"/>
            </a:endParaRPr>
          </a:p>
        </p:txBody>
      </p:sp>
      <p:sp>
        <p:nvSpPr>
          <p:cNvPr id="3" name="Content Placeholder 2"/>
          <p:cNvSpPr>
            <a:spLocks noGrp="1"/>
          </p:cNvSpPr>
          <p:nvPr>
            <p:ph idx="1"/>
          </p:nvPr>
        </p:nvSpPr>
        <p:spPr>
          <a:xfrm>
            <a:off x="914400" y="1248302"/>
            <a:ext cx="8229600" cy="5059362"/>
          </a:xfrm>
        </p:spPr>
        <p:txBody>
          <a:bodyPr>
            <a:normAutofit fontScale="92500"/>
          </a:bodyPr>
          <a:lstStyle/>
          <a:p>
            <a:pPr>
              <a:buNone/>
            </a:pPr>
            <a:r>
              <a:rPr lang="en-US" dirty="0" smtClean="0">
                <a:latin typeface="Times New Roman"/>
                <a:cs typeface="Times New Roman"/>
              </a:rPr>
              <a:t>Age: Aggregated data</a:t>
            </a:r>
          </a:p>
          <a:p>
            <a:pPr>
              <a:buNone/>
            </a:pPr>
            <a:r>
              <a:rPr lang="en-US" dirty="0" smtClean="0">
                <a:latin typeface="Times New Roman"/>
                <a:cs typeface="Times New Roman"/>
              </a:rPr>
              <a:t>Race: Aggregated data </a:t>
            </a:r>
          </a:p>
          <a:p>
            <a:pPr>
              <a:buNone/>
            </a:pPr>
            <a:r>
              <a:rPr lang="en-US" dirty="0" smtClean="0">
                <a:latin typeface="Times New Roman"/>
                <a:cs typeface="Times New Roman"/>
              </a:rPr>
              <a:t>Gender:  US Census, American Community Survey</a:t>
            </a:r>
          </a:p>
          <a:p>
            <a:pPr>
              <a:buNone/>
            </a:pPr>
            <a:r>
              <a:rPr lang="en-US" dirty="0" smtClean="0">
                <a:latin typeface="Times New Roman"/>
                <a:cs typeface="Times New Roman"/>
              </a:rPr>
              <a:t>Sexual Orientation:  Background Knowledge</a:t>
            </a:r>
          </a:p>
          <a:p>
            <a:pPr>
              <a:buNone/>
            </a:pPr>
            <a:r>
              <a:rPr lang="en-US" dirty="0" smtClean="0">
                <a:latin typeface="Times New Roman"/>
                <a:cs typeface="Times New Roman"/>
              </a:rPr>
              <a:t>Owning a Smartphone: Background Knowledge</a:t>
            </a:r>
          </a:p>
          <a:p>
            <a:pPr>
              <a:buNone/>
            </a:pPr>
            <a:r>
              <a:rPr lang="en-US" dirty="0" smtClean="0">
                <a:latin typeface="Times New Roman"/>
                <a:cs typeface="Times New Roman"/>
              </a:rPr>
              <a:t>App </a:t>
            </a:r>
            <a:r>
              <a:rPr lang="en-US" dirty="0">
                <a:latin typeface="Times New Roman"/>
                <a:cs typeface="Times New Roman"/>
              </a:rPr>
              <a:t>u</a:t>
            </a:r>
            <a:r>
              <a:rPr lang="en-US" dirty="0" smtClean="0">
                <a:latin typeface="Times New Roman"/>
                <a:cs typeface="Times New Roman"/>
              </a:rPr>
              <a:t>ser status: Aggregated data</a:t>
            </a:r>
          </a:p>
          <a:p>
            <a:pPr>
              <a:buNone/>
            </a:pPr>
            <a:r>
              <a:rPr lang="en-US" dirty="0" smtClean="0">
                <a:latin typeface="Times New Roman"/>
                <a:cs typeface="Times New Roman"/>
              </a:rPr>
              <a:t>Condom usage status: Aggregated data</a:t>
            </a:r>
          </a:p>
          <a:p>
            <a:pPr>
              <a:buNone/>
            </a:pPr>
            <a:r>
              <a:rPr lang="en-US" dirty="0" smtClean="0">
                <a:latin typeface="Times New Roman"/>
                <a:cs typeface="Times New Roman"/>
              </a:rPr>
              <a:t>Number of Sexual Partners: Aggregated data</a:t>
            </a:r>
          </a:p>
          <a:p>
            <a:pPr>
              <a:buNone/>
            </a:pPr>
            <a:r>
              <a:rPr lang="en-US" dirty="0" smtClean="0">
                <a:latin typeface="Times New Roman"/>
                <a:cs typeface="Times New Roman"/>
              </a:rPr>
              <a:t>HIV status: Aggregated data</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351365" y="211137"/>
            <a:ext cx="8229600" cy="589905"/>
          </a:xfrm>
        </p:spPr>
        <p:txBody>
          <a:bodyPr>
            <a:normAutofit/>
          </a:bodyPr>
          <a:lstStyle/>
          <a:p>
            <a:pPr algn="l"/>
            <a:r>
              <a:rPr lang="en-US" sz="3200" b="1" dirty="0" smtClean="0">
                <a:latin typeface="Times New Roman"/>
                <a:cs typeface="Times New Roman"/>
              </a:rPr>
              <a:t>Table 1: Aggregated Data</a:t>
            </a:r>
            <a:endParaRPr lang="en-US" sz="3200" b="1" dirty="0">
              <a:latin typeface="Times New Roman"/>
              <a:cs typeface="Times New Roman"/>
            </a:endParaRPr>
          </a:p>
        </p:txBody>
      </p:sp>
      <p:pic>
        <p:nvPicPr>
          <p:cNvPr id="5" name="Picture 4" descr="Screen Shot 2016-12-07 at 11.11.16 PM.png"/>
          <p:cNvPicPr>
            <a:picLocks noChangeAspect="1"/>
          </p:cNvPicPr>
          <p:nvPr/>
        </p:nvPicPr>
        <p:blipFill>
          <a:blip r:embed="rId2"/>
          <a:stretch>
            <a:fillRect/>
          </a:stretch>
        </p:blipFill>
        <p:spPr>
          <a:xfrm>
            <a:off x="1058322" y="822209"/>
            <a:ext cx="6468534" cy="58109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8346"/>
            <a:ext cx="8229600" cy="655638"/>
          </a:xfrm>
        </p:spPr>
        <p:txBody>
          <a:bodyPr>
            <a:normAutofit/>
          </a:bodyPr>
          <a:lstStyle/>
          <a:p>
            <a:pPr algn="l"/>
            <a:r>
              <a:rPr lang="en-US" sz="3200" b="1" dirty="0" smtClean="0">
                <a:latin typeface="Times New Roman"/>
                <a:cs typeface="Times New Roman"/>
              </a:rPr>
              <a:t>Table 2: Probabilities</a:t>
            </a:r>
            <a:endParaRPr lang="en-US" sz="3200" b="1" dirty="0">
              <a:latin typeface="Times New Roman"/>
              <a:cs typeface="Times New Roman"/>
            </a:endParaRPr>
          </a:p>
        </p:txBody>
      </p:sp>
      <p:pic>
        <p:nvPicPr>
          <p:cNvPr id="6" name="Picture 5" descr="Screen Shot 2016-12-07 at 11.13.32 PM.png"/>
          <p:cNvPicPr>
            <a:picLocks noChangeAspect="1"/>
          </p:cNvPicPr>
          <p:nvPr/>
        </p:nvPicPr>
        <p:blipFill>
          <a:blip r:embed="rId2"/>
          <a:stretch>
            <a:fillRect/>
          </a:stretch>
        </p:blipFill>
        <p:spPr>
          <a:xfrm>
            <a:off x="1058332" y="1269469"/>
            <a:ext cx="3958167" cy="465480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44556"/>
          </a:xfrm>
        </p:spPr>
        <p:txBody>
          <a:bodyPr>
            <a:noAutofit/>
          </a:bodyPr>
          <a:lstStyle/>
          <a:p>
            <a:pPr algn="l"/>
            <a:r>
              <a:rPr lang="en-US" sz="3000" b="1" dirty="0" smtClean="0">
                <a:latin typeface="Times New Roman"/>
                <a:cs typeface="Times New Roman"/>
              </a:rPr>
              <a:t>Figure 1: DAG examining HIV risk factors and app usage</a:t>
            </a:r>
            <a:endParaRPr lang="en-US" sz="3000" b="1" dirty="0">
              <a:latin typeface="Times New Roman"/>
              <a:cs typeface="Times New Roman"/>
            </a:endParaRPr>
          </a:p>
        </p:txBody>
      </p:sp>
      <p:pic>
        <p:nvPicPr>
          <p:cNvPr id="4" name="Picture 3" descr="::Downloads:Screenshot from 2016-12-02 17-25-41.png"/>
          <p:cNvPicPr/>
          <p:nvPr/>
        </p:nvPicPr>
        <p:blipFill>
          <a:blip r:embed="rId2"/>
          <a:srcRect/>
          <a:stretch>
            <a:fillRect/>
          </a:stretch>
        </p:blipFill>
        <p:spPr bwMode="auto">
          <a:xfrm>
            <a:off x="457200" y="1317114"/>
            <a:ext cx="8229600" cy="5227856"/>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algn="l"/>
            <a:r>
              <a:rPr lang="en-US" sz="3000" b="1" dirty="0" smtClean="0">
                <a:latin typeface="Times New Roman"/>
                <a:cs typeface="Times New Roman"/>
              </a:rPr>
              <a:t>Figure 2: HIV status among Non-users</a:t>
            </a:r>
            <a:endParaRPr lang="en-US" sz="3000" b="1" dirty="0">
              <a:latin typeface="Times New Roman"/>
              <a:cs typeface="Times New Roman"/>
            </a:endParaRPr>
          </a:p>
        </p:txBody>
      </p:sp>
      <p:pic>
        <p:nvPicPr>
          <p:cNvPr id="4" name="Picture 3" descr="::Downloads:fwd 2:Screenshot from 2016-12-02 17-16-39.png"/>
          <p:cNvPicPr/>
          <p:nvPr/>
        </p:nvPicPr>
        <p:blipFill>
          <a:blip r:embed="rId2"/>
          <a:srcRect/>
          <a:stretch>
            <a:fillRect/>
          </a:stretch>
        </p:blipFill>
        <p:spPr bwMode="auto">
          <a:xfrm>
            <a:off x="457200" y="1417637"/>
            <a:ext cx="8229600" cy="485432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7495"/>
            <a:ext cx="8229600" cy="782638"/>
          </a:xfrm>
        </p:spPr>
        <p:txBody>
          <a:bodyPr>
            <a:normAutofit/>
          </a:bodyPr>
          <a:lstStyle/>
          <a:p>
            <a:pPr algn="l"/>
            <a:r>
              <a:rPr lang="en-US" sz="3000" b="1" dirty="0" smtClean="0">
                <a:latin typeface="Times New Roman"/>
                <a:cs typeface="Times New Roman"/>
              </a:rPr>
              <a:t>Figure 3: HIV status among App users</a:t>
            </a:r>
            <a:endParaRPr lang="en-US" sz="3000" b="1" dirty="0">
              <a:latin typeface="Times New Roman"/>
              <a:cs typeface="Times New Roman"/>
            </a:endParaRPr>
          </a:p>
        </p:txBody>
      </p:sp>
      <p:pic>
        <p:nvPicPr>
          <p:cNvPr id="4" name="Picture 3" descr="::Downloads:fwd 2:Screenshot from 2016-12-02 17-16-20.png"/>
          <p:cNvPicPr/>
          <p:nvPr/>
        </p:nvPicPr>
        <p:blipFill>
          <a:blip r:embed="rId2"/>
          <a:srcRect/>
          <a:stretch>
            <a:fillRect/>
          </a:stretch>
        </p:blipFill>
        <p:spPr bwMode="auto">
          <a:xfrm>
            <a:off x="457200" y="1417638"/>
            <a:ext cx="8229600" cy="4838646"/>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7642"/>
            <a:ext cx="8229600" cy="869995"/>
          </a:xfrm>
        </p:spPr>
        <p:txBody>
          <a:bodyPr>
            <a:noAutofit/>
          </a:bodyPr>
          <a:lstStyle/>
          <a:p>
            <a:pPr algn="l"/>
            <a:r>
              <a:rPr lang="en-US" sz="3000" b="1" dirty="0">
                <a:latin typeface="Times New Roman"/>
                <a:cs typeface="Times New Roman"/>
              </a:rPr>
              <a:t>Figure</a:t>
            </a:r>
            <a:r>
              <a:rPr lang="en-US" sz="3000" b="1" dirty="0" smtClean="0">
                <a:latin typeface="Times New Roman"/>
                <a:cs typeface="Times New Roman"/>
              </a:rPr>
              <a:t> 4: </a:t>
            </a:r>
            <a:r>
              <a:rPr lang="en-US" sz="3000" b="1" dirty="0">
                <a:latin typeface="Times New Roman"/>
                <a:cs typeface="Times New Roman"/>
              </a:rPr>
              <a:t>HIV risk among individuals reporting &lt;5 sexual partners (4% are HIV positive).</a:t>
            </a:r>
            <a:br>
              <a:rPr lang="en-US" sz="3000" b="1" dirty="0">
                <a:latin typeface="Times New Roman"/>
                <a:cs typeface="Times New Roman"/>
              </a:rPr>
            </a:br>
            <a:endParaRPr lang="en-US" sz="3000" b="1" dirty="0">
              <a:latin typeface="Times New Roman"/>
              <a:cs typeface="Times New Roman"/>
            </a:endParaRPr>
          </a:p>
        </p:txBody>
      </p:sp>
      <p:pic>
        <p:nvPicPr>
          <p:cNvPr id="4" name="Picture 3" descr="::Downloads:fwd 2:Screenshot from 2016-12-02 17-18-31.png"/>
          <p:cNvPicPr/>
          <p:nvPr/>
        </p:nvPicPr>
        <p:blipFill>
          <a:blip r:embed="rId2"/>
          <a:srcRect/>
          <a:stretch>
            <a:fillRect/>
          </a:stretch>
        </p:blipFill>
        <p:spPr bwMode="auto">
          <a:xfrm>
            <a:off x="457199" y="1417637"/>
            <a:ext cx="8024419" cy="493272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000" b="1" dirty="0">
                <a:latin typeface="Times New Roman"/>
                <a:cs typeface="Times New Roman"/>
              </a:rPr>
              <a:t>Figure</a:t>
            </a:r>
            <a:r>
              <a:rPr lang="en-US" sz="3000" b="1" dirty="0" smtClean="0">
                <a:latin typeface="Times New Roman"/>
                <a:cs typeface="Times New Roman"/>
              </a:rPr>
              <a:t> 5: </a:t>
            </a:r>
            <a:r>
              <a:rPr lang="en-US" sz="3000" b="1" dirty="0">
                <a:latin typeface="Times New Roman"/>
                <a:cs typeface="Times New Roman"/>
              </a:rPr>
              <a:t>HIV risk among individuals reporting &gt;5 sexual partners (26% are HIV positive). </a:t>
            </a:r>
            <a:br>
              <a:rPr lang="en-US" sz="3000" b="1" dirty="0">
                <a:latin typeface="Times New Roman"/>
                <a:cs typeface="Times New Roman"/>
              </a:rPr>
            </a:br>
            <a:endParaRPr lang="en-US" sz="3000" b="1" dirty="0">
              <a:latin typeface="Times New Roman"/>
              <a:cs typeface="Times New Roman"/>
            </a:endParaRPr>
          </a:p>
        </p:txBody>
      </p:sp>
      <p:pic>
        <p:nvPicPr>
          <p:cNvPr id="4" name="Picture 3" descr="::Downloads:fwd 2:Screenshot from 2016-12-02 17-18-13.png"/>
          <p:cNvPicPr/>
          <p:nvPr/>
        </p:nvPicPr>
        <p:blipFill>
          <a:blip r:embed="rId2"/>
          <a:srcRect/>
          <a:stretch>
            <a:fillRect/>
          </a:stretch>
        </p:blipFill>
        <p:spPr bwMode="auto">
          <a:xfrm>
            <a:off x="457199" y="1417638"/>
            <a:ext cx="8024419" cy="4791606"/>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2800" b="1" dirty="0" smtClean="0">
                <a:latin typeface="Times New Roman"/>
                <a:cs typeface="Times New Roman"/>
              </a:rPr>
              <a:t>Figure 6: HIV status among individuals who own a Smartphone, use dating apps, and report consistent condom usage (3% are HIV positive)</a:t>
            </a:r>
            <a:endParaRPr lang="en-US" sz="2800" b="1" dirty="0">
              <a:latin typeface="Times New Roman"/>
              <a:cs typeface="Times New Roman"/>
            </a:endParaRPr>
          </a:p>
        </p:txBody>
      </p:sp>
      <p:pic>
        <p:nvPicPr>
          <p:cNvPr id="4" name="Picture 3" descr="::Downloads:fwd 2:Screenshot from 2016-12-02 17-17-17.png"/>
          <p:cNvPicPr/>
          <p:nvPr/>
        </p:nvPicPr>
        <p:blipFill>
          <a:blip r:embed="rId2"/>
          <a:srcRect/>
          <a:stretch>
            <a:fillRect/>
          </a:stretch>
        </p:blipFill>
        <p:spPr bwMode="auto">
          <a:xfrm>
            <a:off x="457200" y="1558758"/>
            <a:ext cx="8229600" cy="485432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3000" b="1" dirty="0" smtClean="0">
                <a:latin typeface="Times New Roman"/>
                <a:cs typeface="Times New Roman"/>
              </a:rPr>
              <a:t>Conclusions</a:t>
            </a:r>
            <a:endParaRPr lang="en-US" sz="3000" b="1" dirty="0">
              <a:latin typeface="Times New Roman"/>
              <a:cs typeface="Times New Roman"/>
            </a:endParaRPr>
          </a:p>
        </p:txBody>
      </p:sp>
      <p:sp>
        <p:nvSpPr>
          <p:cNvPr id="3" name="Content Placeholder 2"/>
          <p:cNvSpPr>
            <a:spLocks noGrp="1"/>
          </p:cNvSpPr>
          <p:nvPr>
            <p:ph idx="1"/>
          </p:nvPr>
        </p:nvSpPr>
        <p:spPr/>
        <p:txBody>
          <a:bodyPr/>
          <a:lstStyle/>
          <a:p>
            <a:r>
              <a:rPr lang="en-US" dirty="0" smtClean="0">
                <a:latin typeface="Times New Roman"/>
                <a:cs typeface="Times New Roman"/>
              </a:rPr>
              <a:t>Networks are great for showing relationships between variables—even when you don’t have individual-level data available.</a:t>
            </a:r>
          </a:p>
          <a:p>
            <a:r>
              <a:rPr lang="en-US" dirty="0" smtClean="0">
                <a:latin typeface="Times New Roman"/>
                <a:cs typeface="Times New Roman"/>
              </a:rPr>
              <a:t>Networks can also be used to show the impact of a public health interventions (for example, condom usage to prevent STDs).</a:t>
            </a:r>
            <a:endParaRPr lang="en-US" dirty="0">
              <a:latin typeface="Times New Roman"/>
              <a:cs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200" b="1" dirty="0" smtClean="0">
                <a:latin typeface="Times New Roman"/>
                <a:cs typeface="Times New Roman"/>
              </a:rPr>
              <a:t>Future Analysis</a:t>
            </a:r>
            <a:endParaRPr lang="en-US" sz="3200" b="1" dirty="0">
              <a:latin typeface="Times New Roman"/>
              <a:cs typeface="Times New Roman"/>
            </a:endParaRPr>
          </a:p>
        </p:txBody>
      </p:sp>
      <p:sp>
        <p:nvSpPr>
          <p:cNvPr id="3" name="Content Placeholder 2"/>
          <p:cNvSpPr>
            <a:spLocks noGrp="1"/>
          </p:cNvSpPr>
          <p:nvPr>
            <p:ph idx="1"/>
          </p:nvPr>
        </p:nvSpPr>
        <p:spPr/>
        <p:txBody>
          <a:bodyPr/>
          <a:lstStyle/>
          <a:p>
            <a:r>
              <a:rPr lang="en-US" dirty="0" smtClean="0">
                <a:latin typeface="Times New Roman"/>
                <a:cs typeface="Times New Roman"/>
              </a:rPr>
              <a:t>Using the Florida Cohort Data to test the previously created Bayesian Network model.</a:t>
            </a:r>
          </a:p>
          <a:p>
            <a:pPr lvl="1"/>
            <a:r>
              <a:rPr lang="en-US" dirty="0" smtClean="0">
                <a:latin typeface="Times New Roman"/>
                <a:cs typeface="Times New Roman"/>
              </a:rPr>
              <a:t>Cross-validation</a:t>
            </a:r>
          </a:p>
          <a:p>
            <a:pPr lvl="1"/>
            <a:r>
              <a:rPr lang="en-US" dirty="0" smtClean="0">
                <a:latin typeface="Times New Roman"/>
                <a:cs typeface="Times New Roman"/>
              </a:rPr>
              <a:t>ROC</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53</TotalTime>
  <Words>1241</Words>
  <Application>Microsoft Macintosh PowerPoint</Application>
  <PresentationFormat>On-screen Show (4:3)</PresentationFormat>
  <Paragraphs>63</Paragraphs>
  <Slides>20</Slides>
  <Notes>4</Notes>
  <HiddenSlides>0</HiddenSlides>
  <MMClips>0</MMClips>
  <ScaleCrop>false</ScaleCrop>
  <HeadingPairs>
    <vt:vector size="4" baseType="variant">
      <vt:variant>
        <vt:lpstr>Design Template</vt:lpstr>
      </vt:variant>
      <vt:variant>
        <vt:i4>1</vt:i4>
      </vt:variant>
      <vt:variant>
        <vt:lpstr>Slide Titles</vt:lpstr>
      </vt:variant>
      <vt:variant>
        <vt:i4>20</vt:i4>
      </vt:variant>
    </vt:vector>
  </HeadingPairs>
  <TitlesOfParts>
    <vt:vector size="21" baseType="lpstr">
      <vt:lpstr>Office Theme</vt:lpstr>
      <vt:lpstr> Swiping Right for an STD: Social-Networking Smartphone Applications, Risky Behaviors, and Sexually Transmitted Disease    Isabel S. Griffin, MPH </vt:lpstr>
      <vt:lpstr>Sexually Transmitted Diseases</vt:lpstr>
      <vt:lpstr>STD Outbreaks and the Internet</vt:lpstr>
      <vt:lpstr>Slide 4</vt:lpstr>
      <vt:lpstr>Sex, Drugs, and the Internet </vt:lpstr>
      <vt:lpstr>Slide 6</vt:lpstr>
      <vt:lpstr>Hzone and Positive Singles </vt:lpstr>
      <vt:lpstr>Slide 8</vt:lpstr>
      <vt:lpstr>Methods</vt:lpstr>
      <vt:lpstr>Probability of Nodes</vt:lpstr>
      <vt:lpstr>Table 1: Aggregated Data</vt:lpstr>
      <vt:lpstr>Table 2: Probabilities</vt:lpstr>
      <vt:lpstr>Figure 1: DAG examining HIV risk factors and app usage</vt:lpstr>
      <vt:lpstr>Figure 2: HIV status among Non-users</vt:lpstr>
      <vt:lpstr>Figure 3: HIV status among App users</vt:lpstr>
      <vt:lpstr>Figure 4: HIV risk among individuals reporting &lt;5 sexual partners (4% are HIV positive). </vt:lpstr>
      <vt:lpstr>Figure 5: HIV risk among individuals reporting &gt;5 sexual partners (26% are HIV positive).  </vt:lpstr>
      <vt:lpstr>Figure 6: HIV status among individuals who own a Smartphone, use dating apps, and report consistent condom usage (3% are HIV positive)</vt:lpstr>
      <vt:lpstr>Conclusions</vt:lpstr>
      <vt:lpstr>Future Analysis</vt:lpstr>
    </vt:vector>
  </TitlesOfParts>
  <Company>Graduate Student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Swiping Right for an STD: Social-Networking Smartphone Applications, Risky Behaviors, and Sexually Transmitted Disease among             HIV-positive individuals in Florida   Isabel S. Griffin, MPH </dc:title>
  <dc:creator>Isabel Griffin</dc:creator>
  <cp:lastModifiedBy>Isabel Griffin</cp:lastModifiedBy>
  <cp:revision>4</cp:revision>
  <dcterms:created xsi:type="dcterms:W3CDTF">2016-12-08T03:32:36Z</dcterms:created>
  <dcterms:modified xsi:type="dcterms:W3CDTF">2016-12-08T04:25:36Z</dcterms:modified>
</cp:coreProperties>
</file>