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256" r:id="rId2"/>
    <p:sldId id="300" r:id="rId3"/>
    <p:sldId id="301" r:id="rId4"/>
    <p:sldId id="302" r:id="rId5"/>
    <p:sldId id="297" r:id="rId6"/>
    <p:sldId id="258" r:id="rId7"/>
    <p:sldId id="259" r:id="rId8"/>
    <p:sldId id="260" r:id="rId9"/>
    <p:sldId id="261" r:id="rId10"/>
    <p:sldId id="262" r:id="rId11"/>
    <p:sldId id="266" r:id="rId12"/>
    <p:sldId id="268" r:id="rId13"/>
    <p:sldId id="298" r:id="rId14"/>
    <p:sldId id="263" r:id="rId15"/>
    <p:sldId id="290" r:id="rId16"/>
    <p:sldId id="267" r:id="rId17"/>
    <p:sldId id="270" r:id="rId18"/>
    <p:sldId id="303" r:id="rId19"/>
    <p:sldId id="304" r:id="rId20"/>
    <p:sldId id="271" r:id="rId21"/>
    <p:sldId id="272" r:id="rId22"/>
    <p:sldId id="273" r:id="rId23"/>
    <p:sldId id="274" r:id="rId24"/>
    <p:sldId id="275" r:id="rId25"/>
    <p:sldId id="276" r:id="rId26"/>
    <p:sldId id="277" r:id="rId27"/>
    <p:sldId id="278" r:id="rId28"/>
    <p:sldId id="279" r:id="rId29"/>
    <p:sldId id="280" r:id="rId30"/>
    <p:sldId id="282" r:id="rId31"/>
    <p:sldId id="295" r:id="rId32"/>
    <p:sldId id="296" r:id="rId33"/>
    <p:sldId id="294" r:id="rId34"/>
    <p:sldId id="293" r:id="rId35"/>
    <p:sldId id="292" r:id="rId36"/>
    <p:sldId id="305" r:id="rId37"/>
    <p:sldId id="307" r:id="rId38"/>
    <p:sldId id="306" r:id="rId39"/>
    <p:sldId id="308" r:id="rId40"/>
    <p:sldId id="309" r:id="rId41"/>
    <p:sldId id="283" r:id="rId42"/>
    <p:sldId id="284" r:id="rId43"/>
    <p:sldId id="287" r:id="rId44"/>
    <p:sldId id="310" r:id="rId45"/>
    <p:sldId id="286" r:id="rId46"/>
    <p:sldId id="289" r:id="rId47"/>
    <p:sldId id="288" r:id="rId48"/>
    <p:sldId id="311" r:id="rId49"/>
    <p:sldId id="313" r:id="rId50"/>
    <p:sldId id="314" r:id="rId51"/>
    <p:sldId id="312" r:id="rId52"/>
    <p:sldId id="319" r:id="rId53"/>
    <p:sldId id="315" r:id="rId54"/>
    <p:sldId id="317" r:id="rId55"/>
    <p:sldId id="316" r:id="rId56"/>
    <p:sldId id="318" r:id="rId57"/>
    <p:sldId id="322" r:id="rId58"/>
    <p:sldId id="320" r:id="rId59"/>
    <p:sldId id="321" r:id="rId60"/>
    <p:sldId id="323" r:id="rId61"/>
    <p:sldId id="324" r:id="rId62"/>
    <p:sldId id="327" r:id="rId63"/>
    <p:sldId id="325" r:id="rId64"/>
    <p:sldId id="326" r:id="rId65"/>
    <p:sldId id="328" r:id="rId66"/>
    <p:sldId id="329" r:id="rId67"/>
    <p:sldId id="330" r:id="rId68"/>
    <p:sldId id="331" r:id="rId69"/>
    <p:sldId id="332" r:id="rId70"/>
    <p:sldId id="333" r:id="rId71"/>
    <p:sldId id="334" r:id="rId72"/>
    <p:sldId id="335"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p:scale>
          <a:sx n="70" d="100"/>
          <a:sy n="70" d="100"/>
        </p:scale>
        <p:origin x="510" y="33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5396A0-AEC6-463E-AB6D-A7718F9FB806}" type="datetimeFigureOut">
              <a:rPr lang="en-US" smtClean="0"/>
              <a:t>7/6/2017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3CBBEA-D066-4DB2-8F9F-6327BA98105D}" type="slidenum">
              <a:rPr lang="en-US" smtClean="0"/>
              <a:t>‹#›</a:t>
            </a:fld>
            <a:endParaRPr lang="en-US"/>
          </a:p>
        </p:txBody>
      </p:sp>
    </p:spTree>
    <p:extLst>
      <p:ext uri="{BB962C8B-B14F-4D97-AF65-F5344CB8AC3E}">
        <p14:creationId xmlns:p14="http://schemas.microsoft.com/office/powerpoint/2010/main" val="6079744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F199092B-E153-437B-9B2A-AD7E372AC780}" type="slidenum">
              <a:rPr lang="en-US" altLang="en-US"/>
              <a:pPr eaLnBrk="1" hangingPunct="1"/>
              <a:t>2</a:t>
            </a:fld>
            <a:endParaRPr lang="en-US" altLang="en-US"/>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119653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536FF22-CF8B-474D-A2E5-5D14C2A94FE5}" type="slidenum">
              <a:rPr lang="en-US" altLang="en-US"/>
              <a:pPr eaLnBrk="1" hangingPunct="1"/>
              <a:t>3</a:t>
            </a:fld>
            <a:endParaRPr lang="en-US" altLang="en-US"/>
          </a:p>
        </p:txBody>
      </p:sp>
      <p:sp>
        <p:nvSpPr>
          <p:cNvPr id="56323" name="Rectangle 2"/>
          <p:cNvSpPr>
            <a:spLocks noGrp="1" noRot="1" noChangeAspect="1" noChangeArrowheads="1" noTextEdit="1"/>
          </p:cNvSpPr>
          <p:nvPr>
            <p:ph type="sldImg"/>
          </p:nvPr>
        </p:nvSpPr>
        <p:spPr>
          <a:ln/>
        </p:spPr>
      </p:sp>
      <p:sp>
        <p:nvSpPr>
          <p:cNvPr id="563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005793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FA81279-62D9-4D8F-BA11-E0268BEC5AC2}" type="slidenum">
              <a:rPr lang="en-US" altLang="en-US"/>
              <a:pPr eaLnBrk="1" hangingPunct="1"/>
              <a:t>4</a:t>
            </a:fld>
            <a:endParaRPr lang="en-US" alt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latin typeface="Arial" panose="020B0604020202020204" pitchFamily="34" charset="0"/>
            </a:endParaRPr>
          </a:p>
        </p:txBody>
      </p:sp>
    </p:spTree>
    <p:extLst>
      <p:ext uri="{BB962C8B-B14F-4D97-AF65-F5344CB8AC3E}">
        <p14:creationId xmlns:p14="http://schemas.microsoft.com/office/powerpoint/2010/main" val="38537683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E26CDAB-1305-4C04-AD09-00272F5C529A}" type="datetimeFigureOut">
              <a:rPr lang="en-US" smtClean="0"/>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2449800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6CDAB-1305-4C04-AD09-00272F5C529A}" type="datetimeFigureOut">
              <a:rPr lang="en-US" smtClean="0"/>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34763282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E26CDAB-1305-4C04-AD09-00272F5C529A}" type="datetimeFigureOut">
              <a:rPr lang="en-US" smtClean="0"/>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3957717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E26CDAB-1305-4C04-AD09-00272F5C529A}" type="datetimeFigureOut">
              <a:rPr lang="en-US" smtClean="0"/>
              <a:t>7/6/2017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710241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E26CDAB-1305-4C04-AD09-00272F5C529A}" type="datetimeFigureOut">
              <a:rPr lang="en-US" smtClean="0"/>
              <a:t>7/6/2017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40165680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E26CDAB-1305-4C04-AD09-00272F5C529A}" type="datetimeFigureOut">
              <a:rPr lang="en-US" smtClean="0"/>
              <a:t>7/6/2017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3932262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26CDAB-1305-4C04-AD09-00272F5C529A}" type="datetimeFigureOut">
              <a:rPr lang="en-US" smtClean="0"/>
              <a:t>7/6/2017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4876687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E26CDAB-1305-4C04-AD09-00272F5C529A}" type="datetimeFigureOut">
              <a:rPr lang="en-US" smtClean="0"/>
              <a:t>7/6/2017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4231560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E26CDAB-1305-4C04-AD09-00272F5C529A}" type="datetimeFigureOut">
              <a:rPr lang="en-US" smtClean="0"/>
              <a:t>7/6/2017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34062885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6CDAB-1305-4C04-AD09-00272F5C529A}" type="datetimeFigureOut">
              <a:rPr lang="en-US" smtClean="0"/>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4488521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26CDAB-1305-4C04-AD09-00272F5C529A}" type="datetimeFigureOut">
              <a:rPr lang="en-US" smtClean="0"/>
              <a:t>7/6/2017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F9D277F-FFBA-4CEE-97FA-A7E76F0AA500}" type="slidenum">
              <a:rPr lang="en-US" smtClean="0"/>
              <a:t>‹#›</a:t>
            </a:fld>
            <a:endParaRPr lang="en-US"/>
          </a:p>
        </p:txBody>
      </p:sp>
    </p:spTree>
    <p:extLst>
      <p:ext uri="{BB962C8B-B14F-4D97-AF65-F5344CB8AC3E}">
        <p14:creationId xmlns:p14="http://schemas.microsoft.com/office/powerpoint/2010/main" val="2536374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26CDAB-1305-4C04-AD09-00272F5C529A}" type="datetimeFigureOut">
              <a:rPr lang="en-US" smtClean="0"/>
              <a:t>7/6/2017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9D277F-FFBA-4CEE-97FA-A7E76F0AA500}" type="slidenum">
              <a:rPr lang="en-US" smtClean="0"/>
              <a:t>‹#›</a:t>
            </a:fld>
            <a:endParaRPr lang="en-US"/>
          </a:p>
        </p:txBody>
      </p:sp>
    </p:spTree>
    <p:extLst>
      <p:ext uri="{BB962C8B-B14F-4D97-AF65-F5344CB8AC3E}">
        <p14:creationId xmlns:p14="http://schemas.microsoft.com/office/powerpoint/2010/main" val="23883650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goo.gl/M8p3eZ" TargetMode="External"/><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image" Target="../media/image16.emf"/><Relationship Id="rId5" Type="http://schemas.openxmlformats.org/officeDocument/2006/relationships/oleObject" Target="../embeddings/oleObject1.bin"/><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4" Type="http://schemas.openxmlformats.org/officeDocument/2006/relationships/image" Target="../media/image16.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7.xml"/><Relationship Id="rId4" Type="http://schemas.openxmlformats.org/officeDocument/2006/relationships/image" Target="../media/image56.png"/></Relationships>
</file>

<file path=ppt/slides/_rels/slide6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png"/><Relationship Id="rId1" Type="http://schemas.openxmlformats.org/officeDocument/2006/relationships/slideLayout" Target="../slideLayouts/slideLayout7.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10475934" cy="2387600"/>
          </a:xfrm>
        </p:spPr>
        <p:txBody>
          <a:bodyPr/>
          <a:lstStyle/>
          <a:p>
            <a:r>
              <a:rPr lang="en-US" dirty="0" smtClean="0"/>
              <a:t>Step by step analysis of ChiP-Seq data by Galaxy</a:t>
            </a:r>
            <a:endParaRPr lang="en-US" dirty="0"/>
          </a:p>
        </p:txBody>
      </p:sp>
    </p:spTree>
    <p:extLst>
      <p:ext uri="{BB962C8B-B14F-4D97-AF65-F5344CB8AC3E}">
        <p14:creationId xmlns:p14="http://schemas.microsoft.com/office/powerpoint/2010/main" val="15096580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pPr eaLnBrk="1" hangingPunct="1"/>
            <a:r>
              <a:rPr lang="en-US" altLang="en-US" smtClean="0"/>
              <a:t>What is ChIP-Sequencing?</a:t>
            </a:r>
          </a:p>
        </p:txBody>
      </p:sp>
      <p:sp>
        <p:nvSpPr>
          <p:cNvPr id="3075" name="Rectangle 3"/>
          <p:cNvSpPr>
            <a:spLocks noGrp="1" noChangeArrowheads="1"/>
          </p:cNvSpPr>
          <p:nvPr>
            <p:ph type="body" idx="1"/>
          </p:nvPr>
        </p:nvSpPr>
        <p:spPr/>
        <p:txBody>
          <a:bodyPr/>
          <a:lstStyle/>
          <a:p>
            <a:pPr eaLnBrk="1" hangingPunct="1"/>
            <a:r>
              <a:rPr lang="en-US" altLang="en-US" smtClean="0"/>
              <a:t>ChIP-Sequencing is a new frontier technology to analyze protein interactions with DNA.</a:t>
            </a:r>
          </a:p>
          <a:p>
            <a:pPr eaLnBrk="1" hangingPunct="1"/>
            <a:r>
              <a:rPr lang="en-US" altLang="en-US" smtClean="0"/>
              <a:t>ChIP-Seq</a:t>
            </a:r>
          </a:p>
          <a:p>
            <a:pPr lvl="1" eaLnBrk="1" hangingPunct="1"/>
            <a:r>
              <a:rPr lang="en-US" altLang="en-US" smtClean="0"/>
              <a:t>Combination of chromatin immunoprecipitation (ChIP) with ultra high-throughput massively parallel sequencing</a:t>
            </a:r>
          </a:p>
          <a:p>
            <a:pPr lvl="1" eaLnBrk="1" hangingPunct="1"/>
            <a:r>
              <a:rPr lang="en-US" altLang="en-US" smtClean="0"/>
              <a:t>Allow mapping of protein–DNA interactions in-vivo on a genome scale</a:t>
            </a:r>
          </a:p>
        </p:txBody>
      </p:sp>
    </p:spTree>
    <p:extLst>
      <p:ext uri="{BB962C8B-B14F-4D97-AF65-F5344CB8AC3E}">
        <p14:creationId xmlns:p14="http://schemas.microsoft.com/office/powerpoint/2010/main" val="15669550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7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07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7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chip_seq_workfl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1" y="0"/>
            <a:ext cx="6170613" cy="649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 Box 5"/>
          <p:cNvSpPr txBox="1">
            <a:spLocks noChangeArrowheads="1"/>
          </p:cNvSpPr>
          <p:nvPr/>
        </p:nvSpPr>
        <p:spPr bwMode="auto">
          <a:xfrm>
            <a:off x="7239000" y="6581775"/>
            <a:ext cx="34290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en-US" sz="1400">
                <a:solidFill>
                  <a:schemeClr val="hlink"/>
                </a:solidFill>
                <a:latin typeface="Times New Roman" panose="02020603050405020304" pitchFamily="18" charset="0"/>
                <a:cs typeface="Times New Roman" panose="02020603050405020304" pitchFamily="18" charset="0"/>
              </a:rPr>
              <a:t>Mardis, E.R. </a:t>
            </a:r>
            <a:r>
              <a:rPr lang="en-US" altLang="en-US" sz="1400" i="1">
                <a:solidFill>
                  <a:schemeClr val="hlink"/>
                </a:solidFill>
                <a:latin typeface="Times New Roman" panose="02020603050405020304" pitchFamily="18" charset="0"/>
                <a:cs typeface="Times New Roman" panose="02020603050405020304" pitchFamily="18" charset="0"/>
              </a:rPr>
              <a:t>Nat. Methods</a:t>
            </a:r>
            <a:r>
              <a:rPr lang="en-US" altLang="en-US" sz="1400">
                <a:solidFill>
                  <a:schemeClr val="hlink"/>
                </a:solidFill>
                <a:latin typeface="Times New Roman" panose="02020603050405020304" pitchFamily="18" charset="0"/>
                <a:cs typeface="Times New Roman" panose="02020603050405020304" pitchFamily="18" charset="0"/>
              </a:rPr>
              <a:t> </a:t>
            </a:r>
            <a:r>
              <a:rPr lang="en-US" altLang="en-US" sz="1400" b="1">
                <a:solidFill>
                  <a:schemeClr val="hlink"/>
                </a:solidFill>
                <a:latin typeface="Times New Roman" panose="02020603050405020304" pitchFamily="18" charset="0"/>
                <a:cs typeface="Times New Roman" panose="02020603050405020304" pitchFamily="18" charset="0"/>
              </a:rPr>
              <a:t>4</a:t>
            </a:r>
            <a:r>
              <a:rPr lang="en-US" altLang="en-US" sz="1400">
                <a:solidFill>
                  <a:schemeClr val="hlink"/>
                </a:solidFill>
                <a:latin typeface="Times New Roman" panose="02020603050405020304" pitchFamily="18" charset="0"/>
                <a:cs typeface="Times New Roman" panose="02020603050405020304" pitchFamily="18" charset="0"/>
              </a:rPr>
              <a:t>, 613-614 (2007)</a:t>
            </a:r>
          </a:p>
        </p:txBody>
      </p:sp>
      <p:sp>
        <p:nvSpPr>
          <p:cNvPr id="6148" name="Text Box 6"/>
          <p:cNvSpPr txBox="1">
            <a:spLocks noChangeArrowheads="1"/>
          </p:cNvSpPr>
          <p:nvPr/>
        </p:nvSpPr>
        <p:spPr bwMode="auto">
          <a:xfrm>
            <a:off x="1742637" y="255589"/>
            <a:ext cx="17582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a:solidFill>
                  <a:schemeClr val="tx2"/>
                </a:solidFill>
                <a:latin typeface="Times New Roman" panose="02020603050405020304" pitchFamily="18" charset="0"/>
                <a:cs typeface="Times New Roman" panose="02020603050405020304" pitchFamily="18" charset="0"/>
              </a:rPr>
              <a:t>Workflow of</a:t>
            </a:r>
          </a:p>
          <a:p>
            <a:pPr algn="ctr" eaLnBrk="1" hangingPunct="1"/>
            <a:r>
              <a:rPr lang="en-US" altLang="en-US" sz="2400">
                <a:solidFill>
                  <a:schemeClr val="tx2"/>
                </a:solidFill>
                <a:latin typeface="Times New Roman" panose="02020603050405020304" pitchFamily="18" charset="0"/>
                <a:cs typeface="Times New Roman" panose="02020603050405020304" pitchFamily="18" charset="0"/>
              </a:rPr>
              <a:t>ChIP-Seq</a:t>
            </a:r>
          </a:p>
        </p:txBody>
      </p:sp>
    </p:spTree>
    <p:extLst>
      <p:ext uri="{BB962C8B-B14F-4D97-AF65-F5344CB8AC3E}">
        <p14:creationId xmlns:p14="http://schemas.microsoft.com/office/powerpoint/2010/main" val="335186054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p:cNvSpPr txBox="1">
            <a:spLocks noChangeArrowheads="1"/>
          </p:cNvSpPr>
          <p:nvPr/>
        </p:nvSpPr>
        <p:spPr bwMode="auto">
          <a:xfrm>
            <a:off x="1742637" y="255589"/>
            <a:ext cx="175823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en-US" sz="2400">
                <a:solidFill>
                  <a:schemeClr val="tx2"/>
                </a:solidFill>
                <a:latin typeface="Times New Roman" panose="02020603050405020304" pitchFamily="18" charset="0"/>
                <a:cs typeface="Times New Roman" panose="02020603050405020304" pitchFamily="18" charset="0"/>
              </a:rPr>
              <a:t>Workflow of</a:t>
            </a:r>
          </a:p>
          <a:p>
            <a:pPr algn="ctr" eaLnBrk="1" hangingPunct="1"/>
            <a:r>
              <a:rPr lang="en-US" altLang="en-US" sz="2400">
                <a:solidFill>
                  <a:schemeClr val="tx2"/>
                </a:solidFill>
                <a:latin typeface="Times New Roman" panose="02020603050405020304" pitchFamily="18" charset="0"/>
                <a:cs typeface="Times New Roman" panose="02020603050405020304" pitchFamily="18" charset="0"/>
              </a:rPr>
              <a:t>ChIP-Seq</a:t>
            </a:r>
          </a:p>
        </p:txBody>
      </p:sp>
      <p:pic>
        <p:nvPicPr>
          <p:cNvPr id="7171" name="Picture 5" descr="chip_seq_workflow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29001" y="1447801"/>
            <a:ext cx="5362575" cy="393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271417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
          <a:ext cx="9144000" cy="6867525"/>
          <a:chOff x="0" y="9525"/>
          <a:chExt cx="9144000" cy="6867525"/>
        </a:xfrm>
      </p:grpSpPr>
      <p:pic>
        <p:nvPicPr>
          <p:cNvPr id="2" name="Slide"/>
          <p:cNvPicPr>
            <a:picLocks noChangeAspect="1"/>
          </p:cNvPicPr>
          <p:nvPr/>
        </p:nvPicPr>
        <p:blipFill>
          <a:blip r:embed="rId2"/>
          <a:stretch>
            <a:fillRect/>
          </a:stretch>
        </p:blipFill>
        <p:spPr>
          <a:xfrm>
            <a:off x="538619" y="9525"/>
            <a:ext cx="10129381" cy="6858000"/>
          </a:xfrm>
          <a:prstGeom prst="rect">
            <a:avLst/>
          </a:prstGeom>
        </p:spPr>
      </p:pic>
    </p:spTree>
    <p:extLst>
      <p:ext uri="{BB962C8B-B14F-4D97-AF65-F5344CB8AC3E}">
        <p14:creationId xmlns:p14="http://schemas.microsoft.com/office/powerpoint/2010/main" val="32912642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81200" y="0"/>
            <a:ext cx="8229600" cy="1143000"/>
          </a:xfrm>
        </p:spPr>
        <p:txBody>
          <a:bodyPr>
            <a:normAutofit fontScale="90000"/>
          </a:bodyPr>
          <a:lstStyle/>
          <a:p>
            <a:pPr eaLnBrk="1" hangingPunct="1"/>
            <a:r>
              <a:rPr lang="en-US" dirty="0" smtClean="0"/>
              <a:t>What you get from a sequencer: FASTQ file</a:t>
            </a:r>
          </a:p>
        </p:txBody>
      </p:sp>
      <p:pic>
        <p:nvPicPr>
          <p:cNvPr id="8195" name="Picture 2"/>
          <p:cNvPicPr>
            <a:picLocks noGrp="1" noChangeAspect="1" noChangeArrowheads="1"/>
          </p:cNvPicPr>
          <p:nvPr>
            <p:ph sz="half" idx="1"/>
          </p:nvPr>
        </p:nvPicPr>
        <p:blipFill rotWithShape="1">
          <a:blip r:embed="rId2" cstate="print"/>
          <a:srcRect l="9593" t="31661" r="52695" b="37706"/>
          <a:stretch/>
        </p:blipFill>
        <p:spPr>
          <a:xfrm>
            <a:off x="1524000" y="1371600"/>
            <a:ext cx="2560638" cy="1663700"/>
          </a:xfrm>
          <a:noFill/>
        </p:spPr>
      </p:pic>
      <p:sp>
        <p:nvSpPr>
          <p:cNvPr id="47" name="Slide Number Placeholder 46"/>
          <p:cNvSpPr>
            <a:spLocks noGrp="1"/>
          </p:cNvSpPr>
          <p:nvPr>
            <p:ph type="sldNum" sz="quarter" idx="12"/>
          </p:nvPr>
        </p:nvSpPr>
        <p:spPr/>
        <p:txBody>
          <a:bodyPr/>
          <a:lstStyle/>
          <a:p>
            <a:pPr>
              <a:defRPr/>
            </a:pPr>
            <a:fld id="{30BB8208-902D-410F-84E2-0AE161A944B9}" type="slidenum">
              <a:rPr lang="en-US"/>
              <a:pPr>
                <a:defRPr/>
              </a:pPr>
              <a:t>6</a:t>
            </a:fld>
            <a:endParaRPr lang="en-US"/>
          </a:p>
        </p:txBody>
      </p:sp>
      <p:pic>
        <p:nvPicPr>
          <p:cNvPr id="16" name="Picture 2"/>
          <p:cNvPicPr>
            <a:picLocks noChangeAspect="1" noChangeArrowheads="1"/>
          </p:cNvPicPr>
          <p:nvPr/>
        </p:nvPicPr>
        <p:blipFill rotWithShape="1">
          <a:blip r:embed="rId2" cstate="print"/>
          <a:srcRect l="9593" t="11434" r="76192" b="84084"/>
          <a:stretch/>
        </p:blipFill>
        <p:spPr bwMode="auto">
          <a:xfrm>
            <a:off x="2438400" y="2971801"/>
            <a:ext cx="965200" cy="243417"/>
          </a:xfrm>
          <a:prstGeom prst="rect">
            <a:avLst/>
          </a:prstGeom>
          <a:noFill/>
          <a:ln w="9525">
            <a:noFill/>
            <a:miter lim="800000"/>
            <a:headEnd/>
            <a:tailEnd/>
          </a:ln>
        </p:spPr>
      </p:pic>
    </p:spTree>
    <p:extLst>
      <p:ext uri="{BB962C8B-B14F-4D97-AF65-F5344CB8AC3E}">
        <p14:creationId xmlns:p14="http://schemas.microsoft.com/office/powerpoint/2010/main" val="23102056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81200" y="0"/>
            <a:ext cx="8229600" cy="1143000"/>
          </a:xfrm>
        </p:spPr>
        <p:txBody>
          <a:bodyPr>
            <a:normAutofit fontScale="90000"/>
          </a:bodyPr>
          <a:lstStyle/>
          <a:p>
            <a:pPr eaLnBrk="1" hangingPunct="1"/>
            <a:r>
              <a:rPr lang="en-US" dirty="0" smtClean="0"/>
              <a:t>What you get from a sequencer: FASTQ file</a:t>
            </a:r>
          </a:p>
        </p:txBody>
      </p:sp>
      <p:pic>
        <p:nvPicPr>
          <p:cNvPr id="8195" name="Picture 2"/>
          <p:cNvPicPr>
            <a:picLocks noGrp="1" noChangeAspect="1" noChangeArrowheads="1"/>
          </p:cNvPicPr>
          <p:nvPr>
            <p:ph sz="half" idx="1"/>
          </p:nvPr>
        </p:nvPicPr>
        <p:blipFill rotWithShape="1">
          <a:blip r:embed="rId2" cstate="print"/>
          <a:srcRect l="9593" t="31661" r="52695" b="37706"/>
          <a:stretch/>
        </p:blipFill>
        <p:spPr>
          <a:xfrm>
            <a:off x="1524000" y="1371600"/>
            <a:ext cx="2560638" cy="1663700"/>
          </a:xfrm>
          <a:noFill/>
        </p:spPr>
      </p:pic>
      <p:sp>
        <p:nvSpPr>
          <p:cNvPr id="5" name="Content Placeholder 4"/>
          <p:cNvSpPr>
            <a:spLocks noGrp="1"/>
          </p:cNvSpPr>
          <p:nvPr>
            <p:ph sz="half" idx="2"/>
          </p:nvPr>
        </p:nvSpPr>
        <p:spPr>
          <a:xfrm>
            <a:off x="4724400" y="1417638"/>
            <a:ext cx="5486400" cy="4525963"/>
          </a:xfrm>
        </p:spPr>
        <p:txBody>
          <a:bodyPr rtlCol="0">
            <a:normAutofit/>
          </a:bodyPr>
          <a:lstStyle/>
          <a:p>
            <a:pPr>
              <a:buFont typeface="Wingdings" charset="0"/>
              <a:buChar char="è"/>
              <a:defRPr/>
            </a:pPr>
            <a:r>
              <a:rPr lang="en-US" sz="2200" dirty="0">
                <a:latin typeface="MS Mincho" pitchFamily="49" charset="-128"/>
                <a:ea typeface="MS Mincho" pitchFamily="49" charset="-128"/>
                <a:sym typeface="Wingdings" pitchFamily="2" charset="2"/>
              </a:rPr>
              <a:t>M</a:t>
            </a:r>
            <a:r>
              <a:rPr lang="en-US" sz="2200" dirty="0">
                <a:latin typeface="MS Mincho" pitchFamily="49" charset="-128"/>
                <a:ea typeface="MS Mincho" pitchFamily="49" charset="-128"/>
              </a:rPr>
              <a:t>illions of sequence fragments and corresponding base call accuracy</a:t>
            </a:r>
          </a:p>
          <a:p>
            <a:pPr marL="0" indent="0">
              <a:buNone/>
              <a:defRPr/>
            </a:pPr>
            <a:endParaRPr lang="en-US" sz="2200" dirty="0">
              <a:latin typeface="MS Mincho" pitchFamily="49" charset="-128"/>
              <a:ea typeface="MS Mincho" pitchFamily="49" charset="-128"/>
            </a:endParaRPr>
          </a:p>
        </p:txBody>
      </p:sp>
      <p:sp>
        <p:nvSpPr>
          <p:cNvPr id="47" name="Slide Number Placeholder 46"/>
          <p:cNvSpPr>
            <a:spLocks noGrp="1"/>
          </p:cNvSpPr>
          <p:nvPr>
            <p:ph type="sldNum" sz="quarter" idx="12"/>
          </p:nvPr>
        </p:nvSpPr>
        <p:spPr/>
        <p:txBody>
          <a:bodyPr/>
          <a:lstStyle/>
          <a:p>
            <a:pPr>
              <a:defRPr/>
            </a:pPr>
            <a:fld id="{30BB8208-902D-410F-84E2-0AE161A944B9}" type="slidenum">
              <a:rPr lang="en-US"/>
              <a:pPr>
                <a:defRPr/>
              </a:pPr>
              <a:t>7</a:t>
            </a:fld>
            <a:endParaRPr lang="en-US"/>
          </a:p>
        </p:txBody>
      </p:sp>
      <p:pic>
        <p:nvPicPr>
          <p:cNvPr id="16" name="Picture 2"/>
          <p:cNvPicPr>
            <a:picLocks noChangeAspect="1" noChangeArrowheads="1"/>
          </p:cNvPicPr>
          <p:nvPr/>
        </p:nvPicPr>
        <p:blipFill rotWithShape="1">
          <a:blip r:embed="rId2" cstate="print"/>
          <a:srcRect l="9593" t="11434" r="76192" b="84084"/>
          <a:stretch/>
        </p:blipFill>
        <p:spPr bwMode="auto">
          <a:xfrm>
            <a:off x="2438400" y="2971801"/>
            <a:ext cx="965200" cy="243417"/>
          </a:xfrm>
          <a:prstGeom prst="rect">
            <a:avLst/>
          </a:prstGeom>
          <a:noFill/>
          <a:ln w="9525">
            <a:noFill/>
            <a:miter lim="800000"/>
            <a:headEnd/>
            <a:tailEnd/>
          </a:ln>
        </p:spPr>
      </p:pic>
    </p:spTree>
    <p:extLst>
      <p:ext uri="{BB962C8B-B14F-4D97-AF65-F5344CB8AC3E}">
        <p14:creationId xmlns:p14="http://schemas.microsoft.com/office/powerpoint/2010/main" val="34292776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81200" y="0"/>
            <a:ext cx="8229600" cy="1143000"/>
          </a:xfrm>
        </p:spPr>
        <p:txBody>
          <a:bodyPr>
            <a:normAutofit fontScale="90000"/>
          </a:bodyPr>
          <a:lstStyle/>
          <a:p>
            <a:pPr eaLnBrk="1" hangingPunct="1"/>
            <a:r>
              <a:rPr lang="en-US" dirty="0" smtClean="0"/>
              <a:t>What you get from a sequencer: FASTQ file</a:t>
            </a:r>
          </a:p>
        </p:txBody>
      </p:sp>
      <p:pic>
        <p:nvPicPr>
          <p:cNvPr id="8195" name="Picture 2"/>
          <p:cNvPicPr>
            <a:picLocks noGrp="1" noChangeAspect="1" noChangeArrowheads="1"/>
          </p:cNvPicPr>
          <p:nvPr>
            <p:ph sz="half" idx="1"/>
          </p:nvPr>
        </p:nvPicPr>
        <p:blipFill rotWithShape="1">
          <a:blip r:embed="rId2" cstate="print"/>
          <a:srcRect l="9593" t="31661" r="52695" b="37706"/>
          <a:stretch/>
        </p:blipFill>
        <p:spPr>
          <a:xfrm>
            <a:off x="1524000" y="1371600"/>
            <a:ext cx="2560638" cy="1663700"/>
          </a:xfrm>
          <a:noFill/>
        </p:spPr>
      </p:pic>
      <p:sp>
        <p:nvSpPr>
          <p:cNvPr id="5" name="Content Placeholder 4"/>
          <p:cNvSpPr>
            <a:spLocks noGrp="1"/>
          </p:cNvSpPr>
          <p:nvPr>
            <p:ph sz="half" idx="2"/>
          </p:nvPr>
        </p:nvSpPr>
        <p:spPr>
          <a:xfrm>
            <a:off x="4724400" y="1417638"/>
            <a:ext cx="5486400" cy="4525963"/>
          </a:xfrm>
        </p:spPr>
        <p:txBody>
          <a:bodyPr rtlCol="0">
            <a:normAutofit/>
          </a:bodyPr>
          <a:lstStyle/>
          <a:p>
            <a:pPr>
              <a:buNone/>
              <a:defRPr/>
            </a:pPr>
            <a:r>
              <a:rPr lang="en-US" sz="2200" dirty="0">
                <a:latin typeface="MS Mincho" pitchFamily="49" charset="-128"/>
                <a:ea typeface="MS Mincho" pitchFamily="49" charset="-128"/>
                <a:sym typeface="Wingdings" pitchFamily="2" charset="2"/>
              </a:rPr>
              <a:t> M</a:t>
            </a:r>
            <a:r>
              <a:rPr lang="en-US" sz="2200" dirty="0">
                <a:latin typeface="MS Mincho" pitchFamily="49" charset="-128"/>
                <a:ea typeface="MS Mincho" pitchFamily="49" charset="-128"/>
              </a:rPr>
              <a:t>illions of sequence fragments and corresponding base call accuracy</a:t>
            </a:r>
          </a:p>
          <a:p>
            <a:pPr>
              <a:buNone/>
              <a:defRPr/>
            </a:pPr>
            <a:endParaRPr lang="en-US" sz="2200" dirty="0">
              <a:latin typeface="MS Mincho" pitchFamily="49" charset="-128"/>
              <a:ea typeface="MS Mincho" pitchFamily="49" charset="-128"/>
            </a:endParaRPr>
          </a:p>
          <a:p>
            <a:pPr>
              <a:buNone/>
              <a:defRPr/>
            </a:pPr>
            <a:endParaRPr lang="en-US" sz="2200" dirty="0">
              <a:latin typeface="MS Mincho" pitchFamily="49" charset="-128"/>
              <a:ea typeface="MS Mincho" pitchFamily="49" charset="-128"/>
            </a:endParaRPr>
          </a:p>
          <a:p>
            <a:pPr>
              <a:defRPr/>
            </a:pPr>
            <a:r>
              <a:rPr lang="en-US" sz="2200" dirty="0">
                <a:latin typeface="MS Mincho" pitchFamily="49" charset="-128"/>
                <a:ea typeface="MS Mincho" pitchFamily="49" charset="-128"/>
              </a:rPr>
              <a:t>CAGGGCGCGA ATGNTTTCCA CNNNNNNNNN</a:t>
            </a:r>
          </a:p>
          <a:p>
            <a:pPr marL="0" indent="0">
              <a:buNone/>
              <a:defRPr/>
            </a:pPr>
            <a:endParaRPr lang="en-US" sz="2200" dirty="0">
              <a:latin typeface="MS Mincho" pitchFamily="49" charset="-128"/>
              <a:ea typeface="MS Mincho" pitchFamily="49" charset="-128"/>
            </a:endParaRPr>
          </a:p>
        </p:txBody>
      </p:sp>
      <p:sp>
        <p:nvSpPr>
          <p:cNvPr id="6" name="TextBox 5"/>
          <p:cNvSpPr txBox="1">
            <a:spLocks noChangeArrowheads="1"/>
          </p:cNvSpPr>
          <p:nvPr/>
        </p:nvSpPr>
        <p:spPr bwMode="auto">
          <a:xfrm>
            <a:off x="6062664" y="2297114"/>
            <a:ext cx="1100137" cy="369887"/>
          </a:xfrm>
          <a:prstGeom prst="rect">
            <a:avLst/>
          </a:prstGeom>
          <a:noFill/>
          <a:ln w="9525">
            <a:noFill/>
            <a:miter lim="800000"/>
            <a:headEnd/>
            <a:tailEnd/>
          </a:ln>
        </p:spPr>
        <p:txBody>
          <a:bodyPr wrap="none">
            <a:spAutoFit/>
          </a:bodyPr>
          <a:lstStyle/>
          <a:p>
            <a:r>
              <a:rPr lang="en-US">
                <a:latin typeface="Calibri" pitchFamily="34" charset="0"/>
              </a:rPr>
              <a:t>Sequence</a:t>
            </a:r>
          </a:p>
        </p:txBody>
      </p:sp>
      <p:cxnSp>
        <p:nvCxnSpPr>
          <p:cNvPr id="9" name="Curved Connector 8"/>
          <p:cNvCxnSpPr>
            <a:stCxn id="6" idx="1"/>
          </p:cNvCxnSpPr>
          <p:nvPr/>
        </p:nvCxnSpPr>
        <p:spPr>
          <a:xfrm rot="10800000" flipV="1">
            <a:off x="5791201" y="2482850"/>
            <a:ext cx="271463" cy="336550"/>
          </a:xfrm>
          <a:prstGeom prst="curvedConnector2">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7" name="Slide Number Placeholder 46"/>
          <p:cNvSpPr>
            <a:spLocks noGrp="1"/>
          </p:cNvSpPr>
          <p:nvPr>
            <p:ph type="sldNum" sz="quarter" idx="12"/>
          </p:nvPr>
        </p:nvSpPr>
        <p:spPr/>
        <p:txBody>
          <a:bodyPr/>
          <a:lstStyle/>
          <a:p>
            <a:pPr>
              <a:defRPr/>
            </a:pPr>
            <a:fld id="{30BB8208-902D-410F-84E2-0AE161A944B9}" type="slidenum">
              <a:rPr lang="en-US"/>
              <a:pPr>
                <a:defRPr/>
              </a:pPr>
              <a:t>8</a:t>
            </a:fld>
            <a:endParaRPr lang="en-US"/>
          </a:p>
        </p:txBody>
      </p:sp>
      <p:pic>
        <p:nvPicPr>
          <p:cNvPr id="10" name="Picture 2"/>
          <p:cNvPicPr>
            <a:picLocks noChangeAspect="1" noChangeArrowheads="1"/>
          </p:cNvPicPr>
          <p:nvPr/>
        </p:nvPicPr>
        <p:blipFill>
          <a:blip r:embed="rId3" cstate="print"/>
          <a:srcRect l="22501" t="33594" r="24374" b="38281"/>
          <a:stretch>
            <a:fillRect/>
          </a:stretch>
        </p:blipFill>
        <p:spPr bwMode="auto">
          <a:xfrm>
            <a:off x="1752600" y="5029201"/>
            <a:ext cx="4114800" cy="1743075"/>
          </a:xfrm>
          <a:prstGeom prst="rect">
            <a:avLst/>
          </a:prstGeom>
          <a:noFill/>
          <a:ln w="9525">
            <a:noFill/>
            <a:miter lim="800000"/>
            <a:headEnd/>
            <a:tailEnd/>
          </a:ln>
        </p:spPr>
      </p:pic>
      <p:sp>
        <p:nvSpPr>
          <p:cNvPr id="11" name="Oval 10"/>
          <p:cNvSpPr/>
          <p:nvPr/>
        </p:nvSpPr>
        <p:spPr>
          <a:xfrm>
            <a:off x="3581400" y="6400800"/>
            <a:ext cx="914400" cy="1524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3" name="Shape 12"/>
          <p:cNvCxnSpPr>
            <a:stCxn id="11" idx="0"/>
          </p:cNvCxnSpPr>
          <p:nvPr/>
        </p:nvCxnSpPr>
        <p:spPr>
          <a:xfrm rot="5400000" flipH="1" flipV="1">
            <a:off x="2781300" y="4076700"/>
            <a:ext cx="3581400" cy="1066800"/>
          </a:xfrm>
          <a:prstGeom prst="curvedConnector3">
            <a:avLst>
              <a:gd name="adj1" fmla="val 9397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rotWithShape="1">
          <a:blip r:embed="rId2" cstate="print"/>
          <a:srcRect l="9593" t="11434" r="76192" b="84084"/>
          <a:stretch/>
        </p:blipFill>
        <p:spPr bwMode="auto">
          <a:xfrm>
            <a:off x="2438400" y="2971801"/>
            <a:ext cx="965200" cy="243417"/>
          </a:xfrm>
          <a:prstGeom prst="rect">
            <a:avLst/>
          </a:prstGeom>
          <a:noFill/>
          <a:ln w="9525">
            <a:noFill/>
            <a:miter lim="800000"/>
            <a:headEnd/>
            <a:tailEnd/>
          </a:ln>
        </p:spPr>
      </p:pic>
    </p:spTree>
    <p:extLst>
      <p:ext uri="{BB962C8B-B14F-4D97-AF65-F5344CB8AC3E}">
        <p14:creationId xmlns:p14="http://schemas.microsoft.com/office/powerpoint/2010/main" val="353653159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81200" y="0"/>
            <a:ext cx="8229600" cy="1143000"/>
          </a:xfrm>
        </p:spPr>
        <p:txBody>
          <a:bodyPr>
            <a:normAutofit fontScale="90000"/>
          </a:bodyPr>
          <a:lstStyle/>
          <a:p>
            <a:pPr eaLnBrk="1" hangingPunct="1"/>
            <a:r>
              <a:rPr lang="en-US" dirty="0" smtClean="0"/>
              <a:t>What you get from a sequencer: FASTQ file</a:t>
            </a:r>
          </a:p>
        </p:txBody>
      </p:sp>
      <p:pic>
        <p:nvPicPr>
          <p:cNvPr id="8195" name="Picture 2"/>
          <p:cNvPicPr>
            <a:picLocks noGrp="1" noChangeAspect="1" noChangeArrowheads="1"/>
          </p:cNvPicPr>
          <p:nvPr>
            <p:ph sz="half" idx="1"/>
          </p:nvPr>
        </p:nvPicPr>
        <p:blipFill rotWithShape="1">
          <a:blip r:embed="rId2" cstate="print"/>
          <a:srcRect l="9593" t="31661" r="52695" b="37706"/>
          <a:stretch/>
        </p:blipFill>
        <p:spPr>
          <a:xfrm>
            <a:off x="1524000" y="1371600"/>
            <a:ext cx="2560638" cy="1663700"/>
          </a:xfrm>
          <a:noFill/>
        </p:spPr>
      </p:pic>
      <p:sp>
        <p:nvSpPr>
          <p:cNvPr id="5" name="Content Placeholder 4"/>
          <p:cNvSpPr>
            <a:spLocks noGrp="1"/>
          </p:cNvSpPr>
          <p:nvPr>
            <p:ph sz="half" idx="2"/>
          </p:nvPr>
        </p:nvSpPr>
        <p:spPr>
          <a:xfrm>
            <a:off x="4724400" y="1417638"/>
            <a:ext cx="5486400" cy="4525963"/>
          </a:xfrm>
        </p:spPr>
        <p:txBody>
          <a:bodyPr rtlCol="0">
            <a:normAutofit/>
          </a:bodyPr>
          <a:lstStyle/>
          <a:p>
            <a:pPr>
              <a:buNone/>
              <a:defRPr/>
            </a:pPr>
            <a:r>
              <a:rPr lang="en-US" sz="2200" dirty="0">
                <a:latin typeface="MS Mincho" pitchFamily="49" charset="-128"/>
                <a:ea typeface="MS Mincho" pitchFamily="49" charset="-128"/>
                <a:sym typeface="Wingdings" pitchFamily="2" charset="2"/>
              </a:rPr>
              <a:t> M</a:t>
            </a:r>
            <a:r>
              <a:rPr lang="en-US" sz="2200" dirty="0">
                <a:latin typeface="MS Mincho" pitchFamily="49" charset="-128"/>
                <a:ea typeface="MS Mincho" pitchFamily="49" charset="-128"/>
              </a:rPr>
              <a:t>illions of sequence fragments and corresponding base call accuracy</a:t>
            </a:r>
          </a:p>
          <a:p>
            <a:pPr>
              <a:buNone/>
              <a:defRPr/>
            </a:pPr>
            <a:endParaRPr lang="en-US" sz="2200" dirty="0">
              <a:latin typeface="MS Mincho" pitchFamily="49" charset="-128"/>
              <a:ea typeface="MS Mincho" pitchFamily="49" charset="-128"/>
            </a:endParaRPr>
          </a:p>
          <a:p>
            <a:pPr>
              <a:buNone/>
              <a:defRPr/>
            </a:pPr>
            <a:endParaRPr lang="en-US" sz="2200" dirty="0">
              <a:latin typeface="MS Mincho" pitchFamily="49" charset="-128"/>
              <a:ea typeface="MS Mincho" pitchFamily="49" charset="-128"/>
            </a:endParaRPr>
          </a:p>
          <a:p>
            <a:pPr>
              <a:defRPr/>
            </a:pPr>
            <a:r>
              <a:rPr lang="en-US" sz="2200" dirty="0">
                <a:latin typeface="MS Mincho" pitchFamily="49" charset="-128"/>
                <a:ea typeface="MS Mincho" pitchFamily="49" charset="-128"/>
              </a:rPr>
              <a:t>CAGGGCGCGA ATGNTTTCCA CNNNNNNNNN</a:t>
            </a:r>
          </a:p>
          <a:p>
            <a:pPr>
              <a:defRPr/>
            </a:pPr>
            <a:r>
              <a:rPr lang="en-US" sz="2200" dirty="0">
                <a:latin typeface="MS Mincho" pitchFamily="49" charset="-128"/>
                <a:ea typeface="MS Mincho" pitchFamily="49" charset="-128"/>
              </a:rPr>
              <a:t>CFDFFFHHHG GHHHHHGHDB H#########</a:t>
            </a:r>
          </a:p>
          <a:p>
            <a:pPr>
              <a:defRPr/>
            </a:pPr>
            <a:endParaRPr lang="en-US" sz="2200" dirty="0">
              <a:latin typeface="MS Mincho" pitchFamily="49" charset="-128"/>
              <a:ea typeface="MS Mincho" pitchFamily="49" charset="-128"/>
            </a:endParaRPr>
          </a:p>
          <a:p>
            <a:pPr marL="0" indent="0">
              <a:buNone/>
              <a:defRPr/>
            </a:pPr>
            <a:endParaRPr lang="en-US" sz="2200" dirty="0">
              <a:latin typeface="MS Mincho" pitchFamily="49" charset="-128"/>
              <a:ea typeface="MS Mincho" pitchFamily="49" charset="-128"/>
            </a:endParaRPr>
          </a:p>
        </p:txBody>
      </p:sp>
      <p:sp>
        <p:nvSpPr>
          <p:cNvPr id="6" name="TextBox 5"/>
          <p:cNvSpPr txBox="1">
            <a:spLocks noChangeArrowheads="1"/>
          </p:cNvSpPr>
          <p:nvPr/>
        </p:nvSpPr>
        <p:spPr bwMode="auto">
          <a:xfrm>
            <a:off x="6062664" y="2297114"/>
            <a:ext cx="1100137" cy="369887"/>
          </a:xfrm>
          <a:prstGeom prst="rect">
            <a:avLst/>
          </a:prstGeom>
          <a:noFill/>
          <a:ln w="9525">
            <a:noFill/>
            <a:miter lim="800000"/>
            <a:headEnd/>
            <a:tailEnd/>
          </a:ln>
        </p:spPr>
        <p:txBody>
          <a:bodyPr wrap="none">
            <a:spAutoFit/>
          </a:bodyPr>
          <a:lstStyle/>
          <a:p>
            <a:r>
              <a:rPr lang="en-US">
                <a:latin typeface="Calibri" pitchFamily="34" charset="0"/>
              </a:rPr>
              <a:t>Sequence</a:t>
            </a:r>
          </a:p>
        </p:txBody>
      </p:sp>
      <p:sp>
        <p:nvSpPr>
          <p:cNvPr id="7" name="TextBox 6"/>
          <p:cNvSpPr txBox="1">
            <a:spLocks noChangeArrowheads="1"/>
          </p:cNvSpPr>
          <p:nvPr/>
        </p:nvSpPr>
        <p:spPr bwMode="auto">
          <a:xfrm>
            <a:off x="7883526" y="2286000"/>
            <a:ext cx="1412875" cy="369888"/>
          </a:xfrm>
          <a:prstGeom prst="rect">
            <a:avLst/>
          </a:prstGeom>
          <a:noFill/>
          <a:ln w="9525">
            <a:noFill/>
            <a:miter lim="800000"/>
            <a:headEnd/>
            <a:tailEnd/>
          </a:ln>
        </p:spPr>
        <p:txBody>
          <a:bodyPr wrap="none">
            <a:spAutoFit/>
          </a:bodyPr>
          <a:lstStyle/>
          <a:p>
            <a:r>
              <a:rPr lang="en-US">
                <a:latin typeface="Calibri" pitchFamily="34" charset="0"/>
              </a:rPr>
              <a:t>Quality score</a:t>
            </a:r>
          </a:p>
        </p:txBody>
      </p:sp>
      <p:cxnSp>
        <p:nvCxnSpPr>
          <p:cNvPr id="9" name="Curved Connector 8"/>
          <p:cNvCxnSpPr>
            <a:stCxn id="6" idx="1"/>
          </p:cNvCxnSpPr>
          <p:nvPr/>
        </p:nvCxnSpPr>
        <p:spPr>
          <a:xfrm rot="10800000" flipV="1">
            <a:off x="5791201" y="2482850"/>
            <a:ext cx="271463" cy="336550"/>
          </a:xfrm>
          <a:prstGeom prst="curvedConnector2">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1" name="Curved Connector 8"/>
          <p:cNvCxnSpPr/>
          <p:nvPr/>
        </p:nvCxnSpPr>
        <p:spPr>
          <a:xfrm rot="10800000" flipV="1">
            <a:off x="6629401" y="2622550"/>
            <a:ext cx="1254125" cy="654050"/>
          </a:xfrm>
          <a:prstGeom prst="curvedConnector3">
            <a:avLst>
              <a:gd name="adj1" fmla="val 50000"/>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7" name="Slide Number Placeholder 46"/>
          <p:cNvSpPr>
            <a:spLocks noGrp="1"/>
          </p:cNvSpPr>
          <p:nvPr>
            <p:ph type="sldNum" sz="quarter" idx="12"/>
          </p:nvPr>
        </p:nvSpPr>
        <p:spPr/>
        <p:txBody>
          <a:bodyPr/>
          <a:lstStyle/>
          <a:p>
            <a:pPr>
              <a:defRPr/>
            </a:pPr>
            <a:fld id="{30BB8208-902D-410F-84E2-0AE161A944B9}" type="slidenum">
              <a:rPr lang="en-US"/>
              <a:pPr>
                <a:defRPr/>
              </a:pPr>
              <a:t>9</a:t>
            </a:fld>
            <a:endParaRPr lang="en-US"/>
          </a:p>
        </p:txBody>
      </p:sp>
      <p:pic>
        <p:nvPicPr>
          <p:cNvPr id="10" name="Picture 2"/>
          <p:cNvPicPr>
            <a:picLocks noChangeAspect="1" noChangeArrowheads="1"/>
          </p:cNvPicPr>
          <p:nvPr/>
        </p:nvPicPr>
        <p:blipFill>
          <a:blip r:embed="rId3" cstate="print"/>
          <a:srcRect l="22501" t="33594" r="24374" b="38281"/>
          <a:stretch>
            <a:fillRect/>
          </a:stretch>
        </p:blipFill>
        <p:spPr bwMode="auto">
          <a:xfrm>
            <a:off x="1752600" y="5029201"/>
            <a:ext cx="4114800" cy="1743075"/>
          </a:xfrm>
          <a:prstGeom prst="rect">
            <a:avLst/>
          </a:prstGeom>
          <a:noFill/>
          <a:ln w="9525">
            <a:noFill/>
            <a:miter lim="800000"/>
            <a:headEnd/>
            <a:tailEnd/>
          </a:ln>
        </p:spPr>
      </p:pic>
      <p:sp>
        <p:nvSpPr>
          <p:cNvPr id="11" name="Oval 10"/>
          <p:cNvSpPr/>
          <p:nvPr/>
        </p:nvSpPr>
        <p:spPr>
          <a:xfrm>
            <a:off x="3581400" y="6400800"/>
            <a:ext cx="914400" cy="1524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3" name="Shape 12"/>
          <p:cNvCxnSpPr>
            <a:stCxn id="11" idx="0"/>
          </p:cNvCxnSpPr>
          <p:nvPr/>
        </p:nvCxnSpPr>
        <p:spPr>
          <a:xfrm rot="5400000" flipH="1" flipV="1">
            <a:off x="2781300" y="4076700"/>
            <a:ext cx="3581400" cy="1066800"/>
          </a:xfrm>
          <a:prstGeom prst="curvedConnector3">
            <a:avLst>
              <a:gd name="adj1" fmla="val 9397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rotWithShape="1">
          <a:blip r:embed="rId2" cstate="print"/>
          <a:srcRect l="9593" t="11434" r="76192" b="84084"/>
          <a:stretch/>
        </p:blipFill>
        <p:spPr bwMode="auto">
          <a:xfrm>
            <a:off x="2438400" y="2971801"/>
            <a:ext cx="965200" cy="243417"/>
          </a:xfrm>
          <a:prstGeom prst="rect">
            <a:avLst/>
          </a:prstGeom>
          <a:noFill/>
          <a:ln w="9525">
            <a:noFill/>
            <a:miter lim="800000"/>
            <a:headEnd/>
            <a:tailEnd/>
          </a:ln>
        </p:spPr>
      </p:pic>
    </p:spTree>
    <p:extLst>
      <p:ext uri="{BB962C8B-B14F-4D97-AF65-F5344CB8AC3E}">
        <p14:creationId xmlns:p14="http://schemas.microsoft.com/office/powerpoint/2010/main" val="183532075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1981200" y="0"/>
            <a:ext cx="8229600" cy="1143000"/>
          </a:xfrm>
        </p:spPr>
        <p:txBody>
          <a:bodyPr>
            <a:normAutofit fontScale="90000"/>
          </a:bodyPr>
          <a:lstStyle/>
          <a:p>
            <a:pPr eaLnBrk="1" hangingPunct="1"/>
            <a:r>
              <a:rPr lang="en-US" dirty="0" smtClean="0"/>
              <a:t>What you get from a sequencer: FASTQ file</a:t>
            </a:r>
          </a:p>
        </p:txBody>
      </p:sp>
      <p:pic>
        <p:nvPicPr>
          <p:cNvPr id="8195" name="Picture 2"/>
          <p:cNvPicPr>
            <a:picLocks noGrp="1" noChangeAspect="1" noChangeArrowheads="1"/>
          </p:cNvPicPr>
          <p:nvPr>
            <p:ph sz="half" idx="1"/>
          </p:nvPr>
        </p:nvPicPr>
        <p:blipFill rotWithShape="1">
          <a:blip r:embed="rId2" cstate="print"/>
          <a:srcRect l="9593" t="31661" r="52695" b="37706"/>
          <a:stretch/>
        </p:blipFill>
        <p:spPr>
          <a:xfrm>
            <a:off x="1524000" y="1371600"/>
            <a:ext cx="2560638" cy="1663700"/>
          </a:xfrm>
          <a:noFill/>
        </p:spPr>
      </p:pic>
      <p:sp>
        <p:nvSpPr>
          <p:cNvPr id="5" name="Content Placeholder 4"/>
          <p:cNvSpPr>
            <a:spLocks noGrp="1"/>
          </p:cNvSpPr>
          <p:nvPr>
            <p:ph sz="half" idx="2"/>
          </p:nvPr>
        </p:nvSpPr>
        <p:spPr>
          <a:xfrm>
            <a:off x="4724400" y="1417638"/>
            <a:ext cx="5486400" cy="4525963"/>
          </a:xfrm>
        </p:spPr>
        <p:txBody>
          <a:bodyPr rtlCol="0">
            <a:normAutofit fontScale="92500" lnSpcReduction="20000"/>
          </a:bodyPr>
          <a:lstStyle/>
          <a:p>
            <a:pPr>
              <a:buNone/>
              <a:defRPr/>
            </a:pPr>
            <a:r>
              <a:rPr lang="en-US" sz="2200" dirty="0">
                <a:latin typeface="MS Mincho" pitchFamily="49" charset="-128"/>
                <a:ea typeface="MS Mincho" pitchFamily="49" charset="-128"/>
                <a:sym typeface="Wingdings" pitchFamily="2" charset="2"/>
              </a:rPr>
              <a:t> M</a:t>
            </a:r>
            <a:r>
              <a:rPr lang="en-US" sz="2200" dirty="0">
                <a:latin typeface="MS Mincho" pitchFamily="49" charset="-128"/>
                <a:ea typeface="MS Mincho" pitchFamily="49" charset="-128"/>
              </a:rPr>
              <a:t>illions of sequence fragments and corresponding base call accuracy</a:t>
            </a:r>
          </a:p>
          <a:p>
            <a:pPr>
              <a:buNone/>
              <a:defRPr/>
            </a:pPr>
            <a:endParaRPr lang="en-US" sz="2200" dirty="0">
              <a:latin typeface="MS Mincho" pitchFamily="49" charset="-128"/>
              <a:ea typeface="MS Mincho" pitchFamily="49" charset="-128"/>
            </a:endParaRPr>
          </a:p>
          <a:p>
            <a:pPr>
              <a:buNone/>
              <a:defRPr/>
            </a:pPr>
            <a:endParaRPr lang="en-US" sz="2200" dirty="0">
              <a:latin typeface="MS Mincho" pitchFamily="49" charset="-128"/>
              <a:ea typeface="MS Mincho" pitchFamily="49" charset="-128"/>
            </a:endParaRPr>
          </a:p>
          <a:p>
            <a:pPr>
              <a:defRPr/>
            </a:pPr>
            <a:r>
              <a:rPr lang="en-US" sz="2200" dirty="0">
                <a:latin typeface="MS Mincho" pitchFamily="49" charset="-128"/>
                <a:ea typeface="MS Mincho" pitchFamily="49" charset="-128"/>
              </a:rPr>
              <a:t>CAGGGCGCGA ATGNTTTCCA CNNNNNNNNN</a:t>
            </a:r>
          </a:p>
          <a:p>
            <a:pPr>
              <a:defRPr/>
            </a:pPr>
            <a:r>
              <a:rPr lang="en-US" sz="2200" dirty="0">
                <a:latin typeface="MS Mincho" pitchFamily="49" charset="-128"/>
                <a:ea typeface="MS Mincho" pitchFamily="49" charset="-128"/>
              </a:rPr>
              <a:t>CFDFFFHHHG GHHHHHGHDB H#########</a:t>
            </a:r>
          </a:p>
          <a:p>
            <a:pPr>
              <a:defRPr/>
            </a:pPr>
            <a:endParaRPr lang="en-US" sz="2200" dirty="0">
              <a:latin typeface="MS Mincho" pitchFamily="49" charset="-128"/>
              <a:ea typeface="MS Mincho" pitchFamily="49" charset="-128"/>
            </a:endParaRPr>
          </a:p>
          <a:p>
            <a:pPr>
              <a:defRPr/>
            </a:pPr>
            <a:r>
              <a:rPr lang="en-US" sz="2200" dirty="0">
                <a:latin typeface="MS Mincho" pitchFamily="49" charset="-128"/>
                <a:ea typeface="MS Mincho" pitchFamily="49" charset="-128"/>
              </a:rPr>
              <a:t>GAATCGATGA AGTNCGGAAA TAGATTNNNN</a:t>
            </a:r>
          </a:p>
          <a:p>
            <a:pPr>
              <a:defRPr/>
            </a:pPr>
            <a:r>
              <a:rPr lang="en-US" sz="2200" dirty="0">
                <a:latin typeface="MS Mincho" pitchFamily="49" charset="-128"/>
                <a:ea typeface="MS Mincho" pitchFamily="49" charset="-128"/>
              </a:rPr>
              <a:t>HEHHHHHHHH BFEEDFGAGG GGGGGE####</a:t>
            </a:r>
          </a:p>
          <a:p>
            <a:pPr>
              <a:defRPr/>
            </a:pPr>
            <a:endParaRPr lang="en-US" sz="2200" dirty="0">
              <a:latin typeface="MS Mincho" pitchFamily="49" charset="-128"/>
              <a:ea typeface="MS Mincho" pitchFamily="49" charset="-128"/>
            </a:endParaRPr>
          </a:p>
          <a:p>
            <a:pPr>
              <a:defRPr/>
            </a:pPr>
            <a:r>
              <a:rPr lang="en-US" sz="2200" dirty="0">
                <a:latin typeface="MS Mincho" pitchFamily="49" charset="-128"/>
                <a:ea typeface="MS Mincho" pitchFamily="49" charset="-128"/>
              </a:rPr>
              <a:t>AGTNCACTAA GTGTTATTTT AGNNNNNNNN</a:t>
            </a:r>
          </a:p>
          <a:p>
            <a:pPr>
              <a:defRPr/>
            </a:pPr>
            <a:r>
              <a:rPr lang="en-US" sz="2200" dirty="0">
                <a:latin typeface="MS Mincho" pitchFamily="49" charset="-128"/>
                <a:ea typeface="MS Mincho" pitchFamily="49" charset="-128"/>
              </a:rPr>
              <a:t>GAGGDGGGFA FCCCCC&lt;D&gt;7 &lt;&lt;########</a:t>
            </a:r>
          </a:p>
          <a:p>
            <a:pPr>
              <a:buNone/>
              <a:defRPr/>
            </a:pPr>
            <a:r>
              <a:rPr lang="en-US" sz="2200" dirty="0">
                <a:latin typeface="MS Mincho" pitchFamily="49" charset="-128"/>
                <a:ea typeface="MS Mincho" pitchFamily="49" charset="-128"/>
              </a:rPr>
              <a:t>              …………</a:t>
            </a:r>
          </a:p>
          <a:p>
            <a:pPr>
              <a:defRPr/>
            </a:pPr>
            <a:endParaRPr lang="en-US" sz="2200" dirty="0">
              <a:latin typeface="MS Mincho" pitchFamily="49" charset="-128"/>
              <a:ea typeface="MS Mincho" pitchFamily="49" charset="-128"/>
            </a:endParaRPr>
          </a:p>
        </p:txBody>
      </p:sp>
      <p:sp>
        <p:nvSpPr>
          <p:cNvPr id="6" name="TextBox 5"/>
          <p:cNvSpPr txBox="1">
            <a:spLocks noChangeArrowheads="1"/>
          </p:cNvSpPr>
          <p:nvPr/>
        </p:nvSpPr>
        <p:spPr bwMode="auto">
          <a:xfrm>
            <a:off x="6062664" y="2297114"/>
            <a:ext cx="1100137" cy="369887"/>
          </a:xfrm>
          <a:prstGeom prst="rect">
            <a:avLst/>
          </a:prstGeom>
          <a:noFill/>
          <a:ln w="9525">
            <a:noFill/>
            <a:miter lim="800000"/>
            <a:headEnd/>
            <a:tailEnd/>
          </a:ln>
        </p:spPr>
        <p:txBody>
          <a:bodyPr wrap="none">
            <a:spAutoFit/>
          </a:bodyPr>
          <a:lstStyle/>
          <a:p>
            <a:r>
              <a:rPr lang="en-US">
                <a:latin typeface="Calibri" pitchFamily="34" charset="0"/>
              </a:rPr>
              <a:t>Sequence</a:t>
            </a:r>
          </a:p>
        </p:txBody>
      </p:sp>
      <p:sp>
        <p:nvSpPr>
          <p:cNvPr id="7" name="TextBox 6"/>
          <p:cNvSpPr txBox="1">
            <a:spLocks noChangeArrowheads="1"/>
          </p:cNvSpPr>
          <p:nvPr/>
        </p:nvSpPr>
        <p:spPr bwMode="auto">
          <a:xfrm>
            <a:off x="7883526" y="2286000"/>
            <a:ext cx="1412875" cy="369888"/>
          </a:xfrm>
          <a:prstGeom prst="rect">
            <a:avLst/>
          </a:prstGeom>
          <a:noFill/>
          <a:ln w="9525">
            <a:noFill/>
            <a:miter lim="800000"/>
            <a:headEnd/>
            <a:tailEnd/>
          </a:ln>
        </p:spPr>
        <p:txBody>
          <a:bodyPr wrap="none">
            <a:spAutoFit/>
          </a:bodyPr>
          <a:lstStyle/>
          <a:p>
            <a:r>
              <a:rPr lang="en-US">
                <a:latin typeface="Calibri" pitchFamily="34" charset="0"/>
              </a:rPr>
              <a:t>Quality score</a:t>
            </a:r>
          </a:p>
        </p:txBody>
      </p:sp>
      <p:cxnSp>
        <p:nvCxnSpPr>
          <p:cNvPr id="9" name="Curved Connector 8"/>
          <p:cNvCxnSpPr>
            <a:stCxn id="6" idx="1"/>
          </p:cNvCxnSpPr>
          <p:nvPr/>
        </p:nvCxnSpPr>
        <p:spPr>
          <a:xfrm rot="10800000" flipV="1">
            <a:off x="5791201" y="2482850"/>
            <a:ext cx="271463" cy="336550"/>
          </a:xfrm>
          <a:prstGeom prst="curvedConnector2">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41" name="Curved Connector 8"/>
          <p:cNvCxnSpPr/>
          <p:nvPr/>
        </p:nvCxnSpPr>
        <p:spPr>
          <a:xfrm rot="10800000" flipV="1">
            <a:off x="6629401" y="2470150"/>
            <a:ext cx="1254125" cy="654050"/>
          </a:xfrm>
          <a:prstGeom prst="curvedConnector3">
            <a:avLst>
              <a:gd name="adj1" fmla="val 50000"/>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47" name="Slide Number Placeholder 46"/>
          <p:cNvSpPr>
            <a:spLocks noGrp="1"/>
          </p:cNvSpPr>
          <p:nvPr>
            <p:ph type="sldNum" sz="quarter" idx="12"/>
          </p:nvPr>
        </p:nvSpPr>
        <p:spPr/>
        <p:txBody>
          <a:bodyPr/>
          <a:lstStyle/>
          <a:p>
            <a:pPr>
              <a:defRPr/>
            </a:pPr>
            <a:fld id="{30BB8208-902D-410F-84E2-0AE161A944B9}" type="slidenum">
              <a:rPr lang="en-US"/>
              <a:pPr>
                <a:defRPr/>
              </a:pPr>
              <a:t>10</a:t>
            </a:fld>
            <a:endParaRPr lang="en-US"/>
          </a:p>
        </p:txBody>
      </p:sp>
      <p:pic>
        <p:nvPicPr>
          <p:cNvPr id="10" name="Picture 2"/>
          <p:cNvPicPr>
            <a:picLocks noChangeAspect="1" noChangeArrowheads="1"/>
          </p:cNvPicPr>
          <p:nvPr/>
        </p:nvPicPr>
        <p:blipFill>
          <a:blip r:embed="rId3" cstate="print"/>
          <a:srcRect l="22501" t="33594" r="24374" b="38281"/>
          <a:stretch>
            <a:fillRect/>
          </a:stretch>
        </p:blipFill>
        <p:spPr bwMode="auto">
          <a:xfrm>
            <a:off x="1752600" y="5029201"/>
            <a:ext cx="4114800" cy="1743075"/>
          </a:xfrm>
          <a:prstGeom prst="rect">
            <a:avLst/>
          </a:prstGeom>
          <a:noFill/>
          <a:ln w="9525">
            <a:noFill/>
            <a:miter lim="800000"/>
            <a:headEnd/>
            <a:tailEnd/>
          </a:ln>
        </p:spPr>
      </p:pic>
      <p:sp>
        <p:nvSpPr>
          <p:cNvPr id="11" name="Oval 10"/>
          <p:cNvSpPr/>
          <p:nvPr/>
        </p:nvSpPr>
        <p:spPr>
          <a:xfrm>
            <a:off x="3581400" y="6400800"/>
            <a:ext cx="914400" cy="152400"/>
          </a:xfrm>
          <a:prstGeom prst="ellipse">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3" name="Shape 12"/>
          <p:cNvCxnSpPr>
            <a:stCxn id="11" idx="0"/>
          </p:cNvCxnSpPr>
          <p:nvPr/>
        </p:nvCxnSpPr>
        <p:spPr>
          <a:xfrm rot="5400000" flipH="1" flipV="1">
            <a:off x="2781300" y="4076700"/>
            <a:ext cx="3581400" cy="1066800"/>
          </a:xfrm>
          <a:prstGeom prst="curvedConnector3">
            <a:avLst>
              <a:gd name="adj1" fmla="val 93972"/>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6" name="Picture 2"/>
          <p:cNvPicPr>
            <a:picLocks noChangeAspect="1" noChangeArrowheads="1"/>
          </p:cNvPicPr>
          <p:nvPr/>
        </p:nvPicPr>
        <p:blipFill rotWithShape="1">
          <a:blip r:embed="rId2" cstate="print"/>
          <a:srcRect l="9593" t="11434" r="76192" b="84084"/>
          <a:stretch/>
        </p:blipFill>
        <p:spPr bwMode="auto">
          <a:xfrm>
            <a:off x="2438400" y="2971801"/>
            <a:ext cx="965200" cy="243417"/>
          </a:xfrm>
          <a:prstGeom prst="rect">
            <a:avLst/>
          </a:prstGeom>
          <a:noFill/>
          <a:ln w="9525">
            <a:noFill/>
            <a:miter lim="800000"/>
            <a:headEnd/>
            <a:tailEnd/>
          </a:ln>
        </p:spPr>
      </p:pic>
    </p:spTree>
    <p:extLst>
      <p:ext uri="{BB962C8B-B14F-4D97-AF65-F5344CB8AC3E}">
        <p14:creationId xmlns:p14="http://schemas.microsoft.com/office/powerpoint/2010/main" val="40296298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sym typeface="Wingdings"/>
              </a:rPr>
              <a:t>Step 1: Go to the web server, </a:t>
            </a:r>
            <a:r>
              <a:rPr lang="en-US" dirty="0" err="1">
                <a:sym typeface="Wingdings"/>
              </a:rPr>
              <a:t>usegalaxy.org</a:t>
            </a:r>
            <a:endParaRPr lang="en-US" dirty="0">
              <a:sym typeface="Wingdings"/>
            </a:endParaRPr>
          </a:p>
          <a:p>
            <a:endParaRPr lang="en-US" dirty="0" smtClean="0"/>
          </a:p>
          <a:p>
            <a:r>
              <a:rPr lang="en-US" dirty="0" smtClean="0"/>
              <a:t>Open a web browser and go to </a:t>
            </a:r>
            <a:r>
              <a:rPr lang="en-US" dirty="0" err="1" smtClean="0"/>
              <a:t>usegalaxy.org</a:t>
            </a:r>
            <a:endParaRPr lang="en-US" dirty="0" smtClean="0"/>
          </a:p>
          <a:p>
            <a:r>
              <a:rPr lang="en-US" dirty="0" smtClean="0"/>
              <a:t>Let’s Register</a:t>
            </a:r>
          </a:p>
          <a:p>
            <a:pPr lvl="1"/>
            <a:r>
              <a:rPr lang="en-US" dirty="0" smtClean="0"/>
              <a:t>Click “User” </a:t>
            </a:r>
            <a:r>
              <a:rPr lang="en-US" dirty="0" smtClean="0">
                <a:sym typeface="Wingdings"/>
              </a:rPr>
              <a:t> “Register”</a:t>
            </a:r>
            <a:endParaRPr lang="en-US" dirty="0"/>
          </a:p>
        </p:txBody>
      </p:sp>
      <p:sp>
        <p:nvSpPr>
          <p:cNvPr id="4" name="Slide Number Placeholder 3"/>
          <p:cNvSpPr>
            <a:spLocks noGrp="1"/>
          </p:cNvSpPr>
          <p:nvPr>
            <p:ph type="sldNum" sz="quarter" idx="12"/>
          </p:nvPr>
        </p:nvSpPr>
        <p:spPr/>
        <p:txBody>
          <a:bodyPr/>
          <a:lstStyle/>
          <a:p>
            <a:pPr>
              <a:defRPr/>
            </a:pPr>
            <a:fld id="{087ECB02-7461-4755-B6B6-78E3E9C12F66}" type="slidenum">
              <a:rPr lang="en-US" smtClean="0"/>
              <a:pPr>
                <a:defRPr/>
              </a:pPr>
              <a:t>11</a:t>
            </a:fld>
            <a:endParaRPr lang="en-US"/>
          </a:p>
        </p:txBody>
      </p:sp>
      <p:pic>
        <p:nvPicPr>
          <p:cNvPr id="5" name="Picture 4" descr="Screen Shot 2015-03-14 at 10.42.58 AM.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4876800"/>
            <a:ext cx="9144000" cy="1455888"/>
          </a:xfrm>
          <a:prstGeom prst="rect">
            <a:avLst/>
          </a:prstGeom>
        </p:spPr>
      </p:pic>
      <p:sp>
        <p:nvSpPr>
          <p:cNvPr id="6" name="Rectangle 5"/>
          <p:cNvSpPr/>
          <p:nvPr/>
        </p:nvSpPr>
        <p:spPr>
          <a:xfrm>
            <a:off x="7772400" y="5105400"/>
            <a:ext cx="1371600" cy="6858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
        <p:nvSpPr>
          <p:cNvPr id="7" name="Title 6"/>
          <p:cNvSpPr>
            <a:spLocks noGrp="1"/>
          </p:cNvSpPr>
          <p:nvPr>
            <p:ph type="title"/>
          </p:nvPr>
        </p:nvSpPr>
        <p:spPr/>
        <p:txBody>
          <a:bodyPr/>
          <a:lstStyle/>
          <a:p>
            <a:r>
              <a:rPr lang="en-US" dirty="0" smtClean="0"/>
              <a:t>Upload the file</a:t>
            </a:r>
            <a:endParaRPr lang="en-US" dirty="0"/>
          </a:p>
        </p:txBody>
      </p:sp>
    </p:spTree>
    <p:extLst>
      <p:ext uri="{BB962C8B-B14F-4D97-AF65-F5344CB8AC3E}">
        <p14:creationId xmlns:p14="http://schemas.microsoft.com/office/powerpoint/2010/main" val="32348386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Content Placeholder 2" descr="Screen Shot 2014-12-01 at 6.41.46 AM.png"/>
          <p:cNvPicPr>
            <a:picLocks noGrp="1" noChangeAspect="1"/>
          </p:cNvPicPr>
          <p:nvPr>
            <p:ph sz="half" idx="2"/>
          </p:nvPr>
        </p:nvPicPr>
        <p:blipFill rotWithShape="1">
          <a:blip r:embed="rId2" cstate="print">
            <a:extLst>
              <a:ext uri="{28A0092B-C50C-407E-A947-70E740481C1C}">
                <a14:useLocalDpi xmlns:a14="http://schemas.microsoft.com/office/drawing/2010/main" val="0"/>
              </a:ext>
            </a:extLst>
          </a:blip>
          <a:srcRect l="269" r="1254"/>
          <a:stretch/>
        </p:blipFill>
        <p:spPr>
          <a:xfrm>
            <a:off x="5146002" y="1752600"/>
            <a:ext cx="5486400" cy="3010524"/>
          </a:xfrm>
        </p:spPr>
      </p:pic>
      <p:sp>
        <p:nvSpPr>
          <p:cNvPr id="24580" name="Content Placeholder 6"/>
          <p:cNvSpPr>
            <a:spLocks noGrp="1"/>
          </p:cNvSpPr>
          <p:nvPr>
            <p:ph sz="half" idx="1"/>
          </p:nvPr>
        </p:nvSpPr>
        <p:spPr>
          <a:xfrm>
            <a:off x="1524000" y="1676400"/>
            <a:ext cx="3352800" cy="4800600"/>
          </a:xfrm>
        </p:spPr>
        <p:txBody>
          <a:bodyPr/>
          <a:lstStyle/>
          <a:p>
            <a:pPr eaLnBrk="1" hangingPunct="1">
              <a:lnSpc>
                <a:spcPct val="80000"/>
              </a:lnSpc>
            </a:pPr>
            <a:r>
              <a:rPr lang="en-US" altLang="ko-KR" sz="1800" dirty="0">
                <a:ea typeface="굴림" pitchFamily="34" charset="-127"/>
              </a:rPr>
              <a:t>Step 2: Upload the fastq file to Galaxy</a:t>
            </a:r>
          </a:p>
          <a:p>
            <a:pPr marL="971550" lvl="1" indent="-514350">
              <a:lnSpc>
                <a:spcPct val="80000"/>
              </a:lnSpc>
              <a:buFont typeface="Arial" pitchFamily="34" charset="0"/>
              <a:buAutoNum type="arabicPeriod"/>
            </a:pPr>
            <a:r>
              <a:rPr lang="en-US" altLang="ko-KR" sz="1500" dirty="0">
                <a:ea typeface="굴림" pitchFamily="34" charset="-127"/>
              </a:rPr>
              <a:t>Click “</a:t>
            </a:r>
            <a:r>
              <a:rPr lang="en-US" altLang="ko-KR" sz="1500" u="sng" dirty="0">
                <a:ea typeface="굴림" pitchFamily="34" charset="-127"/>
              </a:rPr>
              <a:t>Get Data</a:t>
            </a:r>
            <a:r>
              <a:rPr lang="en-US" altLang="ko-KR" sz="1500" dirty="0">
                <a:ea typeface="굴림" pitchFamily="34" charset="-127"/>
              </a:rPr>
              <a:t>” in the left column</a:t>
            </a:r>
          </a:p>
          <a:p>
            <a:pPr marL="971550" lvl="1" indent="-514350">
              <a:lnSpc>
                <a:spcPct val="80000"/>
              </a:lnSpc>
              <a:buFont typeface="Arial" pitchFamily="34" charset="0"/>
              <a:buAutoNum type="arabicPeriod"/>
            </a:pPr>
            <a:r>
              <a:rPr lang="en-US" altLang="ko-KR" sz="1500" dirty="0">
                <a:ea typeface="굴림" pitchFamily="34" charset="-127"/>
              </a:rPr>
              <a:t>Click “</a:t>
            </a:r>
            <a:r>
              <a:rPr lang="en-US" altLang="ko-KR" sz="1500" u="sng" dirty="0">
                <a:ea typeface="굴림" pitchFamily="34" charset="-127"/>
              </a:rPr>
              <a:t>Upload File </a:t>
            </a:r>
            <a:r>
              <a:rPr lang="en-US" altLang="ko-KR" sz="1500" dirty="0">
                <a:ea typeface="굴림" pitchFamily="34" charset="-127"/>
              </a:rPr>
              <a:t>from your computer” </a:t>
            </a:r>
          </a:p>
          <a:p>
            <a:pPr marL="971550" lvl="1" indent="-514350">
              <a:lnSpc>
                <a:spcPct val="80000"/>
              </a:lnSpc>
              <a:buFont typeface="Arial" pitchFamily="34" charset="0"/>
              <a:buAutoNum type="arabicPeriod"/>
            </a:pPr>
            <a:r>
              <a:rPr lang="en-US" altLang="ko-KR" sz="1500" dirty="0">
                <a:ea typeface="굴림" pitchFamily="34" charset="-127"/>
              </a:rPr>
              <a:t>Click “Paste/Fetch data”</a:t>
            </a:r>
          </a:p>
          <a:p>
            <a:pPr marL="971550" lvl="1" indent="-514350">
              <a:lnSpc>
                <a:spcPct val="80000"/>
              </a:lnSpc>
              <a:buFont typeface="Arial" pitchFamily="34" charset="0"/>
              <a:buAutoNum type="arabicPeriod"/>
            </a:pPr>
            <a:r>
              <a:rPr lang="en-US" altLang="ko-KR" sz="1500" dirty="0">
                <a:ea typeface="굴림" pitchFamily="34" charset="-127"/>
              </a:rPr>
              <a:t>Type “</a:t>
            </a:r>
            <a:r>
              <a:rPr lang="en-US" altLang="ko-KR" sz="1500" dirty="0" err="1">
                <a:ea typeface="굴림" pitchFamily="34" charset="-127"/>
              </a:rPr>
              <a:t>fastqsanger</a:t>
            </a:r>
            <a:r>
              <a:rPr lang="en-US" altLang="ko-KR" sz="1500" dirty="0">
                <a:ea typeface="굴림" pitchFamily="34" charset="-127"/>
              </a:rPr>
              <a:t>” in the File Format box</a:t>
            </a:r>
          </a:p>
          <a:p>
            <a:pPr marL="971550" lvl="1" indent="-514350">
              <a:lnSpc>
                <a:spcPct val="80000"/>
              </a:lnSpc>
              <a:buFont typeface="Arial" pitchFamily="34" charset="0"/>
              <a:buAutoNum type="arabicPeriod"/>
            </a:pPr>
            <a:r>
              <a:rPr lang="en-US" altLang="ko-KR" sz="1500" dirty="0">
                <a:ea typeface="굴림" pitchFamily="34" charset="-127"/>
              </a:rPr>
              <a:t>Type the “ce6” to select the C. </a:t>
            </a:r>
            <a:r>
              <a:rPr lang="en-US" altLang="ko-KR" sz="1500" dirty="0" err="1">
                <a:ea typeface="굴림" pitchFamily="34" charset="-127"/>
              </a:rPr>
              <a:t>elegans</a:t>
            </a:r>
            <a:r>
              <a:rPr lang="en-US" altLang="ko-KR" sz="1500" dirty="0">
                <a:ea typeface="굴림" pitchFamily="34" charset="-127"/>
              </a:rPr>
              <a:t> May 2008 (WS190/ce6)” genome</a:t>
            </a:r>
          </a:p>
          <a:p>
            <a:pPr marL="971550" lvl="1" indent="-514350">
              <a:lnSpc>
                <a:spcPct val="80000"/>
              </a:lnSpc>
              <a:buFont typeface="Arial" pitchFamily="34" charset="0"/>
              <a:buAutoNum type="arabicPeriod"/>
            </a:pPr>
            <a:r>
              <a:rPr lang="en-US" altLang="ko-KR" sz="1500" dirty="0">
                <a:ea typeface="굴림" pitchFamily="34" charset="-127"/>
              </a:rPr>
              <a:t>In URL/Text box, type the following address</a:t>
            </a:r>
          </a:p>
          <a:p>
            <a:pPr marL="971550" lvl="1" indent="-514350">
              <a:lnSpc>
                <a:spcPct val="80000"/>
              </a:lnSpc>
              <a:buNone/>
            </a:pPr>
            <a:r>
              <a:rPr lang="en-US" altLang="ko-KR" sz="1500" dirty="0">
                <a:ea typeface="굴림" pitchFamily="34" charset="-127"/>
                <a:hlinkClick r:id="rId3"/>
              </a:rPr>
              <a:t>https://goo.gl/M8p3eZ</a:t>
            </a:r>
            <a:endParaRPr lang="en-US" altLang="ko-KR" sz="1500" dirty="0">
              <a:ea typeface="굴림" pitchFamily="34" charset="-127"/>
            </a:endParaRPr>
          </a:p>
          <a:p>
            <a:pPr marL="971550" lvl="1" indent="-514350">
              <a:lnSpc>
                <a:spcPct val="80000"/>
              </a:lnSpc>
              <a:buNone/>
            </a:pPr>
            <a:endParaRPr lang="en-US" altLang="ko-KR" sz="1500" dirty="0">
              <a:ea typeface="굴림" pitchFamily="34" charset="-127"/>
            </a:endParaRPr>
          </a:p>
          <a:p>
            <a:pPr marL="971550" lvl="1" indent="-514350">
              <a:lnSpc>
                <a:spcPct val="80000"/>
              </a:lnSpc>
              <a:buFont typeface="Arial" pitchFamily="34" charset="0"/>
              <a:buAutoNum type="arabicPeriod" startAt="8"/>
            </a:pPr>
            <a:r>
              <a:rPr lang="en-US" altLang="ko-KR" sz="1500" dirty="0">
                <a:ea typeface="굴림" pitchFamily="34" charset="-127"/>
              </a:rPr>
              <a:t>Click “Start” button</a:t>
            </a:r>
          </a:p>
          <a:p>
            <a:pPr marL="971550" lvl="1" indent="-514350">
              <a:lnSpc>
                <a:spcPct val="80000"/>
              </a:lnSpc>
              <a:buFont typeface="Arial" pitchFamily="34" charset="0"/>
              <a:buAutoNum type="arabicPeriod" startAt="8"/>
            </a:pPr>
            <a:r>
              <a:rPr lang="en-US" altLang="ko-KR" sz="1500" dirty="0">
                <a:ea typeface="굴림" pitchFamily="34" charset="-127"/>
              </a:rPr>
              <a:t>Click “Close” button</a:t>
            </a:r>
          </a:p>
        </p:txBody>
      </p:sp>
      <p:sp>
        <p:nvSpPr>
          <p:cNvPr id="24581" name="Slide Number Placeholder 7"/>
          <p:cNvSpPr>
            <a:spLocks noGrp="1"/>
          </p:cNvSpPr>
          <p:nvPr>
            <p:ph type="sldNum" sz="quarter" idx="12"/>
          </p:nvPr>
        </p:nvSpPr>
        <p:spPr bwMode="auto">
          <a:noFill/>
          <a:ln>
            <a:miter lim="800000"/>
            <a:headEnd/>
            <a:tailEnd/>
          </a:ln>
        </p:spPr>
        <p:txBody>
          <a:bodyPr/>
          <a:lstStyle/>
          <a:p>
            <a:fld id="{0D0599DA-750F-42AA-BAEF-564DE786A116}" type="slidenum">
              <a:rPr lang="en-US" altLang="ko-KR" smtClean="0">
                <a:ea typeface="굴림" pitchFamily="34" charset="-127"/>
              </a:rPr>
              <a:pPr/>
              <a:t>12</a:t>
            </a:fld>
            <a:endParaRPr lang="en-US" altLang="ko-KR" smtClean="0">
              <a:ea typeface="굴림" pitchFamily="34" charset="-127"/>
            </a:endParaRPr>
          </a:p>
        </p:txBody>
      </p:sp>
      <p:sp>
        <p:nvSpPr>
          <p:cNvPr id="14" name="Rectangle 13"/>
          <p:cNvSpPr/>
          <p:nvPr/>
        </p:nvSpPr>
        <p:spPr>
          <a:xfrm>
            <a:off x="7772400" y="2667000"/>
            <a:ext cx="5334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
        <p:nvSpPr>
          <p:cNvPr id="16" name="Rectangle 15"/>
          <p:cNvSpPr/>
          <p:nvPr/>
        </p:nvSpPr>
        <p:spPr>
          <a:xfrm>
            <a:off x="8458200" y="2667000"/>
            <a:ext cx="1295400" cy="5334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cxnSp>
        <p:nvCxnSpPr>
          <p:cNvPr id="12" name="Straight Arrow Connector 11"/>
          <p:cNvCxnSpPr/>
          <p:nvPr/>
        </p:nvCxnSpPr>
        <p:spPr>
          <a:xfrm>
            <a:off x="4648200" y="2362200"/>
            <a:ext cx="533400" cy="304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V="1">
            <a:off x="4572000" y="2743200"/>
            <a:ext cx="32004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4572000" y="3048000"/>
            <a:ext cx="2133600" cy="1371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flipV="1">
            <a:off x="4724400" y="2895600"/>
            <a:ext cx="3733800" cy="838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4114800" y="4572000"/>
            <a:ext cx="5410200" cy="6096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724400" y="2743200"/>
            <a:ext cx="457200"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32"/>
          <p:cNvCxnSpPr/>
          <p:nvPr/>
        </p:nvCxnSpPr>
        <p:spPr>
          <a:xfrm>
            <a:off x="4572000" y="3200400"/>
            <a:ext cx="4267200" cy="12192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8" name="Title 1"/>
          <p:cNvSpPr>
            <a:spLocks noGrp="1"/>
          </p:cNvSpPr>
          <p:nvPr>
            <p:ph type="title"/>
          </p:nvPr>
        </p:nvSpPr>
        <p:spPr/>
        <p:txBody>
          <a:bodyPr/>
          <a:lstStyle/>
          <a:p>
            <a:r>
              <a:rPr lang="en-US" dirty="0" smtClean="0"/>
              <a:t>How to upload the data?</a:t>
            </a:r>
            <a:endParaRPr lang="en-US" dirty="0"/>
          </a:p>
        </p:txBody>
      </p:sp>
    </p:spTree>
    <p:extLst>
      <p:ext uri="{BB962C8B-B14F-4D97-AF65-F5344CB8AC3E}">
        <p14:creationId xmlns:p14="http://schemas.microsoft.com/office/powerpoint/2010/main" val="18467520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
          <a:ext cx="9144000" cy="6867525"/>
          <a:chOff x="0" y="9525"/>
          <a:chExt cx="9144000" cy="6867525"/>
        </a:xfrm>
      </p:grpSpPr>
      <p:pic>
        <p:nvPicPr>
          <p:cNvPr id="2" name="Slide"/>
          <p:cNvPicPr>
            <a:picLocks noChangeAspect="1"/>
          </p:cNvPicPr>
          <p:nvPr/>
        </p:nvPicPr>
        <p:blipFill>
          <a:blip r:embed="rId2"/>
          <a:stretch>
            <a:fillRect/>
          </a:stretch>
        </p:blipFill>
        <p:spPr>
          <a:xfrm>
            <a:off x="23867" y="169100"/>
            <a:ext cx="8417491" cy="6475957"/>
          </a:xfrm>
          <a:prstGeom prst="rect">
            <a:avLst/>
          </a:prstGeom>
        </p:spPr>
      </p:pic>
      <p:pic>
        <p:nvPicPr>
          <p:cNvPr id="3" name="Picture 2"/>
          <p:cNvPicPr>
            <a:picLocks noChangeAspect="1"/>
          </p:cNvPicPr>
          <p:nvPr/>
        </p:nvPicPr>
        <p:blipFill>
          <a:blip r:embed="rId3"/>
          <a:stretch>
            <a:fillRect/>
          </a:stretch>
        </p:blipFill>
        <p:spPr>
          <a:xfrm>
            <a:off x="7764952" y="3457184"/>
            <a:ext cx="4427047" cy="3263029"/>
          </a:xfrm>
          <a:prstGeom prst="rect">
            <a:avLst/>
          </a:prstGeom>
        </p:spPr>
      </p:pic>
    </p:spTree>
    <p:extLst>
      <p:ext uri="{BB962C8B-B14F-4D97-AF65-F5344CB8AC3E}">
        <p14:creationId xmlns:p14="http://schemas.microsoft.com/office/powerpoint/2010/main" val="28157441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6934201" y="381000"/>
            <a:ext cx="2579077" cy="2514600"/>
          </a:xfrm>
          <a:prstGeom prst="rect">
            <a:avLst/>
          </a:prstGeom>
        </p:spPr>
      </p:pic>
      <p:sp>
        <p:nvSpPr>
          <p:cNvPr id="6" name="Title 5"/>
          <p:cNvSpPr>
            <a:spLocks noGrp="1"/>
          </p:cNvSpPr>
          <p:nvPr>
            <p:ph type="title"/>
          </p:nvPr>
        </p:nvSpPr>
        <p:spPr>
          <a:xfrm>
            <a:off x="2286000" y="2895601"/>
            <a:ext cx="7772400" cy="1362075"/>
          </a:xfrm>
        </p:spPr>
        <p:txBody>
          <a:bodyPr>
            <a:normAutofit fontScale="90000"/>
          </a:bodyPr>
          <a:lstStyle/>
          <a:p>
            <a:pPr algn="ctr"/>
            <a:r>
              <a:rPr lang="en-US" dirty="0" smtClean="0">
                <a:solidFill>
                  <a:srgbClr val="000090"/>
                </a:solidFill>
                <a:latin typeface="+mn-lt"/>
              </a:rPr>
              <a:t>Are you sure </a:t>
            </a:r>
            <a:r>
              <a:rPr lang="en-US" dirty="0">
                <a:solidFill>
                  <a:srgbClr val="000090"/>
                </a:solidFill>
                <a:latin typeface="+mn-lt"/>
              </a:rPr>
              <a:t/>
            </a:r>
            <a:br>
              <a:rPr lang="en-US" dirty="0">
                <a:solidFill>
                  <a:srgbClr val="000090"/>
                </a:solidFill>
                <a:latin typeface="+mn-lt"/>
              </a:rPr>
            </a:br>
            <a:r>
              <a:rPr lang="en-US" dirty="0" smtClean="0">
                <a:solidFill>
                  <a:srgbClr val="000090"/>
                </a:solidFill>
                <a:latin typeface="+mn-lt"/>
              </a:rPr>
              <a:t>you have good quality reads?</a:t>
            </a:r>
            <a:endParaRPr lang="en-US" dirty="0">
              <a:solidFill>
                <a:srgbClr val="000090"/>
              </a:solidFill>
              <a:latin typeface="+mn-lt"/>
            </a:endParaRPr>
          </a:p>
        </p:txBody>
      </p:sp>
      <p:sp>
        <p:nvSpPr>
          <p:cNvPr id="5" name="Slide Number Placeholder 4"/>
          <p:cNvSpPr>
            <a:spLocks noGrp="1"/>
          </p:cNvSpPr>
          <p:nvPr>
            <p:ph type="sldNum" sz="quarter" idx="12"/>
          </p:nvPr>
        </p:nvSpPr>
        <p:spPr/>
        <p:txBody>
          <a:bodyPr/>
          <a:lstStyle/>
          <a:p>
            <a:pPr>
              <a:defRPr/>
            </a:pPr>
            <a:fld id="{FEFAFD56-8076-4744-B5D2-AA8898E707F4}" type="slidenum">
              <a:rPr lang="en-US" altLang="ko-KR" smtClean="0"/>
              <a:pPr>
                <a:defRPr/>
              </a:pPr>
              <a:t>14</a:t>
            </a:fld>
            <a:endParaRPr lang="en-US" altLang="ko-KR"/>
          </a:p>
        </p:txBody>
      </p:sp>
    </p:spTree>
    <p:extLst>
      <p:ext uri="{BB962C8B-B14F-4D97-AF65-F5344CB8AC3E}">
        <p14:creationId xmlns:p14="http://schemas.microsoft.com/office/powerpoint/2010/main" val="130329575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0180" y="127131"/>
            <a:ext cx="9211849" cy="937582"/>
          </a:xfrm>
        </p:spPr>
        <p:txBody>
          <a:bodyPr/>
          <a:lstStyle/>
          <a:p>
            <a:pPr algn="ctr"/>
            <a:r>
              <a:rPr lang="en-US" dirty="0" smtClean="0"/>
              <a:t>Major steps in CHIP data analysis</a:t>
            </a:r>
            <a:endParaRPr lang="en-US" dirty="0"/>
          </a:p>
        </p:txBody>
      </p:sp>
      <p:pic>
        <p:nvPicPr>
          <p:cNvPr id="3" name="Picture 2"/>
          <p:cNvPicPr>
            <a:picLocks noChangeAspect="1"/>
          </p:cNvPicPr>
          <p:nvPr/>
        </p:nvPicPr>
        <p:blipFill>
          <a:blip r:embed="rId2"/>
          <a:stretch>
            <a:fillRect/>
          </a:stretch>
        </p:blipFill>
        <p:spPr>
          <a:xfrm>
            <a:off x="1647694" y="1209543"/>
            <a:ext cx="7807584" cy="4940737"/>
          </a:xfrm>
          <a:prstGeom prst="rect">
            <a:avLst/>
          </a:prstGeom>
        </p:spPr>
      </p:pic>
    </p:spTree>
    <p:extLst>
      <p:ext uri="{BB962C8B-B14F-4D97-AF65-F5344CB8AC3E}">
        <p14:creationId xmlns:p14="http://schemas.microsoft.com/office/powerpoint/2010/main" val="7220954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(Hands-on) Check the quality of the 10,000 reads</a:t>
            </a:r>
            <a:endParaRPr lang="en-US" dirty="0"/>
          </a:p>
        </p:txBody>
      </p:sp>
      <p:sp>
        <p:nvSpPr>
          <p:cNvPr id="3" name="Content Placeholder 2"/>
          <p:cNvSpPr>
            <a:spLocks noGrp="1"/>
          </p:cNvSpPr>
          <p:nvPr>
            <p:ph idx="1"/>
          </p:nvPr>
        </p:nvSpPr>
        <p:spPr/>
        <p:txBody>
          <a:bodyPr/>
          <a:lstStyle/>
          <a:p>
            <a:r>
              <a:rPr lang="en-US" dirty="0" smtClean="0"/>
              <a:t>You don’t want to check the quality of 10,000 reads manually </a:t>
            </a:r>
            <a:r>
              <a:rPr lang="en-US" dirty="0" smtClean="0">
                <a:sym typeface="Wingdings"/>
              </a:rPr>
              <a:t> Use software (FASTQC) in a public web server (usegalaxy.org)</a:t>
            </a:r>
          </a:p>
          <a:p>
            <a:pPr lvl="1"/>
            <a:r>
              <a:rPr lang="en-US" dirty="0" smtClean="0">
                <a:sym typeface="Wingdings"/>
              </a:rPr>
              <a:t>Step 1: Go to the web server, </a:t>
            </a:r>
            <a:r>
              <a:rPr lang="en-US" dirty="0" err="1" smtClean="0">
                <a:sym typeface="Wingdings"/>
              </a:rPr>
              <a:t>usegalaxy.org</a:t>
            </a:r>
            <a:endParaRPr lang="en-US" dirty="0" smtClean="0">
              <a:sym typeface="Wingdings"/>
            </a:endParaRPr>
          </a:p>
          <a:p>
            <a:pPr lvl="1"/>
            <a:r>
              <a:rPr lang="en-US" dirty="0" smtClean="0">
                <a:sym typeface="Wingdings"/>
              </a:rPr>
              <a:t>Step 2: Upload the data (a </a:t>
            </a:r>
            <a:r>
              <a:rPr lang="en-US" dirty="0" err="1" smtClean="0">
                <a:sym typeface="Wingdings"/>
              </a:rPr>
              <a:t>fastq</a:t>
            </a:r>
            <a:r>
              <a:rPr lang="en-US" dirty="0" smtClean="0">
                <a:sym typeface="Wingdings"/>
              </a:rPr>
              <a:t> file that contains 10,000 reads)</a:t>
            </a:r>
          </a:p>
          <a:p>
            <a:pPr lvl="1"/>
            <a:r>
              <a:rPr lang="en-US" dirty="0" smtClean="0">
                <a:sym typeface="Wingdings"/>
              </a:rPr>
              <a:t>Step 3: Run the tool (FASTQC) in the web server</a:t>
            </a:r>
            <a:endParaRPr lang="en-US" dirty="0"/>
          </a:p>
        </p:txBody>
      </p:sp>
      <p:sp>
        <p:nvSpPr>
          <p:cNvPr id="4" name="Slide Number Placeholder 3"/>
          <p:cNvSpPr>
            <a:spLocks noGrp="1"/>
          </p:cNvSpPr>
          <p:nvPr>
            <p:ph type="sldNum" sz="quarter" idx="12"/>
          </p:nvPr>
        </p:nvSpPr>
        <p:spPr/>
        <p:txBody>
          <a:bodyPr/>
          <a:lstStyle/>
          <a:p>
            <a:pPr>
              <a:defRPr/>
            </a:pPr>
            <a:fld id="{087ECB02-7461-4755-B6B6-78E3E9C12F66}" type="slidenum">
              <a:rPr lang="en-US" smtClean="0"/>
              <a:pPr>
                <a:defRPr/>
              </a:pPr>
              <a:t>16</a:t>
            </a:fld>
            <a:endParaRPr lang="en-US"/>
          </a:p>
        </p:txBody>
      </p:sp>
      <p:sp>
        <p:nvSpPr>
          <p:cNvPr id="5" name="Rectangle 4"/>
          <p:cNvSpPr/>
          <p:nvPr/>
        </p:nvSpPr>
        <p:spPr>
          <a:xfrm>
            <a:off x="1048044" y="3416312"/>
            <a:ext cx="7696200" cy="91440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Tree>
    <p:extLst>
      <p:ext uri="{BB962C8B-B14F-4D97-AF65-F5344CB8AC3E}">
        <p14:creationId xmlns:p14="http://schemas.microsoft.com/office/powerpoint/2010/main" val="9558880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smtClean="0"/>
              <a:t>STEP1- FASTQ Analysis</a:t>
            </a:r>
            <a:endParaRPr lang="en-US" b="1" dirty="0"/>
          </a:p>
        </p:txBody>
      </p:sp>
      <p:sp>
        <p:nvSpPr>
          <p:cNvPr id="3" name="Content Placeholder 2"/>
          <p:cNvSpPr>
            <a:spLocks noGrp="1"/>
          </p:cNvSpPr>
          <p:nvPr>
            <p:ph idx="1"/>
          </p:nvPr>
        </p:nvSpPr>
        <p:spPr/>
        <p:txBody>
          <a:bodyPr/>
          <a:lstStyle/>
          <a:p>
            <a:r>
              <a:rPr lang="en-US" dirty="0">
                <a:sym typeface="Wingdings"/>
              </a:rPr>
              <a:t>Step 3: Run the </a:t>
            </a:r>
            <a:r>
              <a:rPr lang="en-US" dirty="0" smtClean="0">
                <a:sym typeface="Wingdings"/>
              </a:rPr>
              <a:t>tool </a:t>
            </a:r>
            <a:r>
              <a:rPr lang="en-US" dirty="0">
                <a:sym typeface="Wingdings"/>
              </a:rPr>
              <a:t>(FASTQC) in the web server</a:t>
            </a:r>
            <a:endParaRPr lang="en-US" dirty="0"/>
          </a:p>
          <a:p>
            <a:pPr lvl="1"/>
            <a:r>
              <a:rPr lang="en-US" dirty="0" smtClean="0"/>
              <a:t>1: Make it sure whether you uploaded data correctly by clicking the “eye” icon</a:t>
            </a:r>
            <a:endParaRPr lang="en-US" dirty="0"/>
          </a:p>
        </p:txBody>
      </p:sp>
      <p:sp>
        <p:nvSpPr>
          <p:cNvPr id="4" name="Slide Number Placeholder 3"/>
          <p:cNvSpPr>
            <a:spLocks noGrp="1"/>
          </p:cNvSpPr>
          <p:nvPr>
            <p:ph type="sldNum" sz="quarter" idx="12"/>
          </p:nvPr>
        </p:nvSpPr>
        <p:spPr/>
        <p:txBody>
          <a:bodyPr/>
          <a:lstStyle/>
          <a:p>
            <a:pPr>
              <a:defRPr/>
            </a:pPr>
            <a:fld id="{087ECB02-7461-4755-B6B6-78E3E9C12F66}" type="slidenum">
              <a:rPr lang="en-US" smtClean="0"/>
              <a:pPr>
                <a:defRPr/>
              </a:pPr>
              <a:t>17</a:t>
            </a:fld>
            <a:endParaRPr lang="en-US"/>
          </a:p>
        </p:txBody>
      </p:sp>
      <p:pic>
        <p:nvPicPr>
          <p:cNvPr id="5" name="Picture 3"/>
          <p:cNvPicPr>
            <a:picLocks noChangeAspect="1" noChangeArrowheads="1"/>
          </p:cNvPicPr>
          <p:nvPr/>
        </p:nvPicPr>
        <p:blipFill rotWithShape="1">
          <a:blip r:embed="rId2" cstate="print"/>
          <a:srcRect l="62533" t="5556" b="45833"/>
          <a:stretch/>
        </p:blipFill>
        <p:spPr bwMode="auto">
          <a:xfrm>
            <a:off x="2286000" y="3962400"/>
            <a:ext cx="2349500" cy="2438400"/>
          </a:xfrm>
          <a:prstGeom prst="rect">
            <a:avLst/>
          </a:prstGeom>
          <a:noFill/>
          <a:ln w="9525">
            <a:noFill/>
            <a:miter lim="800000"/>
            <a:headEnd/>
            <a:tailEnd/>
          </a:ln>
        </p:spPr>
      </p:pic>
      <p:cxnSp>
        <p:nvCxnSpPr>
          <p:cNvPr id="6" name="Straight Arrow Connector 5"/>
          <p:cNvCxnSpPr/>
          <p:nvPr/>
        </p:nvCxnSpPr>
        <p:spPr>
          <a:xfrm flipH="1">
            <a:off x="4343400" y="3886200"/>
            <a:ext cx="76200" cy="7620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7" name="Picture 4"/>
          <p:cNvPicPr>
            <a:picLocks noChangeAspect="1" noChangeArrowheads="1"/>
          </p:cNvPicPr>
          <p:nvPr/>
        </p:nvPicPr>
        <p:blipFill rotWithShape="1">
          <a:blip r:embed="rId3" cstate="print"/>
          <a:srcRect l="18889" t="5556" r="35934" b="70833"/>
          <a:stretch/>
        </p:blipFill>
        <p:spPr bwMode="auto">
          <a:xfrm>
            <a:off x="5807544" y="4114800"/>
            <a:ext cx="4555657" cy="1905000"/>
          </a:xfrm>
          <a:prstGeom prst="rect">
            <a:avLst/>
          </a:prstGeom>
          <a:noFill/>
          <a:ln w="9525">
            <a:noFill/>
            <a:miter lim="800000"/>
            <a:headEnd/>
            <a:tailEnd/>
          </a:ln>
        </p:spPr>
      </p:pic>
      <p:sp>
        <p:nvSpPr>
          <p:cNvPr id="8" name="Right Arrow 7"/>
          <p:cNvSpPr/>
          <p:nvPr/>
        </p:nvSpPr>
        <p:spPr>
          <a:xfrm>
            <a:off x="4968240" y="4953000"/>
            <a:ext cx="594360" cy="518160"/>
          </a:xfrm>
          <a:prstGeom prst="rightArrow">
            <a:avLst/>
          </a:prstGeom>
          <a:ln/>
        </p:spPr>
        <p:style>
          <a:lnRef idx="1">
            <a:schemeClr val="accent1"/>
          </a:lnRef>
          <a:fillRef idx="3">
            <a:schemeClr val="accent1"/>
          </a:fillRef>
          <a:effectRef idx="2">
            <a:schemeClr val="accent1"/>
          </a:effectRef>
          <a:fontRef idx="minor">
            <a:schemeClr val="lt1"/>
          </a:fontRef>
        </p:style>
        <p:txBody>
          <a:bodyPr/>
          <a:lstStyle/>
          <a:p>
            <a:endParaRPr lang="en-US"/>
          </a:p>
        </p:txBody>
      </p:sp>
    </p:spTree>
    <p:extLst>
      <p:ext uri="{BB962C8B-B14F-4D97-AF65-F5344CB8AC3E}">
        <p14:creationId xmlns:p14="http://schemas.microsoft.com/office/powerpoint/2010/main" val="29907765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25500" y="240943"/>
            <a:ext cx="10604500" cy="5262979"/>
          </a:xfrm>
          <a:prstGeom prst="rect">
            <a:avLst/>
          </a:prstGeom>
        </p:spPr>
        <p:txBody>
          <a:bodyPr wrap="square">
            <a:spAutoFit/>
          </a:bodyPr>
          <a:lstStyle/>
          <a:p>
            <a:pPr marL="285750" indent="-285750" algn="just">
              <a:buFont typeface="Arial" panose="020B0604020202020204" pitchFamily="34" charset="0"/>
              <a:buChar char="•"/>
            </a:pPr>
            <a:r>
              <a:rPr lang="en-US" sz="2400" dirty="0"/>
              <a:t>FastQC aims to provide a simple way to do some quality control checks on raw sequence data coming from high throughput sequencing pipelines. It provides a modular set of analyses which you can use to give a quick impression of whether your data has any problems of which you should be aware before doing any further analysis.</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The main functions of FastQC are:</a:t>
            </a:r>
          </a:p>
          <a:p>
            <a:pPr marL="285750" indent="-285750" algn="just">
              <a:buFont typeface="Arial" panose="020B0604020202020204" pitchFamily="34" charset="0"/>
              <a:buChar char="•"/>
            </a:pPr>
            <a:endParaRPr lang="en-US" sz="2400" dirty="0"/>
          </a:p>
          <a:p>
            <a:pPr marL="285750" indent="-285750" algn="just">
              <a:buFont typeface="Arial" panose="020B0604020202020204" pitchFamily="34" charset="0"/>
              <a:buChar char="•"/>
            </a:pPr>
            <a:r>
              <a:rPr lang="en-US" sz="2400" dirty="0"/>
              <a:t>Import of data from BAM, SAM or </a:t>
            </a:r>
            <a:r>
              <a:rPr lang="en-US" sz="2400" dirty="0" err="1"/>
              <a:t>FastQ</a:t>
            </a:r>
            <a:r>
              <a:rPr lang="en-US" sz="2400" dirty="0"/>
              <a:t>/FastQ.gz files (any variant),</a:t>
            </a:r>
          </a:p>
          <a:p>
            <a:pPr marL="285750" indent="-285750" algn="just">
              <a:buFont typeface="Arial" panose="020B0604020202020204" pitchFamily="34" charset="0"/>
              <a:buChar char="•"/>
            </a:pPr>
            <a:r>
              <a:rPr lang="en-US" sz="2400" dirty="0"/>
              <a:t>Providing a quick overview to tell you in which areas there may be problems</a:t>
            </a:r>
          </a:p>
          <a:p>
            <a:pPr marL="285750" indent="-285750" algn="just">
              <a:buFont typeface="Arial" panose="020B0604020202020204" pitchFamily="34" charset="0"/>
              <a:buChar char="•"/>
            </a:pPr>
            <a:r>
              <a:rPr lang="en-US" sz="2400" dirty="0"/>
              <a:t>Summary graphs and tables to quickly assess your data</a:t>
            </a:r>
          </a:p>
          <a:p>
            <a:pPr marL="285750" indent="-285750" algn="just">
              <a:buFont typeface="Arial" panose="020B0604020202020204" pitchFamily="34" charset="0"/>
              <a:buChar char="•"/>
            </a:pPr>
            <a:r>
              <a:rPr lang="en-US" sz="2400" dirty="0"/>
              <a:t>Export of results to an HTML based permanent report</a:t>
            </a:r>
          </a:p>
          <a:p>
            <a:pPr marL="285750" indent="-285750" algn="just">
              <a:buFont typeface="Arial" panose="020B0604020202020204" pitchFamily="34" charset="0"/>
              <a:buChar char="•"/>
            </a:pPr>
            <a:r>
              <a:rPr lang="en-US" sz="2400" dirty="0"/>
              <a:t>Offline operation to allow automated generation of reports without running the interactive application</a:t>
            </a:r>
          </a:p>
        </p:txBody>
      </p:sp>
    </p:spTree>
    <p:extLst>
      <p:ext uri="{BB962C8B-B14F-4D97-AF65-F5344CB8AC3E}">
        <p14:creationId xmlns:p14="http://schemas.microsoft.com/office/powerpoint/2010/main" val="33817502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61646"/>
            <a:ext cx="11887200" cy="6555641"/>
          </a:xfrm>
          <a:prstGeom prst="rect">
            <a:avLst/>
          </a:prstGeom>
        </p:spPr>
        <p:txBody>
          <a:bodyPr wrap="square">
            <a:spAutoFit/>
          </a:bodyPr>
          <a:lstStyle/>
          <a:p>
            <a:pPr marL="285750" indent="-285750" algn="just">
              <a:buFont typeface="Wingdings" panose="05000000000000000000" pitchFamily="2" charset="2"/>
              <a:buChar char="Ø"/>
            </a:pPr>
            <a:r>
              <a:rPr lang="en-US" sz="2000" dirty="0"/>
              <a:t>FastQC is the best place to look for documentation - it's very good. A summary follows below for those in a tearing hurry.</a:t>
            </a:r>
          </a:p>
          <a:p>
            <a:pPr marL="285750" indent="-285750" algn="just">
              <a:buFont typeface="Wingdings" panose="05000000000000000000" pitchFamily="2" charset="2"/>
              <a:buChar char="Ø"/>
            </a:pPr>
            <a:endParaRPr lang="en-US" sz="2000" dirty="0"/>
          </a:p>
          <a:p>
            <a:pPr marL="285750" indent="-285750" algn="just">
              <a:buFont typeface="Wingdings" panose="05000000000000000000" pitchFamily="2" charset="2"/>
              <a:buChar char="Ø"/>
            </a:pPr>
            <a:r>
              <a:rPr lang="en-US" sz="2000" dirty="0"/>
              <a:t>This wrapper will accept a Galaxy </a:t>
            </a:r>
            <a:r>
              <a:rPr lang="en-US" sz="2000" dirty="0" err="1"/>
              <a:t>fastq</a:t>
            </a:r>
            <a:r>
              <a:rPr lang="en-US" sz="2000" dirty="0"/>
              <a:t>, fastq.gz, </a:t>
            </a:r>
            <a:r>
              <a:rPr lang="en-US" sz="2000" dirty="0" err="1"/>
              <a:t>sam</a:t>
            </a:r>
            <a:r>
              <a:rPr lang="en-US" sz="2000" dirty="0"/>
              <a:t> or bam as the input read file to check. It will also take an optional file containing a list of contaminants information, in the form of a tab-delimited file with 2 columns, name and sequence. As another option the tool takes a custom limits.txt file that allows setting the warning thresholds for the different modules and also specifies which modules to include in the output.</a:t>
            </a:r>
          </a:p>
          <a:p>
            <a:pPr marL="285750" indent="-285750" algn="just">
              <a:buFont typeface="Wingdings" panose="05000000000000000000" pitchFamily="2" charset="2"/>
              <a:buChar char="Ø"/>
            </a:pPr>
            <a:endParaRPr lang="en-US" sz="2000" dirty="0"/>
          </a:p>
          <a:p>
            <a:pPr marL="285750" indent="-285750" algn="just">
              <a:buFont typeface="Wingdings" panose="05000000000000000000" pitchFamily="2" charset="2"/>
              <a:buChar char="Ø"/>
            </a:pPr>
            <a:r>
              <a:rPr lang="en-US" sz="2000" dirty="0"/>
              <a:t>The tool produces a basic text and a HTML output file that contain all of the results, including the following:</a:t>
            </a:r>
          </a:p>
          <a:p>
            <a:pPr marL="285750" indent="-285750" algn="just">
              <a:buFont typeface="Wingdings" panose="05000000000000000000" pitchFamily="2" charset="2"/>
              <a:buChar char="Ø"/>
            </a:pPr>
            <a:endParaRPr lang="en-US" sz="2000" dirty="0"/>
          </a:p>
          <a:p>
            <a:pPr marL="285750" indent="-285750" algn="just">
              <a:buFont typeface="Wingdings" panose="05000000000000000000" pitchFamily="2" charset="2"/>
              <a:buChar char="Ø"/>
            </a:pPr>
            <a:r>
              <a:rPr lang="en-US" sz="2000" dirty="0"/>
              <a:t>Basic Statistics</a:t>
            </a:r>
          </a:p>
          <a:p>
            <a:pPr marL="285750" indent="-285750" algn="just">
              <a:buFont typeface="Wingdings" panose="05000000000000000000" pitchFamily="2" charset="2"/>
              <a:buChar char="Ø"/>
            </a:pPr>
            <a:r>
              <a:rPr lang="en-US" sz="2000" dirty="0"/>
              <a:t>Per base sequence quality</a:t>
            </a:r>
          </a:p>
          <a:p>
            <a:pPr marL="285750" indent="-285750" algn="just">
              <a:buFont typeface="Wingdings" panose="05000000000000000000" pitchFamily="2" charset="2"/>
              <a:buChar char="Ø"/>
            </a:pPr>
            <a:r>
              <a:rPr lang="en-US" sz="2000" dirty="0"/>
              <a:t>Per sequence quality scores</a:t>
            </a:r>
          </a:p>
          <a:p>
            <a:pPr marL="285750" indent="-285750" algn="just">
              <a:buFont typeface="Wingdings" panose="05000000000000000000" pitchFamily="2" charset="2"/>
              <a:buChar char="Ø"/>
            </a:pPr>
            <a:r>
              <a:rPr lang="en-US" sz="2000" dirty="0"/>
              <a:t>Per base sequence content</a:t>
            </a:r>
          </a:p>
          <a:p>
            <a:pPr marL="285750" indent="-285750" algn="just">
              <a:buFont typeface="Wingdings" panose="05000000000000000000" pitchFamily="2" charset="2"/>
              <a:buChar char="Ø"/>
            </a:pPr>
            <a:r>
              <a:rPr lang="en-US" sz="2000" dirty="0"/>
              <a:t>Per base GC content</a:t>
            </a:r>
          </a:p>
          <a:p>
            <a:pPr marL="285750" indent="-285750" algn="just">
              <a:buFont typeface="Wingdings" panose="05000000000000000000" pitchFamily="2" charset="2"/>
              <a:buChar char="Ø"/>
            </a:pPr>
            <a:r>
              <a:rPr lang="en-US" sz="2000" dirty="0"/>
              <a:t>Per sequence GC content</a:t>
            </a:r>
          </a:p>
          <a:p>
            <a:pPr marL="285750" indent="-285750" algn="just">
              <a:buFont typeface="Wingdings" panose="05000000000000000000" pitchFamily="2" charset="2"/>
              <a:buChar char="Ø"/>
            </a:pPr>
            <a:r>
              <a:rPr lang="en-US" sz="2000" dirty="0"/>
              <a:t>Per base N content</a:t>
            </a:r>
          </a:p>
          <a:p>
            <a:pPr marL="285750" indent="-285750" algn="just">
              <a:buFont typeface="Wingdings" panose="05000000000000000000" pitchFamily="2" charset="2"/>
              <a:buChar char="Ø"/>
            </a:pPr>
            <a:r>
              <a:rPr lang="en-US" sz="2000" dirty="0"/>
              <a:t>Sequence Length Distribution</a:t>
            </a:r>
          </a:p>
          <a:p>
            <a:pPr marL="285750" indent="-285750" algn="just">
              <a:buFont typeface="Wingdings" panose="05000000000000000000" pitchFamily="2" charset="2"/>
              <a:buChar char="Ø"/>
            </a:pPr>
            <a:r>
              <a:rPr lang="en-US" sz="2000" dirty="0"/>
              <a:t>Sequence Duplication Levels</a:t>
            </a:r>
          </a:p>
          <a:p>
            <a:pPr marL="285750" indent="-285750" algn="just">
              <a:buFont typeface="Wingdings" panose="05000000000000000000" pitchFamily="2" charset="2"/>
              <a:buChar char="Ø"/>
            </a:pPr>
            <a:r>
              <a:rPr lang="en-US" sz="2000" dirty="0"/>
              <a:t>Overrepresented sequences</a:t>
            </a:r>
          </a:p>
          <a:p>
            <a:pPr marL="285750" indent="-285750" algn="just">
              <a:buFont typeface="Wingdings" panose="05000000000000000000" pitchFamily="2" charset="2"/>
              <a:buChar char="Ø"/>
            </a:pPr>
            <a:r>
              <a:rPr lang="en-US" sz="2000" dirty="0" err="1"/>
              <a:t>Kmer</a:t>
            </a:r>
            <a:r>
              <a:rPr lang="en-US" sz="2000" dirty="0"/>
              <a:t> Content</a:t>
            </a:r>
          </a:p>
        </p:txBody>
      </p:sp>
    </p:spTree>
    <p:extLst>
      <p:ext uri="{BB962C8B-B14F-4D97-AF65-F5344CB8AC3E}">
        <p14:creationId xmlns:p14="http://schemas.microsoft.com/office/powerpoint/2010/main" val="3742698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p:cNvPicPr>
            <a:picLocks noChangeAspect="1" noChangeArrowheads="1"/>
          </p:cNvPicPr>
          <p:nvPr/>
        </p:nvPicPr>
        <p:blipFill>
          <a:blip r:embed="rId2" cstate="print"/>
          <a:srcRect l="78333" t="6250" b="70833"/>
          <a:stretch>
            <a:fillRect/>
          </a:stretch>
        </p:blipFill>
        <p:spPr bwMode="auto">
          <a:xfrm>
            <a:off x="7116764" y="4572000"/>
            <a:ext cx="2560637" cy="2166938"/>
          </a:xfrm>
          <a:prstGeom prst="rect">
            <a:avLst/>
          </a:prstGeom>
          <a:noFill/>
          <a:ln w="9525">
            <a:noFill/>
            <a:miter lim="800000"/>
            <a:headEnd/>
            <a:tailEnd/>
          </a:ln>
        </p:spPr>
      </p:pic>
      <p:pic>
        <p:nvPicPr>
          <p:cNvPr id="29699" name="Picture 3"/>
          <p:cNvPicPr>
            <a:picLocks noGrp="1" noChangeAspect="1" noChangeArrowheads="1"/>
          </p:cNvPicPr>
          <p:nvPr>
            <p:ph sz="half" idx="2"/>
          </p:nvPr>
        </p:nvPicPr>
        <p:blipFill>
          <a:blip r:embed="rId3" cstate="print"/>
          <a:srcRect t="5901" r="43396" b="61079"/>
          <a:stretch>
            <a:fillRect/>
          </a:stretch>
        </p:blipFill>
        <p:spPr>
          <a:xfrm>
            <a:off x="6019800" y="2286000"/>
            <a:ext cx="4572000" cy="2133600"/>
          </a:xfrm>
          <a:noFill/>
        </p:spPr>
      </p:pic>
      <p:sp>
        <p:nvSpPr>
          <p:cNvPr id="29701" name="Content Placeholder 6"/>
          <p:cNvSpPr>
            <a:spLocks noGrp="1"/>
          </p:cNvSpPr>
          <p:nvPr>
            <p:ph sz="half" idx="1"/>
          </p:nvPr>
        </p:nvSpPr>
        <p:spPr>
          <a:xfrm>
            <a:off x="1828800" y="2560638"/>
            <a:ext cx="4038600" cy="3230563"/>
          </a:xfrm>
        </p:spPr>
        <p:txBody>
          <a:bodyPr/>
          <a:lstStyle/>
          <a:p>
            <a:pPr marL="971550" lvl="1" indent="-514350">
              <a:lnSpc>
                <a:spcPct val="80000"/>
              </a:lnSpc>
              <a:buFont typeface="+mj-lt"/>
              <a:buAutoNum type="alphaLcParenR"/>
            </a:pPr>
            <a:r>
              <a:rPr lang="en-US" altLang="ko-KR" sz="2200" dirty="0">
                <a:ea typeface="굴림" pitchFamily="34" charset="-127"/>
              </a:rPr>
              <a:t>Click “</a:t>
            </a:r>
            <a:r>
              <a:rPr lang="en-US" altLang="ko-KR" sz="2200" u="sng" dirty="0">
                <a:ea typeface="굴림" pitchFamily="34" charset="-127"/>
              </a:rPr>
              <a:t>NGS:QC and manipulation</a:t>
            </a:r>
            <a:r>
              <a:rPr lang="en-US" altLang="ko-KR" sz="2200" dirty="0">
                <a:ea typeface="굴림" pitchFamily="34" charset="-127"/>
              </a:rPr>
              <a:t>” in the left column</a:t>
            </a:r>
          </a:p>
          <a:p>
            <a:pPr marL="971550" lvl="1" indent="-514350">
              <a:lnSpc>
                <a:spcPct val="80000"/>
              </a:lnSpc>
              <a:buFont typeface="+mj-lt"/>
              <a:buAutoNum type="alphaLcParenR"/>
            </a:pPr>
            <a:r>
              <a:rPr lang="en-US" altLang="ko-KR" sz="2200" dirty="0">
                <a:ea typeface="굴림" pitchFamily="34" charset="-127"/>
              </a:rPr>
              <a:t>Click “</a:t>
            </a:r>
            <a:r>
              <a:rPr lang="en-US" altLang="ko-KR" sz="2200" u="sng" dirty="0" err="1">
                <a:ea typeface="굴림" pitchFamily="34" charset="-127"/>
              </a:rPr>
              <a:t>Fastqc:Read</a:t>
            </a:r>
            <a:r>
              <a:rPr lang="en-US" altLang="ko-KR" sz="2200" u="sng" dirty="0">
                <a:ea typeface="굴림" pitchFamily="34" charset="-127"/>
              </a:rPr>
              <a:t> QC</a:t>
            </a:r>
            <a:r>
              <a:rPr lang="en-US" altLang="ko-KR" sz="2200" dirty="0">
                <a:ea typeface="굴림" pitchFamily="34" charset="-127"/>
              </a:rPr>
              <a:t> reports using FastQC”</a:t>
            </a:r>
          </a:p>
          <a:p>
            <a:pPr marL="971550" lvl="1" indent="-514350">
              <a:lnSpc>
                <a:spcPct val="80000"/>
              </a:lnSpc>
              <a:buFont typeface="+mj-lt"/>
              <a:buAutoNum type="alphaLcParenR"/>
            </a:pPr>
            <a:r>
              <a:rPr lang="en-US" altLang="ko-KR" sz="2200" dirty="0">
                <a:ea typeface="굴림" pitchFamily="34" charset="-127"/>
              </a:rPr>
              <a:t>Click “Execute” and wait for ~ 1 min.</a:t>
            </a:r>
          </a:p>
          <a:p>
            <a:pPr marL="971550" lvl="1" indent="-514350">
              <a:lnSpc>
                <a:spcPct val="80000"/>
              </a:lnSpc>
              <a:buFont typeface="+mj-lt"/>
              <a:buAutoNum type="alphaLcParenR"/>
            </a:pPr>
            <a:r>
              <a:rPr lang="en-US" altLang="ko-KR" sz="2200" dirty="0">
                <a:ea typeface="굴림" pitchFamily="34" charset="-127"/>
              </a:rPr>
              <a:t>When it is done (yellow </a:t>
            </a:r>
            <a:r>
              <a:rPr lang="en-US" altLang="ko-KR" sz="2200" dirty="0">
                <a:ea typeface="굴림" pitchFamily="34" charset="-127"/>
                <a:sym typeface="Wingdings" pitchFamily="2" charset="2"/>
              </a:rPr>
              <a:t> green)</a:t>
            </a:r>
            <a:r>
              <a:rPr lang="en-US" altLang="ko-KR" sz="2200" dirty="0">
                <a:ea typeface="굴림" pitchFamily="34" charset="-127"/>
              </a:rPr>
              <a:t>, click the “eye” icon to see the result.</a:t>
            </a:r>
          </a:p>
          <a:p>
            <a:pPr marL="971550" lvl="1" indent="-514350">
              <a:lnSpc>
                <a:spcPct val="80000"/>
              </a:lnSpc>
              <a:buFont typeface="+mj-lt"/>
              <a:buAutoNum type="alphaLcParenR"/>
            </a:pPr>
            <a:endParaRPr lang="en-US" altLang="ko-KR" sz="2200" dirty="0">
              <a:ea typeface="굴림" pitchFamily="34" charset="-127"/>
            </a:endParaRPr>
          </a:p>
        </p:txBody>
      </p:sp>
      <p:sp>
        <p:nvSpPr>
          <p:cNvPr id="29702" name="Slide Number Placeholder 3"/>
          <p:cNvSpPr>
            <a:spLocks noGrp="1"/>
          </p:cNvSpPr>
          <p:nvPr>
            <p:ph type="sldNum" sz="quarter" idx="12"/>
          </p:nvPr>
        </p:nvSpPr>
        <p:spPr bwMode="auto">
          <a:noFill/>
          <a:ln>
            <a:miter lim="800000"/>
            <a:headEnd/>
            <a:tailEnd/>
          </a:ln>
        </p:spPr>
        <p:txBody>
          <a:bodyPr/>
          <a:lstStyle/>
          <a:p>
            <a:fld id="{0411EECB-9450-4650-9D36-B09B7CBD9C6A}" type="slidenum">
              <a:rPr lang="en-US" altLang="ko-KR" smtClean="0">
                <a:ea typeface="굴림" pitchFamily="34" charset="-127"/>
              </a:rPr>
              <a:pPr/>
              <a:t>20</a:t>
            </a:fld>
            <a:endParaRPr lang="en-US" altLang="ko-KR" smtClean="0">
              <a:ea typeface="굴림" pitchFamily="34" charset="-127"/>
            </a:endParaRPr>
          </a:p>
        </p:txBody>
      </p:sp>
      <p:sp>
        <p:nvSpPr>
          <p:cNvPr id="8" name="Rectangle 7"/>
          <p:cNvSpPr/>
          <p:nvPr/>
        </p:nvSpPr>
        <p:spPr>
          <a:xfrm>
            <a:off x="6019800" y="2667000"/>
            <a:ext cx="12192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
        <p:nvSpPr>
          <p:cNvPr id="9" name="Rectangle 8"/>
          <p:cNvSpPr/>
          <p:nvPr/>
        </p:nvSpPr>
        <p:spPr>
          <a:xfrm>
            <a:off x="6019800" y="2971800"/>
            <a:ext cx="1219200" cy="2286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cxnSp>
        <p:nvCxnSpPr>
          <p:cNvPr id="10" name="Straight Arrow Connector 9"/>
          <p:cNvCxnSpPr/>
          <p:nvPr/>
        </p:nvCxnSpPr>
        <p:spPr>
          <a:xfrm>
            <a:off x="5715000" y="5181600"/>
            <a:ext cx="3352800" cy="68580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itle 1"/>
          <p:cNvSpPr>
            <a:spLocks noGrp="1"/>
          </p:cNvSpPr>
          <p:nvPr>
            <p:ph type="title"/>
          </p:nvPr>
        </p:nvSpPr>
        <p:spPr>
          <a:xfrm>
            <a:off x="1981200" y="0"/>
            <a:ext cx="8229600" cy="1143000"/>
          </a:xfrm>
        </p:spPr>
        <p:txBody>
          <a:bodyPr>
            <a:normAutofit fontScale="90000"/>
          </a:bodyPr>
          <a:lstStyle/>
          <a:p>
            <a:r>
              <a:rPr lang="en-US" dirty="0"/>
              <a:t>(Hands-</a:t>
            </a:r>
            <a:r>
              <a:rPr lang="en-US" dirty="0" smtClean="0"/>
              <a:t>on) </a:t>
            </a:r>
            <a:r>
              <a:rPr lang="en-US" dirty="0"/>
              <a:t>Check the quality of the 10,000 reads</a:t>
            </a:r>
          </a:p>
        </p:txBody>
      </p:sp>
      <p:sp>
        <p:nvSpPr>
          <p:cNvPr id="12" name="Content Placeholder 2"/>
          <p:cNvSpPr txBox="1">
            <a:spLocks/>
          </p:cNvSpPr>
          <p:nvPr/>
        </p:nvSpPr>
        <p:spPr bwMode="auto">
          <a:xfrm>
            <a:off x="1981200" y="1295402"/>
            <a:ext cx="8229600" cy="175259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r>
              <a:rPr lang="en-US" dirty="0">
                <a:sym typeface="Wingdings"/>
              </a:rPr>
              <a:t>Step 3: Run the software (FASTQC) in the web server</a:t>
            </a:r>
            <a:endParaRPr lang="en-US" dirty="0"/>
          </a:p>
          <a:p>
            <a:pPr lvl="1"/>
            <a:r>
              <a:rPr lang="en-US" dirty="0"/>
              <a:t>2: Run FASTQC software to check the quality</a:t>
            </a:r>
          </a:p>
        </p:txBody>
      </p:sp>
    </p:spTree>
    <p:extLst>
      <p:ext uri="{BB962C8B-B14F-4D97-AF65-F5344CB8AC3E}">
        <p14:creationId xmlns:p14="http://schemas.microsoft.com/office/powerpoint/2010/main" val="34078289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a:t>(Hands-</a:t>
            </a:r>
            <a:r>
              <a:rPr lang="en-US" dirty="0" smtClean="0"/>
              <a:t>on) </a:t>
            </a:r>
            <a:r>
              <a:rPr lang="en-US" dirty="0"/>
              <a:t>Check the quality of the 10,000 </a:t>
            </a:r>
            <a:r>
              <a:rPr lang="en-US" dirty="0" smtClean="0"/>
              <a:t>reads</a:t>
            </a:r>
            <a:endParaRPr lang="en-US" dirty="0"/>
          </a:p>
        </p:txBody>
      </p:sp>
      <p:sp>
        <p:nvSpPr>
          <p:cNvPr id="5" name="Slide Number Placeholder 4"/>
          <p:cNvSpPr>
            <a:spLocks noGrp="1"/>
          </p:cNvSpPr>
          <p:nvPr>
            <p:ph type="sldNum" sz="quarter" idx="12"/>
          </p:nvPr>
        </p:nvSpPr>
        <p:spPr/>
        <p:txBody>
          <a:bodyPr/>
          <a:lstStyle/>
          <a:p>
            <a:pPr>
              <a:defRPr/>
            </a:pPr>
            <a:fld id="{F5F03429-539D-49E8-B9D2-7A55312FE144}" type="slidenum">
              <a:rPr lang="en-US" smtClean="0"/>
              <a:pPr>
                <a:defRPr/>
              </a:pPr>
              <a:t>21</a:t>
            </a:fld>
            <a:endParaRPr lang="en-US"/>
          </a:p>
        </p:txBody>
      </p:sp>
      <p:pic>
        <p:nvPicPr>
          <p:cNvPr id="6" name="Picture 7"/>
          <p:cNvPicPr>
            <a:picLocks noGrp="1" noChangeAspect="1" noChangeArrowheads="1"/>
          </p:cNvPicPr>
          <p:nvPr>
            <p:ph sz="half" idx="1"/>
          </p:nvPr>
        </p:nvPicPr>
        <p:blipFill rotWithShape="1">
          <a:blip r:embed="rId3" cstate="print"/>
          <a:srcRect l="14307" t="5799" r="14307" b="6044"/>
          <a:stretch/>
        </p:blipFill>
        <p:spPr bwMode="auto">
          <a:xfrm>
            <a:off x="1202499" y="1819277"/>
            <a:ext cx="4703857" cy="4647154"/>
          </a:xfrm>
          <a:prstGeom prst="rect">
            <a:avLst/>
          </a:prstGeom>
          <a:noFill/>
          <a:ln w="9525">
            <a:noFill/>
            <a:miter lim="800000"/>
            <a:headEnd/>
            <a:tailEnd/>
          </a:ln>
        </p:spPr>
      </p:pic>
      <p:pic>
        <p:nvPicPr>
          <p:cNvPr id="7" name="Picture 2" descr="Per base quality graph"/>
          <p:cNvPicPr>
            <a:picLocks noGrp="1" noChangeAspect="1" noChangeArrowheads="1"/>
          </p:cNvPicPr>
          <p:nvPr>
            <p:ph sz="half" idx="2"/>
          </p:nvPr>
        </p:nvPicPr>
        <p:blipFill>
          <a:blip r:embed="rId4" cstate="print"/>
          <a:srcRect t="-24712" b="-24712"/>
          <a:stretch>
            <a:fillRect/>
          </a:stretch>
        </p:blipFill>
        <p:spPr bwMode="auto">
          <a:xfrm>
            <a:off x="6172200" y="655638"/>
            <a:ext cx="4038600" cy="4525963"/>
          </a:xfrm>
          <a:prstGeom prst="rect">
            <a:avLst/>
          </a:prstGeom>
          <a:noFill/>
          <a:ln w="9525">
            <a:noFill/>
            <a:miter lim="800000"/>
            <a:headEnd/>
            <a:tailEnd/>
          </a:ln>
        </p:spPr>
      </p:pic>
      <p:sp>
        <p:nvSpPr>
          <p:cNvPr id="8" name="TextBox 5"/>
          <p:cNvSpPr txBox="1">
            <a:spLocks noChangeArrowheads="1"/>
          </p:cNvSpPr>
          <p:nvPr/>
        </p:nvSpPr>
        <p:spPr bwMode="auto">
          <a:xfrm>
            <a:off x="7429500" y="4427538"/>
            <a:ext cx="2095500" cy="830262"/>
          </a:xfrm>
          <a:prstGeom prst="rect">
            <a:avLst/>
          </a:prstGeom>
          <a:noFill/>
          <a:ln w="9525">
            <a:noFill/>
            <a:miter lim="800000"/>
            <a:headEnd/>
            <a:tailEnd/>
          </a:ln>
        </p:spPr>
        <p:txBody>
          <a:bodyPr wrap="none">
            <a:spAutoFit/>
          </a:bodyPr>
          <a:lstStyle/>
          <a:p>
            <a:r>
              <a:rPr lang="en-US" altLang="ko-KR" sz="1600" dirty="0">
                <a:latin typeface="Calibri" pitchFamily="34" charset="0"/>
                <a:ea typeface="굴림" pitchFamily="34" charset="-127"/>
              </a:rPr>
              <a:t>Green color</a:t>
            </a:r>
          </a:p>
          <a:p>
            <a:r>
              <a:rPr lang="en-US" altLang="ko-KR" sz="1600" dirty="0">
                <a:latin typeface="Calibri" pitchFamily="34" charset="0"/>
                <a:ea typeface="굴림" pitchFamily="34" charset="-127"/>
                <a:sym typeface="Wingdings" pitchFamily="2" charset="2"/>
              </a:rPr>
              <a:t></a:t>
            </a:r>
            <a:r>
              <a:rPr lang="en-US" altLang="ko-KR" sz="1600" dirty="0">
                <a:latin typeface="Calibri" pitchFamily="34" charset="0"/>
                <a:ea typeface="굴림" pitchFamily="34" charset="-127"/>
              </a:rPr>
              <a:t>Good quality</a:t>
            </a:r>
          </a:p>
          <a:p>
            <a:r>
              <a:rPr lang="en-US" altLang="ko-KR" sz="1600" dirty="0">
                <a:latin typeface="Calibri" pitchFamily="34" charset="0"/>
                <a:ea typeface="굴림" pitchFamily="34" charset="-127"/>
                <a:sym typeface="Wingdings" pitchFamily="2" charset="2"/>
              </a:rPr>
              <a:t></a:t>
            </a:r>
            <a:r>
              <a:rPr lang="en-US" altLang="ko-KR" sz="1600" dirty="0">
                <a:latin typeface="Calibri" pitchFamily="34" charset="0"/>
                <a:ea typeface="굴림" pitchFamily="34" charset="-127"/>
              </a:rPr>
              <a:t>sequence believable</a:t>
            </a:r>
          </a:p>
        </p:txBody>
      </p:sp>
      <p:sp>
        <p:nvSpPr>
          <p:cNvPr id="9" name="TextBox 8"/>
          <p:cNvSpPr txBox="1"/>
          <p:nvPr/>
        </p:nvSpPr>
        <p:spPr>
          <a:xfrm>
            <a:off x="6535006" y="5715001"/>
            <a:ext cx="2693045" cy="830997"/>
          </a:xfrm>
          <a:prstGeom prst="rect">
            <a:avLst/>
          </a:prstGeom>
          <a:noFill/>
        </p:spPr>
        <p:txBody>
          <a:bodyPr wrap="none" rtlCol="0">
            <a:spAutoFit/>
          </a:bodyPr>
          <a:lstStyle/>
          <a:p>
            <a:r>
              <a:rPr lang="en-US" sz="1600" dirty="0"/>
              <a:t>Details on quality score: Y-axis</a:t>
            </a:r>
          </a:p>
          <a:p>
            <a:endParaRPr lang="en-US" sz="1600" dirty="0"/>
          </a:p>
          <a:p>
            <a:r>
              <a:rPr lang="en-US" sz="1600" dirty="0">
                <a:sym typeface="Wingdings"/>
              </a:rPr>
              <a:t>PHRED score = </a:t>
            </a:r>
            <a:endParaRPr lang="en-US" sz="1600" dirty="0"/>
          </a:p>
        </p:txBody>
      </p:sp>
      <p:graphicFrame>
        <p:nvGraphicFramePr>
          <p:cNvPr id="10" name="Object 2"/>
          <p:cNvGraphicFramePr>
            <a:graphicFrameLocks noChangeAspect="1"/>
          </p:cNvGraphicFramePr>
          <p:nvPr>
            <p:extLst/>
          </p:nvPr>
        </p:nvGraphicFramePr>
        <p:xfrm>
          <a:off x="8070850" y="6161088"/>
          <a:ext cx="1682750" cy="431800"/>
        </p:xfrm>
        <a:graphic>
          <a:graphicData uri="http://schemas.openxmlformats.org/presentationml/2006/ole">
            <mc:AlternateContent xmlns:mc="http://schemas.openxmlformats.org/markup-compatibility/2006">
              <mc:Choice xmlns:v="urn:schemas-microsoft-com:vml" Requires="v">
                <p:oleObj spid="_x0000_s1061" name="Equation" r:id="rId5" imgW="1028700" imgH="241300" progId="Equation.3">
                  <p:embed/>
                </p:oleObj>
              </mc:Choice>
              <mc:Fallback>
                <p:oleObj name="Equation" r:id="rId5" imgW="1028700" imgH="241300" progId="Equation.3">
                  <p:embed/>
                  <p:pic>
                    <p:nvPicPr>
                      <p:cNvPr id="10" name="Object 2"/>
                      <p:cNvPicPr>
                        <a:picLocks noChangeAspect="1" noChangeArrowheads="1"/>
                      </p:cNvPicPr>
                      <p:nvPr/>
                    </p:nvPicPr>
                    <p:blipFill>
                      <a:blip r:embed="rId6"/>
                      <a:srcRect/>
                      <a:stretch>
                        <a:fillRect/>
                      </a:stretch>
                    </p:blipFill>
                    <p:spPr bwMode="auto">
                      <a:xfrm>
                        <a:off x="8070850" y="6161088"/>
                        <a:ext cx="1682750" cy="431800"/>
                      </a:xfrm>
                      <a:prstGeom prst="rect">
                        <a:avLst/>
                      </a:prstGeom>
                      <a:noFill/>
                      <a:extLst/>
                    </p:spPr>
                  </p:pic>
                </p:oleObj>
              </mc:Fallback>
            </mc:AlternateContent>
          </a:graphicData>
        </a:graphic>
      </p:graphicFrame>
      <p:sp>
        <p:nvSpPr>
          <p:cNvPr id="11" name="TextBox 13"/>
          <p:cNvSpPr txBox="1">
            <a:spLocks noChangeArrowheads="1"/>
          </p:cNvSpPr>
          <p:nvPr/>
        </p:nvSpPr>
        <p:spPr bwMode="auto">
          <a:xfrm>
            <a:off x="5943600" y="914401"/>
            <a:ext cx="827088" cy="646113"/>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PHRED</a:t>
            </a:r>
          </a:p>
          <a:p>
            <a:r>
              <a:rPr lang="en-US" altLang="ko-KR" dirty="0">
                <a:latin typeface="Calibri" pitchFamily="34" charset="0"/>
                <a:ea typeface="굴림" pitchFamily="34" charset="-127"/>
              </a:rPr>
              <a:t>Score</a:t>
            </a:r>
          </a:p>
        </p:txBody>
      </p:sp>
    </p:spTree>
    <p:extLst>
      <p:ext uri="{BB962C8B-B14F-4D97-AF65-F5344CB8AC3E}">
        <p14:creationId xmlns:p14="http://schemas.microsoft.com/office/powerpoint/2010/main" val="33294813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2"/>
          <p:cNvPicPr>
            <a:picLocks noChangeAspect="1" noChangeArrowheads="1"/>
          </p:cNvPicPr>
          <p:nvPr/>
        </p:nvPicPr>
        <p:blipFill>
          <a:blip r:embed="rId2" cstate="print"/>
          <a:srcRect l="895" t="8929" r="50446" b="89397"/>
          <a:stretch>
            <a:fillRect/>
          </a:stretch>
        </p:blipFill>
        <p:spPr bwMode="auto">
          <a:xfrm>
            <a:off x="1905000" y="5410200"/>
            <a:ext cx="8305800" cy="228600"/>
          </a:xfrm>
          <a:prstGeom prst="rect">
            <a:avLst/>
          </a:prstGeom>
          <a:noFill/>
          <a:ln w="9525">
            <a:noFill/>
            <a:miter lim="800000"/>
            <a:headEnd/>
            <a:tailEnd/>
          </a:ln>
        </p:spPr>
      </p:pic>
      <p:grpSp>
        <p:nvGrpSpPr>
          <p:cNvPr id="25" name="Group 24"/>
          <p:cNvGrpSpPr/>
          <p:nvPr/>
        </p:nvGrpSpPr>
        <p:grpSpPr>
          <a:xfrm>
            <a:off x="3276600" y="1066800"/>
            <a:ext cx="5334000" cy="4000500"/>
            <a:chOff x="304800" y="1066800"/>
            <a:chExt cx="5334000" cy="4000500"/>
          </a:xfrm>
        </p:grpSpPr>
        <p:pic>
          <p:nvPicPr>
            <p:cNvPr id="40968" name="Picture 2" descr="Per base quality graph"/>
            <p:cNvPicPr>
              <a:picLocks noChangeAspect="1" noChangeArrowheads="1"/>
            </p:cNvPicPr>
            <p:nvPr/>
          </p:nvPicPr>
          <p:blipFill>
            <a:blip r:embed="rId3" cstate="print"/>
            <a:srcRect/>
            <a:stretch>
              <a:fillRect/>
            </a:stretch>
          </p:blipFill>
          <p:spPr bwMode="auto">
            <a:xfrm>
              <a:off x="304800" y="1066800"/>
              <a:ext cx="5334000" cy="4000500"/>
            </a:xfrm>
            <a:prstGeom prst="rect">
              <a:avLst/>
            </a:prstGeom>
            <a:noFill/>
            <a:ln w="9525">
              <a:noFill/>
              <a:miter lim="800000"/>
              <a:headEnd/>
              <a:tailEnd/>
            </a:ln>
          </p:spPr>
        </p:pic>
        <p:sp>
          <p:nvSpPr>
            <p:cNvPr id="40969" name="TextBox 7"/>
            <p:cNvSpPr txBox="1">
              <a:spLocks noChangeArrowheads="1"/>
            </p:cNvSpPr>
            <p:nvPr/>
          </p:nvSpPr>
          <p:spPr bwMode="auto">
            <a:xfrm>
              <a:off x="1143000" y="1802368"/>
              <a:ext cx="3522375" cy="369332"/>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Good quality = sequence believable</a:t>
              </a:r>
            </a:p>
          </p:txBody>
        </p:sp>
        <p:sp>
          <p:nvSpPr>
            <p:cNvPr id="40970" name="TextBox 8"/>
            <p:cNvSpPr txBox="1">
              <a:spLocks noChangeArrowheads="1"/>
            </p:cNvSpPr>
            <p:nvPr/>
          </p:nvSpPr>
          <p:spPr bwMode="auto">
            <a:xfrm>
              <a:off x="1143000" y="3478768"/>
              <a:ext cx="3556038" cy="369332"/>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Bad quality= sequence unbelievable</a:t>
              </a:r>
            </a:p>
          </p:txBody>
        </p:sp>
      </p:grpSp>
      <p:sp>
        <p:nvSpPr>
          <p:cNvPr id="40966" name="Slide Number Placeholder 12"/>
          <p:cNvSpPr>
            <a:spLocks noGrp="1"/>
          </p:cNvSpPr>
          <p:nvPr>
            <p:ph type="sldNum" sz="quarter" idx="12"/>
          </p:nvPr>
        </p:nvSpPr>
        <p:spPr bwMode="auto">
          <a:noFill/>
          <a:ln>
            <a:miter lim="800000"/>
            <a:headEnd/>
            <a:tailEnd/>
          </a:ln>
        </p:spPr>
        <p:txBody>
          <a:bodyPr/>
          <a:lstStyle/>
          <a:p>
            <a:fld id="{DEA790A1-5767-4093-BF28-C481C0CD6A26}" type="slidenum">
              <a:rPr lang="en-US" altLang="ko-KR" smtClean="0">
                <a:ea typeface="굴림" pitchFamily="34" charset="-127"/>
              </a:rPr>
              <a:pPr/>
              <a:t>22</a:t>
            </a:fld>
            <a:endParaRPr lang="en-US" altLang="ko-KR" smtClean="0">
              <a:ea typeface="굴림" pitchFamily="34" charset="-127"/>
            </a:endParaRPr>
          </a:p>
        </p:txBody>
      </p:sp>
      <p:sp>
        <p:nvSpPr>
          <p:cNvPr id="40967" name="TextBox 13"/>
          <p:cNvSpPr txBox="1">
            <a:spLocks noChangeArrowheads="1"/>
          </p:cNvSpPr>
          <p:nvPr/>
        </p:nvSpPr>
        <p:spPr bwMode="auto">
          <a:xfrm>
            <a:off x="2438400" y="1295401"/>
            <a:ext cx="827088" cy="646113"/>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PHRED</a:t>
            </a:r>
          </a:p>
          <a:p>
            <a:r>
              <a:rPr lang="en-US" altLang="ko-KR" dirty="0">
                <a:latin typeface="Calibri" pitchFamily="34" charset="0"/>
                <a:ea typeface="굴림" pitchFamily="34" charset="-127"/>
              </a:rPr>
              <a:t>Score</a:t>
            </a:r>
          </a:p>
        </p:txBody>
      </p:sp>
      <p:sp>
        <p:nvSpPr>
          <p:cNvPr id="23" name="Title 1"/>
          <p:cNvSpPr txBox="1">
            <a:spLocks/>
          </p:cNvSpPr>
          <p:nvPr/>
        </p:nvSpPr>
        <p:spPr>
          <a:xfrm>
            <a:off x="1981200" y="0"/>
            <a:ext cx="8229600" cy="1143000"/>
          </a:xfrm>
          <a:prstGeom prst="rect">
            <a:avLst/>
          </a:prstGeom>
        </p:spPr>
        <p:txBody>
          <a:bodyPr vert="horz" lIns="91440" tIns="45720" rIns="91440" bIns="45720" rtlCol="0" anchor="ctr">
            <a:normAutofit fontScale="92500" lnSpcReduction="20000"/>
          </a:bodyPr>
          <a:lstStyle/>
          <a:p>
            <a:pPr algn="ctr">
              <a:spcBef>
                <a:spcPct val="0"/>
              </a:spcBef>
              <a:defRPr/>
            </a:pPr>
            <a:r>
              <a:rPr lang="en-US" sz="4400" dirty="0">
                <a:latin typeface="+mj-lt"/>
                <a:ea typeface="+mj-ea"/>
                <a:cs typeface="+mj-cs"/>
              </a:rPr>
              <a:t>(Q) What to do if my read has bad quality base calls?</a:t>
            </a:r>
          </a:p>
        </p:txBody>
      </p:sp>
      <p:sp>
        <p:nvSpPr>
          <p:cNvPr id="26" name="TextBox 13"/>
          <p:cNvSpPr txBox="1">
            <a:spLocks noChangeArrowheads="1"/>
          </p:cNvSpPr>
          <p:nvPr/>
        </p:nvSpPr>
        <p:spPr bwMode="auto">
          <a:xfrm>
            <a:off x="8543986" y="4648200"/>
            <a:ext cx="1438214" cy="369332"/>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Base position</a:t>
            </a:r>
          </a:p>
        </p:txBody>
      </p:sp>
      <p:pic>
        <p:nvPicPr>
          <p:cNvPr id="27" name="Picture 2"/>
          <p:cNvPicPr>
            <a:picLocks noChangeAspect="1" noChangeArrowheads="1"/>
          </p:cNvPicPr>
          <p:nvPr/>
        </p:nvPicPr>
        <p:blipFill>
          <a:blip r:embed="rId2" cstate="print"/>
          <a:srcRect l="895" t="11720" r="50446" b="86606"/>
          <a:stretch>
            <a:fillRect/>
          </a:stretch>
        </p:blipFill>
        <p:spPr bwMode="auto">
          <a:xfrm>
            <a:off x="1905000" y="6248400"/>
            <a:ext cx="8305800" cy="228600"/>
          </a:xfrm>
          <a:prstGeom prst="rect">
            <a:avLst/>
          </a:prstGeom>
          <a:noFill/>
          <a:ln w="9525">
            <a:noFill/>
            <a:miter lim="800000"/>
            <a:headEnd/>
            <a:tailEnd/>
          </a:ln>
        </p:spPr>
      </p:pic>
      <p:sp>
        <p:nvSpPr>
          <p:cNvPr id="28" name="TextBox 13"/>
          <p:cNvSpPr txBox="1">
            <a:spLocks noChangeArrowheads="1"/>
          </p:cNvSpPr>
          <p:nvPr/>
        </p:nvSpPr>
        <p:spPr bwMode="auto">
          <a:xfrm>
            <a:off x="1752601" y="4964668"/>
            <a:ext cx="1099981" cy="369332"/>
          </a:xfrm>
          <a:prstGeom prst="rect">
            <a:avLst/>
          </a:prstGeom>
          <a:noFill/>
          <a:ln w="9525">
            <a:solidFill>
              <a:srgbClr val="002060"/>
            </a:solidFill>
            <a:miter lim="800000"/>
            <a:headEnd/>
            <a:tailEnd/>
          </a:ln>
        </p:spPr>
        <p:txBody>
          <a:bodyPr wrap="none">
            <a:spAutoFit/>
          </a:bodyPr>
          <a:lstStyle/>
          <a:p>
            <a:r>
              <a:rPr lang="en-US" altLang="ko-KR" dirty="0">
                <a:latin typeface="Calibri" pitchFamily="34" charset="0"/>
                <a:ea typeface="굴림" pitchFamily="34" charset="-127"/>
              </a:rPr>
              <a:t>Sequence</a:t>
            </a:r>
          </a:p>
        </p:txBody>
      </p:sp>
      <p:cxnSp>
        <p:nvCxnSpPr>
          <p:cNvPr id="29" name="Straight Arrow Connector 28"/>
          <p:cNvCxnSpPr>
            <a:stCxn id="28" idx="3"/>
          </p:cNvCxnSpPr>
          <p:nvPr/>
        </p:nvCxnSpPr>
        <p:spPr>
          <a:xfrm>
            <a:off x="2852582" y="5149334"/>
            <a:ext cx="347819" cy="26086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 name="TextBox 13"/>
          <p:cNvSpPr txBox="1">
            <a:spLocks noChangeArrowheads="1"/>
          </p:cNvSpPr>
          <p:nvPr/>
        </p:nvSpPr>
        <p:spPr bwMode="auto">
          <a:xfrm>
            <a:off x="1795620" y="5879068"/>
            <a:ext cx="859531" cy="369332"/>
          </a:xfrm>
          <a:prstGeom prst="rect">
            <a:avLst/>
          </a:prstGeom>
          <a:noFill/>
          <a:ln w="9525">
            <a:solidFill>
              <a:schemeClr val="tx1"/>
            </a:solidFill>
            <a:miter lim="800000"/>
            <a:headEnd/>
            <a:tailEnd/>
          </a:ln>
        </p:spPr>
        <p:txBody>
          <a:bodyPr wrap="none">
            <a:spAutoFit/>
          </a:bodyPr>
          <a:lstStyle/>
          <a:p>
            <a:r>
              <a:rPr lang="en-US" altLang="ko-KR" dirty="0">
                <a:latin typeface="Calibri" pitchFamily="34" charset="0"/>
                <a:ea typeface="굴림" pitchFamily="34" charset="-127"/>
              </a:rPr>
              <a:t>Quality</a:t>
            </a:r>
          </a:p>
        </p:txBody>
      </p:sp>
      <p:cxnSp>
        <p:nvCxnSpPr>
          <p:cNvPr id="33" name="Straight Arrow Connector 32"/>
          <p:cNvCxnSpPr>
            <a:stCxn id="32" idx="3"/>
          </p:cNvCxnSpPr>
          <p:nvPr/>
        </p:nvCxnSpPr>
        <p:spPr>
          <a:xfrm>
            <a:off x="2655150" y="6063734"/>
            <a:ext cx="392850" cy="26086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658343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3" name="Picture 2"/>
          <p:cNvPicPr>
            <a:picLocks noChangeAspect="1" noChangeArrowheads="1"/>
          </p:cNvPicPr>
          <p:nvPr/>
        </p:nvPicPr>
        <p:blipFill>
          <a:blip r:embed="rId2" cstate="print"/>
          <a:srcRect l="895" t="8929" r="50446" b="89397"/>
          <a:stretch>
            <a:fillRect/>
          </a:stretch>
        </p:blipFill>
        <p:spPr bwMode="auto">
          <a:xfrm>
            <a:off x="1905000" y="5410200"/>
            <a:ext cx="8305800" cy="228600"/>
          </a:xfrm>
          <a:prstGeom prst="rect">
            <a:avLst/>
          </a:prstGeom>
          <a:noFill/>
          <a:ln w="9525">
            <a:noFill/>
            <a:miter lim="800000"/>
            <a:headEnd/>
            <a:tailEnd/>
          </a:ln>
        </p:spPr>
      </p:pic>
      <p:grpSp>
        <p:nvGrpSpPr>
          <p:cNvPr id="2" name="Group 24"/>
          <p:cNvGrpSpPr/>
          <p:nvPr/>
        </p:nvGrpSpPr>
        <p:grpSpPr>
          <a:xfrm>
            <a:off x="3276600" y="1066800"/>
            <a:ext cx="5334000" cy="4000500"/>
            <a:chOff x="304800" y="1066800"/>
            <a:chExt cx="5334000" cy="4000500"/>
          </a:xfrm>
        </p:grpSpPr>
        <p:pic>
          <p:nvPicPr>
            <p:cNvPr id="40968" name="Picture 2" descr="Per base quality graph"/>
            <p:cNvPicPr>
              <a:picLocks noChangeAspect="1" noChangeArrowheads="1"/>
            </p:cNvPicPr>
            <p:nvPr/>
          </p:nvPicPr>
          <p:blipFill>
            <a:blip r:embed="rId3" cstate="print"/>
            <a:srcRect/>
            <a:stretch>
              <a:fillRect/>
            </a:stretch>
          </p:blipFill>
          <p:spPr bwMode="auto">
            <a:xfrm>
              <a:off x="304800" y="1066800"/>
              <a:ext cx="5334000" cy="4000500"/>
            </a:xfrm>
            <a:prstGeom prst="rect">
              <a:avLst/>
            </a:prstGeom>
            <a:noFill/>
            <a:ln w="9525">
              <a:noFill/>
              <a:miter lim="800000"/>
              <a:headEnd/>
              <a:tailEnd/>
            </a:ln>
          </p:spPr>
        </p:pic>
        <p:sp>
          <p:nvSpPr>
            <p:cNvPr id="40969" name="TextBox 7"/>
            <p:cNvSpPr txBox="1">
              <a:spLocks noChangeArrowheads="1"/>
            </p:cNvSpPr>
            <p:nvPr/>
          </p:nvSpPr>
          <p:spPr bwMode="auto">
            <a:xfrm>
              <a:off x="1143000" y="1802368"/>
              <a:ext cx="3522375" cy="369332"/>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Good quality = sequence believable</a:t>
              </a:r>
            </a:p>
          </p:txBody>
        </p:sp>
        <p:sp>
          <p:nvSpPr>
            <p:cNvPr id="40970" name="TextBox 8"/>
            <p:cNvSpPr txBox="1">
              <a:spLocks noChangeArrowheads="1"/>
            </p:cNvSpPr>
            <p:nvPr/>
          </p:nvSpPr>
          <p:spPr bwMode="auto">
            <a:xfrm>
              <a:off x="1143000" y="3478768"/>
              <a:ext cx="3556038" cy="369332"/>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Bad quality= sequence unbelievable</a:t>
              </a:r>
            </a:p>
          </p:txBody>
        </p:sp>
      </p:grpSp>
      <p:sp>
        <p:nvSpPr>
          <p:cNvPr id="40966" name="Slide Number Placeholder 12"/>
          <p:cNvSpPr>
            <a:spLocks noGrp="1"/>
          </p:cNvSpPr>
          <p:nvPr>
            <p:ph type="sldNum" sz="quarter" idx="12"/>
          </p:nvPr>
        </p:nvSpPr>
        <p:spPr bwMode="auto">
          <a:noFill/>
          <a:ln>
            <a:miter lim="800000"/>
            <a:headEnd/>
            <a:tailEnd/>
          </a:ln>
        </p:spPr>
        <p:txBody>
          <a:bodyPr/>
          <a:lstStyle/>
          <a:p>
            <a:fld id="{DEA790A1-5767-4093-BF28-C481C0CD6A26}" type="slidenum">
              <a:rPr lang="en-US" altLang="ko-KR" smtClean="0">
                <a:ea typeface="굴림" pitchFamily="34" charset="-127"/>
              </a:rPr>
              <a:pPr/>
              <a:t>23</a:t>
            </a:fld>
            <a:endParaRPr lang="en-US" altLang="ko-KR" smtClean="0">
              <a:ea typeface="굴림" pitchFamily="34" charset="-127"/>
            </a:endParaRPr>
          </a:p>
        </p:txBody>
      </p:sp>
      <p:sp>
        <p:nvSpPr>
          <p:cNvPr id="40967" name="TextBox 13"/>
          <p:cNvSpPr txBox="1">
            <a:spLocks noChangeArrowheads="1"/>
          </p:cNvSpPr>
          <p:nvPr/>
        </p:nvSpPr>
        <p:spPr bwMode="auto">
          <a:xfrm>
            <a:off x="2438400" y="1295401"/>
            <a:ext cx="827088" cy="646113"/>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PHRED</a:t>
            </a:r>
          </a:p>
          <a:p>
            <a:r>
              <a:rPr lang="en-US" altLang="ko-KR" dirty="0">
                <a:latin typeface="Calibri" pitchFamily="34" charset="0"/>
                <a:ea typeface="굴림" pitchFamily="34" charset="-127"/>
              </a:rPr>
              <a:t>Score</a:t>
            </a:r>
          </a:p>
        </p:txBody>
      </p:sp>
      <p:sp>
        <p:nvSpPr>
          <p:cNvPr id="23" name="Title 1"/>
          <p:cNvSpPr txBox="1">
            <a:spLocks/>
          </p:cNvSpPr>
          <p:nvPr/>
        </p:nvSpPr>
        <p:spPr>
          <a:xfrm>
            <a:off x="1981200" y="0"/>
            <a:ext cx="8229600" cy="1143000"/>
          </a:xfrm>
          <a:prstGeom prst="rect">
            <a:avLst/>
          </a:prstGeom>
        </p:spPr>
        <p:txBody>
          <a:bodyPr vert="horz" lIns="91440" tIns="45720" rIns="91440" bIns="45720" rtlCol="0" anchor="ctr">
            <a:normAutofit fontScale="92500" lnSpcReduction="20000"/>
          </a:bodyPr>
          <a:lstStyle/>
          <a:p>
            <a:pPr algn="ctr">
              <a:defRPr/>
            </a:pPr>
            <a:r>
              <a:rPr lang="en-US" sz="4400" dirty="0"/>
              <a:t>(Q) What to do if my read has bad quality base calls?</a:t>
            </a:r>
          </a:p>
        </p:txBody>
      </p:sp>
      <p:sp>
        <p:nvSpPr>
          <p:cNvPr id="26" name="TextBox 13"/>
          <p:cNvSpPr txBox="1">
            <a:spLocks noChangeArrowheads="1"/>
          </p:cNvSpPr>
          <p:nvPr/>
        </p:nvSpPr>
        <p:spPr bwMode="auto">
          <a:xfrm>
            <a:off x="8543986" y="4648200"/>
            <a:ext cx="1438214" cy="369332"/>
          </a:xfrm>
          <a:prstGeom prst="rect">
            <a:avLst/>
          </a:prstGeom>
          <a:noFill/>
          <a:ln w="9525">
            <a:noFill/>
            <a:miter lim="800000"/>
            <a:headEnd/>
            <a:tailEnd/>
          </a:ln>
        </p:spPr>
        <p:txBody>
          <a:bodyPr wrap="none">
            <a:spAutoFit/>
          </a:bodyPr>
          <a:lstStyle/>
          <a:p>
            <a:r>
              <a:rPr lang="en-US" altLang="ko-KR" dirty="0">
                <a:latin typeface="Calibri" pitchFamily="34" charset="0"/>
                <a:ea typeface="굴림" pitchFamily="34" charset="-127"/>
              </a:rPr>
              <a:t>Base position</a:t>
            </a:r>
          </a:p>
        </p:txBody>
      </p:sp>
      <p:pic>
        <p:nvPicPr>
          <p:cNvPr id="27" name="Picture 2"/>
          <p:cNvPicPr>
            <a:picLocks noChangeAspect="1" noChangeArrowheads="1"/>
          </p:cNvPicPr>
          <p:nvPr/>
        </p:nvPicPr>
        <p:blipFill>
          <a:blip r:embed="rId2" cstate="print"/>
          <a:srcRect l="895" t="11720" r="50446" b="86606"/>
          <a:stretch>
            <a:fillRect/>
          </a:stretch>
        </p:blipFill>
        <p:spPr bwMode="auto">
          <a:xfrm>
            <a:off x="1905000" y="6248400"/>
            <a:ext cx="8305800" cy="228600"/>
          </a:xfrm>
          <a:prstGeom prst="rect">
            <a:avLst/>
          </a:prstGeom>
          <a:noFill/>
          <a:ln w="9525">
            <a:noFill/>
            <a:miter lim="800000"/>
            <a:headEnd/>
            <a:tailEnd/>
          </a:ln>
        </p:spPr>
      </p:pic>
      <p:sp>
        <p:nvSpPr>
          <p:cNvPr id="28" name="TextBox 13"/>
          <p:cNvSpPr txBox="1">
            <a:spLocks noChangeArrowheads="1"/>
          </p:cNvSpPr>
          <p:nvPr/>
        </p:nvSpPr>
        <p:spPr bwMode="auto">
          <a:xfrm>
            <a:off x="1752601" y="4964668"/>
            <a:ext cx="1099981" cy="369332"/>
          </a:xfrm>
          <a:prstGeom prst="rect">
            <a:avLst/>
          </a:prstGeom>
          <a:noFill/>
          <a:ln w="9525">
            <a:solidFill>
              <a:srgbClr val="002060"/>
            </a:solidFill>
            <a:miter lim="800000"/>
            <a:headEnd/>
            <a:tailEnd/>
          </a:ln>
        </p:spPr>
        <p:txBody>
          <a:bodyPr wrap="none">
            <a:spAutoFit/>
          </a:bodyPr>
          <a:lstStyle/>
          <a:p>
            <a:r>
              <a:rPr lang="en-US" altLang="ko-KR" dirty="0">
                <a:latin typeface="Calibri" pitchFamily="34" charset="0"/>
                <a:ea typeface="굴림" pitchFamily="34" charset="-127"/>
              </a:rPr>
              <a:t>Sequence</a:t>
            </a:r>
          </a:p>
        </p:txBody>
      </p:sp>
      <p:cxnSp>
        <p:nvCxnSpPr>
          <p:cNvPr id="29" name="Straight Arrow Connector 28"/>
          <p:cNvCxnSpPr>
            <a:stCxn id="28" idx="3"/>
          </p:cNvCxnSpPr>
          <p:nvPr/>
        </p:nvCxnSpPr>
        <p:spPr>
          <a:xfrm>
            <a:off x="2852582" y="5149334"/>
            <a:ext cx="347819" cy="26086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2" name="TextBox 13"/>
          <p:cNvSpPr txBox="1">
            <a:spLocks noChangeArrowheads="1"/>
          </p:cNvSpPr>
          <p:nvPr/>
        </p:nvSpPr>
        <p:spPr bwMode="auto">
          <a:xfrm>
            <a:off x="1795620" y="5879068"/>
            <a:ext cx="859531" cy="369332"/>
          </a:xfrm>
          <a:prstGeom prst="rect">
            <a:avLst/>
          </a:prstGeom>
          <a:noFill/>
          <a:ln w="9525">
            <a:solidFill>
              <a:schemeClr val="tx1"/>
            </a:solidFill>
            <a:miter lim="800000"/>
            <a:headEnd/>
            <a:tailEnd/>
          </a:ln>
        </p:spPr>
        <p:txBody>
          <a:bodyPr wrap="none">
            <a:spAutoFit/>
          </a:bodyPr>
          <a:lstStyle/>
          <a:p>
            <a:r>
              <a:rPr lang="en-US" altLang="ko-KR" dirty="0">
                <a:latin typeface="Calibri" pitchFamily="34" charset="0"/>
                <a:ea typeface="굴림" pitchFamily="34" charset="-127"/>
              </a:rPr>
              <a:t>Quality</a:t>
            </a:r>
          </a:p>
        </p:txBody>
      </p:sp>
      <p:cxnSp>
        <p:nvCxnSpPr>
          <p:cNvPr id="33" name="Straight Arrow Connector 32"/>
          <p:cNvCxnSpPr>
            <a:stCxn id="32" idx="3"/>
          </p:cNvCxnSpPr>
          <p:nvPr/>
        </p:nvCxnSpPr>
        <p:spPr>
          <a:xfrm>
            <a:off x="2655150" y="6063734"/>
            <a:ext cx="392850" cy="260866"/>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bwMode="auto">
          <a:xfrm>
            <a:off x="9448800" y="5334000"/>
            <a:ext cx="685800" cy="1143000"/>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
        <p:nvSpPr>
          <p:cNvPr id="17" name="Rectangle 16"/>
          <p:cNvSpPr/>
          <p:nvPr/>
        </p:nvSpPr>
        <p:spPr bwMode="auto">
          <a:xfrm>
            <a:off x="8077200" y="1219200"/>
            <a:ext cx="457200" cy="3962400"/>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cxnSp>
        <p:nvCxnSpPr>
          <p:cNvPr id="21" name="Straight Arrow Connector 20"/>
          <p:cNvCxnSpPr/>
          <p:nvPr/>
        </p:nvCxnSpPr>
        <p:spPr>
          <a:xfrm>
            <a:off x="8534400" y="5029200"/>
            <a:ext cx="838200" cy="304800"/>
          </a:xfrm>
          <a:prstGeom prst="straightConnector1">
            <a:avLst/>
          </a:prstGeom>
          <a:ln w="5715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73531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would you do with the base calls of high error rate? </a:t>
            </a:r>
            <a:r>
              <a:rPr lang="en-US" dirty="0" smtClean="0">
                <a:sym typeface="Wingdings" pitchFamily="2" charset="2"/>
              </a:rPr>
              <a:t> Trimming</a:t>
            </a:r>
            <a:endParaRPr lang="en-US" dirty="0"/>
          </a:p>
        </p:txBody>
      </p:sp>
      <p:sp>
        <p:nvSpPr>
          <p:cNvPr id="3" name="Content Placeholder 2"/>
          <p:cNvSpPr>
            <a:spLocks noGrp="1"/>
          </p:cNvSpPr>
          <p:nvPr>
            <p:ph idx="1"/>
          </p:nvPr>
        </p:nvSpPr>
        <p:spPr/>
        <p:txBody>
          <a:bodyPr/>
          <a:lstStyle/>
          <a:p>
            <a:r>
              <a:rPr lang="en-US" dirty="0" smtClean="0"/>
              <a:t>Currently, trim them off!</a:t>
            </a:r>
            <a:endParaRPr lang="en-US" dirty="0"/>
          </a:p>
        </p:txBody>
      </p:sp>
      <p:pic>
        <p:nvPicPr>
          <p:cNvPr id="4" name="Picture 2"/>
          <p:cNvPicPr>
            <a:picLocks noChangeAspect="1" noChangeArrowheads="1"/>
          </p:cNvPicPr>
          <p:nvPr/>
        </p:nvPicPr>
        <p:blipFill>
          <a:blip r:embed="rId2" cstate="print"/>
          <a:srcRect l="2" t="7255" r="50446" b="85490"/>
          <a:stretch>
            <a:fillRect/>
          </a:stretch>
        </p:blipFill>
        <p:spPr bwMode="auto">
          <a:xfrm>
            <a:off x="1752600" y="2590800"/>
            <a:ext cx="8458200" cy="990600"/>
          </a:xfrm>
          <a:prstGeom prst="rect">
            <a:avLst/>
          </a:prstGeom>
          <a:noFill/>
          <a:ln w="9525">
            <a:noFill/>
            <a:miter lim="800000"/>
            <a:headEnd/>
            <a:tailEnd/>
          </a:ln>
        </p:spPr>
      </p:pic>
      <p:sp>
        <p:nvSpPr>
          <p:cNvPr id="5" name="Rectangle 4"/>
          <p:cNvSpPr/>
          <p:nvPr/>
        </p:nvSpPr>
        <p:spPr bwMode="auto">
          <a:xfrm>
            <a:off x="9448800" y="2743200"/>
            <a:ext cx="685800" cy="762000"/>
          </a:xfrm>
          <a:prstGeom prst="rect">
            <a:avLst/>
          </a:prstGeom>
          <a:no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pic>
        <p:nvPicPr>
          <p:cNvPr id="6" name="Picture 2"/>
          <p:cNvPicPr>
            <a:picLocks noChangeAspect="1" noChangeArrowheads="1"/>
          </p:cNvPicPr>
          <p:nvPr/>
        </p:nvPicPr>
        <p:blipFill>
          <a:blip r:embed="rId2" cstate="print"/>
          <a:srcRect l="2" t="7255" r="50446" b="85490"/>
          <a:stretch>
            <a:fillRect/>
          </a:stretch>
        </p:blipFill>
        <p:spPr bwMode="auto">
          <a:xfrm>
            <a:off x="1752600" y="5181600"/>
            <a:ext cx="8458200" cy="990600"/>
          </a:xfrm>
          <a:prstGeom prst="rect">
            <a:avLst/>
          </a:prstGeom>
          <a:noFill/>
          <a:ln w="9525">
            <a:noFill/>
            <a:miter lim="800000"/>
            <a:headEnd/>
            <a:tailEnd/>
          </a:ln>
        </p:spPr>
      </p:pic>
      <p:sp>
        <p:nvSpPr>
          <p:cNvPr id="7" name="Rectangle 6"/>
          <p:cNvSpPr/>
          <p:nvPr/>
        </p:nvSpPr>
        <p:spPr bwMode="auto">
          <a:xfrm>
            <a:off x="9448800" y="5334000"/>
            <a:ext cx="685800" cy="762000"/>
          </a:xfrm>
          <a:prstGeom prst="rect">
            <a:avLst/>
          </a:prstGeom>
          <a:solidFill>
            <a:schemeClr val="bg1">
              <a:alpha val="70000"/>
            </a:schemeClr>
          </a:solidFill>
          <a:ln w="38100">
            <a:solidFill>
              <a:srgbClr val="FF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
        <p:nvSpPr>
          <p:cNvPr id="8" name="Down Arrow 7"/>
          <p:cNvSpPr/>
          <p:nvPr/>
        </p:nvSpPr>
        <p:spPr>
          <a:xfrm>
            <a:off x="9525000" y="4114800"/>
            <a:ext cx="533400" cy="9144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218951" y="3745468"/>
            <a:ext cx="1088118" cy="369332"/>
          </a:xfrm>
          <a:prstGeom prst="rect">
            <a:avLst/>
          </a:prstGeom>
          <a:noFill/>
        </p:spPr>
        <p:txBody>
          <a:bodyPr wrap="none" rtlCol="0">
            <a:spAutoFit/>
          </a:bodyPr>
          <a:lstStyle/>
          <a:p>
            <a:r>
              <a:rPr lang="en-US" b="1" dirty="0"/>
              <a:t>Trimming</a:t>
            </a:r>
          </a:p>
        </p:txBody>
      </p:sp>
    </p:spTree>
    <p:extLst>
      <p:ext uri="{BB962C8B-B14F-4D97-AF65-F5344CB8AC3E}">
        <p14:creationId xmlns:p14="http://schemas.microsoft.com/office/powerpoint/2010/main" val="36032996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How to trim if you have multiple regions of low quality?</a:t>
            </a:r>
            <a:endParaRPr lang="en-US" dirty="0"/>
          </a:p>
        </p:txBody>
      </p:sp>
      <p:pic>
        <p:nvPicPr>
          <p:cNvPr id="1026" name="Picture 2" descr="http://s9.postimage.org/vlgz6gyvz/per_base_quality.png"/>
          <p:cNvPicPr>
            <a:picLocks noGrp="1" noChangeAspect="1" noChangeArrowheads="1"/>
          </p:cNvPicPr>
          <p:nvPr>
            <p:ph idx="1"/>
          </p:nvPr>
        </p:nvPicPr>
        <p:blipFill>
          <a:blip r:embed="rId2" cstate="print"/>
          <a:srcRect/>
          <a:stretch>
            <a:fillRect/>
          </a:stretch>
        </p:blipFill>
        <p:spPr bwMode="auto">
          <a:xfrm>
            <a:off x="1981200" y="1668621"/>
            <a:ext cx="8229600" cy="4389120"/>
          </a:xfrm>
          <a:prstGeom prst="rect">
            <a:avLst/>
          </a:prstGeom>
          <a:noFill/>
        </p:spPr>
      </p:pic>
    </p:spTree>
    <p:extLst>
      <p:ext uri="{BB962C8B-B14F-4D97-AF65-F5344CB8AC3E}">
        <p14:creationId xmlns:p14="http://schemas.microsoft.com/office/powerpoint/2010/main" val="274992958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362200" y="1219201"/>
            <a:ext cx="7772400" cy="1362075"/>
          </a:xfrm>
        </p:spPr>
        <p:txBody>
          <a:bodyPr>
            <a:normAutofit fontScale="90000"/>
          </a:bodyPr>
          <a:lstStyle/>
          <a:p>
            <a:pPr algn="ctr"/>
            <a:r>
              <a:rPr lang="en-US" dirty="0" smtClean="0"/>
              <a:t>How to interpret Quality score in fastq file?</a:t>
            </a:r>
            <a:endParaRPr lang="en-US" dirty="0"/>
          </a:p>
        </p:txBody>
      </p:sp>
      <p:sp>
        <p:nvSpPr>
          <p:cNvPr id="5" name="Slide Number Placeholder 4"/>
          <p:cNvSpPr>
            <a:spLocks noGrp="1"/>
          </p:cNvSpPr>
          <p:nvPr>
            <p:ph type="sldNum" sz="quarter" idx="12"/>
          </p:nvPr>
        </p:nvSpPr>
        <p:spPr/>
        <p:txBody>
          <a:bodyPr/>
          <a:lstStyle/>
          <a:p>
            <a:pPr>
              <a:defRPr/>
            </a:pPr>
            <a:fld id="{F5F03429-539D-49E8-B9D2-7A55312FE144}" type="slidenum">
              <a:rPr lang="en-US" smtClean="0"/>
              <a:pPr>
                <a:defRPr/>
              </a:pPr>
              <a:t>26</a:t>
            </a:fld>
            <a:endParaRPr lang="en-US"/>
          </a:p>
        </p:txBody>
      </p:sp>
      <p:sp>
        <p:nvSpPr>
          <p:cNvPr id="8" name="Content Placeholder 4"/>
          <p:cNvSpPr txBox="1">
            <a:spLocks/>
          </p:cNvSpPr>
          <p:nvPr/>
        </p:nvSpPr>
        <p:spPr>
          <a:xfrm>
            <a:off x="3733800" y="3962401"/>
            <a:ext cx="5486400" cy="1630363"/>
          </a:xfrm>
          <a:prstGeom prst="rect">
            <a:avLst/>
          </a:prstGeom>
        </p:spPr>
        <p:txBody>
          <a:bodyPr rtlCol="0">
            <a:normAutofit/>
          </a:bodyPr>
          <a:lst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eaLnBrk="1" fontAlgn="auto" hangingPunct="1">
              <a:lnSpc>
                <a:spcPct val="90000"/>
              </a:lnSpc>
              <a:spcAft>
                <a:spcPts val="0"/>
              </a:spcAft>
              <a:buNone/>
              <a:defRPr/>
            </a:pPr>
            <a:r>
              <a:rPr lang="en-US" sz="2200" dirty="0">
                <a:latin typeface="MS Mincho" pitchFamily="49" charset="-128"/>
                <a:ea typeface="MS Mincho" pitchFamily="49" charset="-128"/>
              </a:rPr>
              <a:t>@</a:t>
            </a:r>
            <a:r>
              <a:rPr lang="en-US" sz="2200" dirty="0" err="1">
                <a:latin typeface="MS Mincho" pitchFamily="49" charset="-128"/>
                <a:ea typeface="MS Mincho" pitchFamily="49" charset="-128"/>
              </a:rPr>
              <a:t>Read_ID</a:t>
            </a:r>
            <a:endParaRPr lang="en-US" sz="2200" dirty="0">
              <a:latin typeface="MS Mincho" pitchFamily="49" charset="-128"/>
              <a:ea typeface="MS Mincho" pitchFamily="49" charset="-128"/>
            </a:endParaRPr>
          </a:p>
          <a:p>
            <a:pPr marL="0" indent="0" eaLnBrk="1" fontAlgn="auto" hangingPunct="1">
              <a:lnSpc>
                <a:spcPct val="90000"/>
              </a:lnSpc>
              <a:spcAft>
                <a:spcPts val="0"/>
              </a:spcAft>
              <a:buNone/>
              <a:defRPr/>
            </a:pPr>
            <a:r>
              <a:rPr lang="en-US" sz="2200" dirty="0">
                <a:latin typeface="MS Mincho" pitchFamily="49" charset="-128"/>
                <a:ea typeface="MS Mincho" pitchFamily="49" charset="-128"/>
              </a:rPr>
              <a:t>CAGGGCGCGA ATGNTTTCCA CNNNNNNNNN</a:t>
            </a:r>
          </a:p>
          <a:p>
            <a:pPr marL="0" indent="0" eaLnBrk="1" fontAlgn="auto" hangingPunct="1">
              <a:lnSpc>
                <a:spcPct val="90000"/>
              </a:lnSpc>
              <a:spcAft>
                <a:spcPts val="0"/>
              </a:spcAft>
              <a:buNone/>
              <a:defRPr/>
            </a:pPr>
            <a:r>
              <a:rPr lang="en-US" sz="2200" dirty="0">
                <a:latin typeface="MS Mincho" pitchFamily="49" charset="-128"/>
                <a:ea typeface="MS Mincho" pitchFamily="49" charset="-128"/>
              </a:rPr>
              <a:t>+</a:t>
            </a:r>
          </a:p>
          <a:p>
            <a:pPr marL="0" indent="0" eaLnBrk="1" fontAlgn="auto" hangingPunct="1">
              <a:lnSpc>
                <a:spcPct val="90000"/>
              </a:lnSpc>
              <a:spcAft>
                <a:spcPts val="0"/>
              </a:spcAft>
              <a:buNone/>
              <a:defRPr/>
            </a:pPr>
            <a:r>
              <a:rPr lang="en-US" sz="2200" dirty="0">
                <a:latin typeface="MS Mincho" pitchFamily="49" charset="-128"/>
                <a:ea typeface="MS Mincho" pitchFamily="49" charset="-128"/>
              </a:rPr>
              <a:t>CFDFFFHHHG GHHHHHGHDB H#########</a:t>
            </a:r>
          </a:p>
          <a:p>
            <a:pPr eaLnBrk="1" fontAlgn="auto" hangingPunct="1">
              <a:lnSpc>
                <a:spcPct val="90000"/>
              </a:lnSpc>
              <a:spcAft>
                <a:spcPts val="0"/>
              </a:spcAft>
              <a:defRPr/>
            </a:pPr>
            <a:endParaRPr lang="en-US" sz="2200" dirty="0">
              <a:latin typeface="MS Mincho" pitchFamily="49" charset="-128"/>
              <a:ea typeface="MS Mincho" pitchFamily="49" charset="-128"/>
            </a:endParaRPr>
          </a:p>
          <a:p>
            <a:pPr marL="0" indent="0" eaLnBrk="1" fontAlgn="auto" hangingPunct="1">
              <a:lnSpc>
                <a:spcPct val="90000"/>
              </a:lnSpc>
              <a:spcAft>
                <a:spcPts val="0"/>
              </a:spcAft>
              <a:buNone/>
              <a:defRPr/>
            </a:pPr>
            <a:endParaRPr lang="en-US" sz="2200" dirty="0">
              <a:latin typeface="MS Mincho" pitchFamily="49" charset="-128"/>
              <a:ea typeface="MS Mincho" pitchFamily="49" charset="-128"/>
            </a:endParaRPr>
          </a:p>
        </p:txBody>
      </p:sp>
      <p:sp>
        <p:nvSpPr>
          <p:cNvPr id="9" name="Rectangle 8"/>
          <p:cNvSpPr/>
          <p:nvPr/>
        </p:nvSpPr>
        <p:spPr>
          <a:xfrm>
            <a:off x="3733800" y="5029200"/>
            <a:ext cx="4648200" cy="3810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
        <p:nvSpPr>
          <p:cNvPr id="10" name="TextBox 9"/>
          <p:cNvSpPr txBox="1">
            <a:spLocks noChangeArrowheads="1"/>
          </p:cNvSpPr>
          <p:nvPr/>
        </p:nvSpPr>
        <p:spPr bwMode="auto">
          <a:xfrm>
            <a:off x="8686801" y="3962401"/>
            <a:ext cx="1100137" cy="369887"/>
          </a:xfrm>
          <a:prstGeom prst="rect">
            <a:avLst/>
          </a:prstGeom>
          <a:noFill/>
          <a:ln w="9525">
            <a:noFill/>
            <a:miter lim="800000"/>
            <a:headEnd/>
            <a:tailEnd/>
          </a:ln>
        </p:spPr>
        <p:txBody>
          <a:bodyPr wrap="none">
            <a:spAutoFit/>
          </a:bodyPr>
          <a:lstStyle/>
          <a:p>
            <a:r>
              <a:rPr lang="en-US" dirty="0">
                <a:latin typeface="Calibri" pitchFamily="34" charset="0"/>
              </a:rPr>
              <a:t>Sequence</a:t>
            </a:r>
          </a:p>
        </p:txBody>
      </p:sp>
      <p:sp>
        <p:nvSpPr>
          <p:cNvPr id="11" name="TextBox 10"/>
          <p:cNvSpPr txBox="1">
            <a:spLocks noChangeArrowheads="1"/>
          </p:cNvSpPr>
          <p:nvPr/>
        </p:nvSpPr>
        <p:spPr bwMode="auto">
          <a:xfrm>
            <a:off x="8839201" y="4800600"/>
            <a:ext cx="1412875" cy="369888"/>
          </a:xfrm>
          <a:prstGeom prst="rect">
            <a:avLst/>
          </a:prstGeom>
          <a:noFill/>
          <a:ln w="9525">
            <a:noFill/>
            <a:miter lim="800000"/>
            <a:headEnd/>
            <a:tailEnd/>
          </a:ln>
        </p:spPr>
        <p:txBody>
          <a:bodyPr wrap="none">
            <a:spAutoFit/>
          </a:bodyPr>
          <a:lstStyle/>
          <a:p>
            <a:r>
              <a:rPr lang="en-US" dirty="0">
                <a:latin typeface="Calibri" pitchFamily="34" charset="0"/>
              </a:rPr>
              <a:t>Quality score</a:t>
            </a:r>
          </a:p>
        </p:txBody>
      </p:sp>
      <p:sp>
        <p:nvSpPr>
          <p:cNvPr id="4" name="Bent Arrow 3"/>
          <p:cNvSpPr/>
          <p:nvPr/>
        </p:nvSpPr>
        <p:spPr>
          <a:xfrm>
            <a:off x="8305800" y="4114800"/>
            <a:ext cx="304800" cy="228600"/>
          </a:xfrm>
          <a:prstGeom prst="ben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4" name="Bent Arrow 13"/>
          <p:cNvSpPr/>
          <p:nvPr/>
        </p:nvSpPr>
        <p:spPr>
          <a:xfrm>
            <a:off x="8458200" y="4953000"/>
            <a:ext cx="304800" cy="228600"/>
          </a:xfrm>
          <a:prstGeom prst="bentArrow">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solidFill>
                <a:schemeClr val="tx1"/>
              </a:solidFill>
            </a:endParaRPr>
          </a:p>
        </p:txBody>
      </p:sp>
      <p:sp>
        <p:nvSpPr>
          <p:cNvPr id="15" name="TextBox 14"/>
          <p:cNvSpPr txBox="1"/>
          <p:nvPr/>
        </p:nvSpPr>
        <p:spPr>
          <a:xfrm>
            <a:off x="1981201" y="3810000"/>
            <a:ext cx="1183081" cy="369332"/>
          </a:xfrm>
          <a:prstGeom prst="rect">
            <a:avLst/>
          </a:prstGeom>
          <a:noFill/>
        </p:spPr>
        <p:txBody>
          <a:bodyPr wrap="none" rtlCol="0">
            <a:spAutoFit/>
          </a:bodyPr>
          <a:lstStyle/>
          <a:p>
            <a:r>
              <a:rPr lang="en-US" dirty="0"/>
              <a:t>FASTQ file:</a:t>
            </a:r>
          </a:p>
        </p:txBody>
      </p:sp>
    </p:spTree>
    <p:extLst>
      <p:ext uri="{BB962C8B-B14F-4D97-AF65-F5344CB8AC3E}">
        <p14:creationId xmlns:p14="http://schemas.microsoft.com/office/powerpoint/2010/main" val="41634767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5"/>
          <p:cNvSpPr>
            <a:spLocks noGrp="1"/>
          </p:cNvSpPr>
          <p:nvPr>
            <p:ph type="title"/>
          </p:nvPr>
        </p:nvSpPr>
        <p:spPr/>
        <p:txBody>
          <a:bodyPr/>
          <a:lstStyle/>
          <a:p>
            <a:pPr eaLnBrk="1" hangingPunct="1"/>
            <a:r>
              <a:rPr lang="en-US" altLang="ko-KR" smtClean="0">
                <a:ea typeface="굴림" pitchFamily="34" charset="-127"/>
              </a:rPr>
              <a:t>How to understand quality score?</a:t>
            </a:r>
          </a:p>
        </p:txBody>
      </p:sp>
      <p:sp>
        <p:nvSpPr>
          <p:cNvPr id="35843" name="Slide Number Placeholder 4"/>
          <p:cNvSpPr>
            <a:spLocks noGrp="1"/>
          </p:cNvSpPr>
          <p:nvPr>
            <p:ph type="sldNum" sz="quarter" idx="12"/>
          </p:nvPr>
        </p:nvSpPr>
        <p:spPr bwMode="auto">
          <a:noFill/>
          <a:ln>
            <a:miter lim="800000"/>
            <a:headEnd/>
            <a:tailEnd/>
          </a:ln>
        </p:spPr>
        <p:txBody>
          <a:bodyPr anchor="t"/>
          <a:lstStyle/>
          <a:p>
            <a:fld id="{99452788-EDEB-42F9-ACEC-1EE56191BB46}" type="slidenum">
              <a:rPr lang="en-US" altLang="ko-KR" smtClean="0">
                <a:ea typeface="굴림" pitchFamily="34" charset="-127"/>
              </a:rPr>
              <a:pPr/>
              <a:t>27</a:t>
            </a:fld>
            <a:endParaRPr lang="en-US" altLang="ko-KR" smtClean="0">
              <a:ea typeface="굴림" pitchFamily="34" charset="-127"/>
            </a:endParaRPr>
          </a:p>
        </p:txBody>
      </p:sp>
      <p:sp>
        <p:nvSpPr>
          <p:cNvPr id="35844" name="Content Placeholder 6"/>
          <p:cNvSpPr>
            <a:spLocks noGrp="1"/>
          </p:cNvSpPr>
          <p:nvPr>
            <p:ph sz="quarter" idx="1"/>
          </p:nvPr>
        </p:nvSpPr>
        <p:spPr>
          <a:xfrm>
            <a:off x="1981200" y="1219201"/>
            <a:ext cx="8229600" cy="4937125"/>
          </a:xfrm>
        </p:spPr>
        <p:txBody>
          <a:bodyPr/>
          <a:lstStyle/>
          <a:p>
            <a:pPr eaLnBrk="1" hangingPunct="1">
              <a:lnSpc>
                <a:spcPct val="90000"/>
              </a:lnSpc>
            </a:pPr>
            <a:r>
              <a:rPr lang="en-US" altLang="ko-KR" smtClean="0">
                <a:ea typeface="굴림" pitchFamily="34" charset="-127"/>
              </a:rPr>
              <a:t>(example) We got a sequence of five bases </a:t>
            </a:r>
          </a:p>
          <a:p>
            <a:pPr lvl="1" eaLnBrk="1" hangingPunct="1">
              <a:lnSpc>
                <a:spcPct val="90000"/>
              </a:lnSpc>
              <a:buFont typeface="Wingdings 3" pitchFamily="18" charset="2"/>
              <a:buNone/>
            </a:pPr>
            <a:r>
              <a:rPr lang="en-US" altLang="ko-KR" smtClean="0">
                <a:ea typeface="굴림" pitchFamily="34" charset="-127"/>
              </a:rPr>
              <a:t>Sequence: ACGTA </a:t>
            </a:r>
          </a:p>
          <a:p>
            <a:pPr lvl="1" eaLnBrk="1" hangingPunct="1">
              <a:lnSpc>
                <a:spcPct val="90000"/>
              </a:lnSpc>
              <a:buFont typeface="Wingdings 3" pitchFamily="18" charset="2"/>
              <a:buNone/>
            </a:pPr>
            <a:r>
              <a:rPr lang="en-US" altLang="ko-KR" smtClean="0">
                <a:ea typeface="굴림" pitchFamily="34" charset="-127"/>
              </a:rPr>
              <a:t>The probability of error (P) is 1% for the first base A, 5% for the second and third bases, 10% for the fourth base, and 63% for the fifth base.  </a:t>
            </a:r>
          </a:p>
          <a:p>
            <a:pPr lvl="1" eaLnBrk="1" hangingPunct="1">
              <a:lnSpc>
                <a:spcPct val="90000"/>
              </a:lnSpc>
              <a:buFont typeface="Wingdings 3" pitchFamily="18" charset="2"/>
              <a:buNone/>
            </a:pPr>
            <a:endParaRPr lang="en-US" altLang="ko-KR" smtClean="0">
              <a:ea typeface="굴림" pitchFamily="34" charset="-127"/>
            </a:endParaRPr>
          </a:p>
          <a:p>
            <a:pPr lvl="1" eaLnBrk="1" hangingPunct="1">
              <a:lnSpc>
                <a:spcPct val="90000"/>
              </a:lnSpc>
              <a:buFont typeface="Wingdings 3" pitchFamily="18" charset="2"/>
              <a:buNone/>
            </a:pPr>
            <a:r>
              <a:rPr lang="en-US" altLang="ko-KR" smtClean="0">
                <a:ea typeface="굴림" pitchFamily="34" charset="-127"/>
              </a:rPr>
              <a:t>A      C      G        T         A</a:t>
            </a:r>
          </a:p>
          <a:p>
            <a:pPr lvl="1" eaLnBrk="1" hangingPunct="1">
              <a:lnSpc>
                <a:spcPct val="90000"/>
              </a:lnSpc>
              <a:buFont typeface="Wingdings 3" pitchFamily="18" charset="2"/>
              <a:buNone/>
            </a:pPr>
            <a:r>
              <a:rPr lang="en-US" altLang="ko-KR" smtClean="0">
                <a:ea typeface="굴림" pitchFamily="34" charset="-127"/>
              </a:rPr>
              <a:t>1%   5%   5%    10%   63%</a:t>
            </a:r>
          </a:p>
          <a:p>
            <a:pPr lvl="1" eaLnBrk="1" hangingPunct="1">
              <a:lnSpc>
                <a:spcPct val="90000"/>
              </a:lnSpc>
              <a:buFont typeface="Wingdings 3" pitchFamily="18" charset="2"/>
              <a:buNone/>
            </a:pPr>
            <a:endParaRPr lang="en-US" altLang="ko-KR" smtClean="0">
              <a:ea typeface="굴림" pitchFamily="34" charset="-127"/>
            </a:endParaRPr>
          </a:p>
          <a:p>
            <a:pPr lvl="1" eaLnBrk="1" hangingPunct="1">
              <a:lnSpc>
                <a:spcPct val="90000"/>
              </a:lnSpc>
              <a:buFont typeface="Wingdings 3" pitchFamily="18" charset="2"/>
              <a:buNone/>
            </a:pPr>
            <a:r>
              <a:rPr lang="en-US" altLang="ko-KR" smtClean="0">
                <a:ea typeface="굴림" pitchFamily="34" charset="-127"/>
              </a:rPr>
              <a:t>Question:  How can you simplify this? </a:t>
            </a:r>
          </a:p>
        </p:txBody>
      </p:sp>
      <p:sp>
        <p:nvSpPr>
          <p:cNvPr id="5" name="Rectangle 4"/>
          <p:cNvSpPr/>
          <p:nvPr/>
        </p:nvSpPr>
        <p:spPr>
          <a:xfrm>
            <a:off x="2438400" y="3962400"/>
            <a:ext cx="3886200"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ko-KR">
              <a:solidFill>
                <a:srgbClr val="FFFFFF"/>
              </a:solidFill>
              <a:ea typeface="굴림" pitchFamily="34" charset="-127"/>
              <a:cs typeface="Arial" pitchFamily="34" charset="0"/>
            </a:endParaRPr>
          </a:p>
        </p:txBody>
      </p:sp>
    </p:spTree>
    <p:extLst>
      <p:ext uri="{BB962C8B-B14F-4D97-AF65-F5344CB8AC3E}">
        <p14:creationId xmlns:p14="http://schemas.microsoft.com/office/powerpoint/2010/main" val="12488030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r>
              <a:rPr lang="en-US" altLang="ko-KR" smtClean="0">
                <a:ea typeface="굴림" pitchFamily="34" charset="-127"/>
              </a:rPr>
              <a:t>ASCII code table</a:t>
            </a:r>
          </a:p>
        </p:txBody>
      </p:sp>
      <p:sp>
        <p:nvSpPr>
          <p:cNvPr id="37891" name="Slide Number Placeholder 2"/>
          <p:cNvSpPr>
            <a:spLocks noGrp="1"/>
          </p:cNvSpPr>
          <p:nvPr>
            <p:ph type="sldNum" sz="quarter" idx="12"/>
          </p:nvPr>
        </p:nvSpPr>
        <p:spPr bwMode="auto">
          <a:noFill/>
          <a:ln>
            <a:miter lim="800000"/>
            <a:headEnd/>
            <a:tailEnd/>
          </a:ln>
        </p:spPr>
        <p:txBody>
          <a:bodyPr anchor="t"/>
          <a:lstStyle/>
          <a:p>
            <a:fld id="{6376E896-B07F-47F5-B6F6-DEC9BF5EDBF5}" type="slidenum">
              <a:rPr lang="en-US" altLang="ko-KR" smtClean="0">
                <a:ea typeface="굴림" pitchFamily="34" charset="-127"/>
              </a:rPr>
              <a:pPr/>
              <a:t>28</a:t>
            </a:fld>
            <a:endParaRPr lang="en-US" altLang="ko-KR" smtClean="0">
              <a:ea typeface="굴림" pitchFamily="34" charset="-127"/>
            </a:endParaRPr>
          </a:p>
        </p:txBody>
      </p:sp>
      <p:sp>
        <p:nvSpPr>
          <p:cNvPr id="37892" name="Content Placeholder 3"/>
          <p:cNvSpPr>
            <a:spLocks noGrp="1"/>
          </p:cNvSpPr>
          <p:nvPr>
            <p:ph sz="quarter" idx="1"/>
          </p:nvPr>
        </p:nvSpPr>
        <p:spPr>
          <a:xfrm>
            <a:off x="1981200" y="1219201"/>
            <a:ext cx="8229600" cy="4937125"/>
          </a:xfrm>
        </p:spPr>
        <p:txBody>
          <a:bodyPr/>
          <a:lstStyle/>
          <a:p>
            <a:pPr eaLnBrk="1" hangingPunct="1"/>
            <a:endParaRPr lang="ko-KR" altLang="ko-KR" smtClean="0"/>
          </a:p>
        </p:txBody>
      </p:sp>
      <p:pic>
        <p:nvPicPr>
          <p:cNvPr id="37893" name="Picture 4" descr="asciifull.gif"/>
          <p:cNvPicPr>
            <a:picLocks noChangeAspect="1"/>
          </p:cNvPicPr>
          <p:nvPr/>
        </p:nvPicPr>
        <p:blipFill>
          <a:blip r:embed="rId2" cstate="print"/>
          <a:srcRect/>
          <a:stretch>
            <a:fillRect/>
          </a:stretch>
        </p:blipFill>
        <p:spPr bwMode="auto">
          <a:xfrm>
            <a:off x="1981201" y="1219200"/>
            <a:ext cx="8150225" cy="5562600"/>
          </a:xfrm>
          <a:prstGeom prst="rect">
            <a:avLst/>
          </a:prstGeom>
          <a:noFill/>
          <a:ln w="9525">
            <a:noFill/>
            <a:miter lim="800000"/>
            <a:headEnd/>
            <a:tailEnd/>
          </a:ln>
        </p:spPr>
      </p:pic>
    </p:spTree>
    <p:extLst>
      <p:ext uri="{BB962C8B-B14F-4D97-AF65-F5344CB8AC3E}">
        <p14:creationId xmlns:p14="http://schemas.microsoft.com/office/powerpoint/2010/main" val="7009481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a:t>
            </a:r>
            <a:r>
              <a:rPr lang="en-US" baseline="-25000" dirty="0" err="1" smtClean="0"/>
              <a:t>err</a:t>
            </a:r>
            <a:r>
              <a:rPr lang="en-US" dirty="0" smtClean="0"/>
              <a:t> </a:t>
            </a:r>
            <a:r>
              <a:rPr lang="en-US" dirty="0" smtClean="0">
                <a:sym typeface="Wingdings"/>
              </a:rPr>
              <a:t> ASCII character </a:t>
            </a:r>
            <a:endParaRPr lang="en-US" dirty="0"/>
          </a:p>
        </p:txBody>
      </p:sp>
      <p:sp>
        <p:nvSpPr>
          <p:cNvPr id="3" name="Content Placeholder 2"/>
          <p:cNvSpPr>
            <a:spLocks noGrp="1"/>
          </p:cNvSpPr>
          <p:nvPr>
            <p:ph idx="1"/>
          </p:nvPr>
        </p:nvSpPr>
        <p:spPr/>
        <p:txBody>
          <a:bodyPr/>
          <a:lstStyle/>
          <a:p>
            <a:r>
              <a:rPr lang="en-US" dirty="0" smtClean="0"/>
              <a:t>Step 1: </a:t>
            </a:r>
            <a:r>
              <a:rPr lang="en-US" dirty="0" err="1" smtClean="0"/>
              <a:t>P</a:t>
            </a:r>
            <a:r>
              <a:rPr lang="en-US" baseline="-25000" dirty="0" err="1" smtClean="0"/>
              <a:t>err</a:t>
            </a:r>
            <a:r>
              <a:rPr lang="en-US" dirty="0" smtClean="0"/>
              <a:t> </a:t>
            </a:r>
            <a:r>
              <a:rPr lang="en-US" dirty="0" smtClean="0">
                <a:sym typeface="Wingdings"/>
              </a:rPr>
              <a:t> PHRED score =</a:t>
            </a:r>
          </a:p>
          <a:p>
            <a:pPr lvl="1"/>
            <a:r>
              <a:rPr lang="en-US" dirty="0" smtClean="0">
                <a:sym typeface="Wingdings"/>
              </a:rPr>
              <a:t>(e.g.) </a:t>
            </a:r>
            <a:r>
              <a:rPr lang="en-US" dirty="0" err="1" smtClean="0">
                <a:sym typeface="Wingdings"/>
              </a:rPr>
              <a:t>P</a:t>
            </a:r>
            <a:r>
              <a:rPr lang="en-US" baseline="-25000" dirty="0" err="1" smtClean="0">
                <a:sym typeface="Wingdings"/>
              </a:rPr>
              <a:t>err</a:t>
            </a:r>
            <a:r>
              <a:rPr lang="en-US" dirty="0" smtClean="0">
                <a:sym typeface="Wingdings"/>
              </a:rPr>
              <a:t> = 0.01  PHRED score = 20</a:t>
            </a:r>
          </a:p>
          <a:p>
            <a:r>
              <a:rPr lang="en-US" dirty="0" smtClean="0">
                <a:sym typeface="Wingdings"/>
              </a:rPr>
              <a:t>Step 2: Add +33 to the PHRED score</a:t>
            </a:r>
          </a:p>
          <a:p>
            <a:pPr lvl="1"/>
            <a:r>
              <a:rPr lang="en-US" dirty="0" smtClean="0">
                <a:sym typeface="Wingdings"/>
              </a:rPr>
              <a:t>(e.g.) 20 + 33 = 53</a:t>
            </a:r>
          </a:p>
          <a:p>
            <a:r>
              <a:rPr lang="en-US" dirty="0" smtClean="0">
                <a:sym typeface="Wingdings"/>
              </a:rPr>
              <a:t>Step 3: Get the ASCII character that correspond to the above number</a:t>
            </a:r>
          </a:p>
          <a:p>
            <a:pPr lvl="1"/>
            <a:r>
              <a:rPr lang="en-US" dirty="0" smtClean="0">
                <a:sym typeface="Wingdings"/>
              </a:rPr>
              <a:t>(e.g.) 53  5 </a:t>
            </a:r>
            <a:endParaRPr lang="en-US" dirty="0"/>
          </a:p>
        </p:txBody>
      </p:sp>
      <p:sp>
        <p:nvSpPr>
          <p:cNvPr id="4" name="Slide Number Placeholder 3"/>
          <p:cNvSpPr>
            <a:spLocks noGrp="1"/>
          </p:cNvSpPr>
          <p:nvPr>
            <p:ph type="sldNum" sz="quarter" idx="12"/>
          </p:nvPr>
        </p:nvSpPr>
        <p:spPr/>
        <p:txBody>
          <a:bodyPr/>
          <a:lstStyle/>
          <a:p>
            <a:pPr>
              <a:defRPr/>
            </a:pPr>
            <a:fld id="{5FF5134A-150A-4D9D-ACE1-65E41CFE89F9}" type="slidenum">
              <a:rPr lang="en-US" altLang="ko-KR" smtClean="0"/>
              <a:pPr>
                <a:defRPr/>
              </a:pPr>
              <a:t>29</a:t>
            </a:fld>
            <a:endParaRPr lang="en-US" altLang="ko-KR"/>
          </a:p>
        </p:txBody>
      </p:sp>
      <p:graphicFrame>
        <p:nvGraphicFramePr>
          <p:cNvPr id="5" name="Object 2"/>
          <p:cNvGraphicFramePr>
            <a:graphicFrameLocks noChangeAspect="1"/>
          </p:cNvGraphicFramePr>
          <p:nvPr>
            <p:extLst/>
          </p:nvPr>
        </p:nvGraphicFramePr>
        <p:xfrm>
          <a:off x="7385050" y="1701800"/>
          <a:ext cx="1979706" cy="508000"/>
        </p:xfrm>
        <a:graphic>
          <a:graphicData uri="http://schemas.openxmlformats.org/presentationml/2006/ole">
            <mc:AlternateContent xmlns:mc="http://schemas.openxmlformats.org/markup-compatibility/2006">
              <mc:Choice xmlns:v="urn:schemas-microsoft-com:vml" Requires="v">
                <p:oleObj spid="_x0000_s2084" name="Equation" r:id="rId3" imgW="1028700" imgH="241300" progId="Equation.3">
                  <p:embed/>
                </p:oleObj>
              </mc:Choice>
              <mc:Fallback>
                <p:oleObj name="Equation" r:id="rId3" imgW="1028700" imgH="241300" progId="Equation.3">
                  <p:embed/>
                  <p:pic>
                    <p:nvPicPr>
                      <p:cNvPr id="5" name="Object 2"/>
                      <p:cNvPicPr>
                        <a:picLocks noChangeAspect="1" noChangeArrowheads="1"/>
                      </p:cNvPicPr>
                      <p:nvPr/>
                    </p:nvPicPr>
                    <p:blipFill>
                      <a:blip r:embed="rId4"/>
                      <a:srcRect/>
                      <a:stretch>
                        <a:fillRect/>
                      </a:stretch>
                    </p:blipFill>
                    <p:spPr bwMode="auto">
                      <a:xfrm>
                        <a:off x="7385050" y="1701800"/>
                        <a:ext cx="1979706" cy="508000"/>
                      </a:xfrm>
                      <a:prstGeom prst="rect">
                        <a:avLst/>
                      </a:prstGeom>
                      <a:noFill/>
                      <a:extLst/>
                    </p:spPr>
                  </p:pic>
                </p:oleObj>
              </mc:Fallback>
            </mc:AlternateContent>
          </a:graphicData>
        </a:graphic>
      </p:graphicFrame>
      <p:sp>
        <p:nvSpPr>
          <p:cNvPr id="6" name="TextBox 5"/>
          <p:cNvSpPr txBox="1"/>
          <p:nvPr/>
        </p:nvSpPr>
        <p:spPr>
          <a:xfrm>
            <a:off x="2590801" y="6019800"/>
            <a:ext cx="4309321" cy="369332"/>
          </a:xfrm>
          <a:prstGeom prst="rect">
            <a:avLst/>
          </a:prstGeom>
        </p:spPr>
        <p:style>
          <a:lnRef idx="2">
            <a:schemeClr val="accent2"/>
          </a:lnRef>
          <a:fillRef idx="1">
            <a:schemeClr val="lt1"/>
          </a:fillRef>
          <a:effectRef idx="0">
            <a:schemeClr val="accent2"/>
          </a:effectRef>
          <a:fontRef idx="minor">
            <a:schemeClr val="dk1"/>
          </a:fontRef>
        </p:style>
        <p:txBody>
          <a:bodyPr wrap="none" rtlCol="0">
            <a:spAutoFit/>
          </a:bodyPr>
          <a:lstStyle/>
          <a:p>
            <a:r>
              <a:rPr lang="en-US" dirty="0"/>
              <a:t>PHRED + 33 is called “FASTQ Sanger format”</a:t>
            </a:r>
          </a:p>
        </p:txBody>
      </p:sp>
    </p:spTree>
    <p:extLst>
      <p:ext uri="{BB962C8B-B14F-4D97-AF65-F5344CB8AC3E}">
        <p14:creationId xmlns:p14="http://schemas.microsoft.com/office/powerpoint/2010/main" val="4364637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43126" y="1440929"/>
            <a:ext cx="11516498" cy="4832092"/>
          </a:xfrm>
          <a:prstGeom prst="rect">
            <a:avLst/>
          </a:prstGeom>
        </p:spPr>
        <p:txBody>
          <a:bodyPr wrap="square">
            <a:spAutoFit/>
          </a:bodyPr>
          <a:lstStyle/>
          <a:p>
            <a:pPr marL="285750" indent="-285750" algn="just">
              <a:buFont typeface="Arial" panose="020B0604020202020204" pitchFamily="34" charset="0"/>
              <a:buChar char="•"/>
            </a:pPr>
            <a:r>
              <a:rPr lang="en-US" sz="2800" b="1" dirty="0" smtClean="0"/>
              <a:t>All Sanger format files saves in .txt files.</a:t>
            </a:r>
          </a:p>
          <a:p>
            <a:pPr marL="285750" indent="-285750" algn="just">
              <a:buFont typeface="Arial" panose="020B0604020202020204" pitchFamily="34" charset="0"/>
              <a:buChar char="•"/>
            </a:pPr>
            <a:endParaRPr lang="en-US" sz="2800" b="1" dirty="0" smtClean="0"/>
          </a:p>
          <a:p>
            <a:pPr marL="285750" indent="-285750" algn="just">
              <a:buFont typeface="Arial" panose="020B0604020202020204" pitchFamily="34" charset="0"/>
              <a:buChar char="•"/>
            </a:pPr>
            <a:r>
              <a:rPr lang="en-US" sz="2800" b="1" dirty="0" smtClean="0"/>
              <a:t>These files we can upload in Galaxy server. We can also run FastQC analysis on these files but cannot use other tools like Trimmomatic analysis which require files in FASTQ format.</a:t>
            </a:r>
          </a:p>
          <a:p>
            <a:pPr marL="285750" indent="-285750" algn="just">
              <a:buFont typeface="Arial" panose="020B0604020202020204" pitchFamily="34" charset="0"/>
              <a:buChar char="•"/>
            </a:pPr>
            <a:endParaRPr lang="en-US" sz="2800" b="1" dirty="0" smtClean="0"/>
          </a:p>
          <a:p>
            <a:pPr marL="285750" indent="-285750" algn="just">
              <a:buFont typeface="Arial" panose="020B0604020202020204" pitchFamily="34" charset="0"/>
              <a:buChar char="•"/>
            </a:pPr>
            <a:r>
              <a:rPr lang="en-US" sz="2800" b="1" dirty="0" smtClean="0"/>
              <a:t> Use the FASTQ Groomer within Galaxy in order to make Galaxy recognize the format.  You can upload the .txt files and convert them with FASTQ Groomer to get the necessary input.  I believe the reason for this is that the newer machines are on Sanger format 1.9 and Galaxy requires 1.8</a:t>
            </a:r>
            <a:r>
              <a:rPr lang="en-US" sz="2800" dirty="0" smtClean="0"/>
              <a:t>.</a:t>
            </a:r>
          </a:p>
          <a:p>
            <a:pPr marL="285750" indent="-285750" algn="just">
              <a:buFont typeface="Arial" panose="020B0604020202020204" pitchFamily="34" charset="0"/>
              <a:buChar char="•"/>
            </a:pPr>
            <a:endParaRPr lang="en-US" sz="2800" dirty="0"/>
          </a:p>
        </p:txBody>
      </p:sp>
      <p:sp>
        <p:nvSpPr>
          <p:cNvPr id="3" name="TextBox 2"/>
          <p:cNvSpPr txBox="1"/>
          <p:nvPr/>
        </p:nvSpPr>
        <p:spPr>
          <a:xfrm>
            <a:off x="977900" y="203201"/>
            <a:ext cx="10617200" cy="707886"/>
          </a:xfrm>
          <a:prstGeom prst="rect">
            <a:avLst/>
          </a:prstGeom>
          <a:noFill/>
        </p:spPr>
        <p:txBody>
          <a:bodyPr wrap="square" rtlCol="0">
            <a:spAutoFit/>
          </a:bodyPr>
          <a:lstStyle/>
          <a:p>
            <a:r>
              <a:rPr lang="en-US" sz="4000" b="1" dirty="0" smtClean="0"/>
              <a:t>STEP-2 Conversion of .txt files into FASTQ Format</a:t>
            </a:r>
            <a:endParaRPr lang="en-US" sz="4000" b="1" dirty="0"/>
          </a:p>
        </p:txBody>
      </p:sp>
    </p:spTree>
    <p:extLst>
      <p:ext uri="{BB962C8B-B14F-4D97-AF65-F5344CB8AC3E}">
        <p14:creationId xmlns:p14="http://schemas.microsoft.com/office/powerpoint/2010/main" val="10253671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01664" y="1097794"/>
            <a:ext cx="10272735" cy="5632311"/>
          </a:xfrm>
          <a:prstGeom prst="rect">
            <a:avLst/>
          </a:prstGeom>
        </p:spPr>
        <p:txBody>
          <a:bodyPr wrap="square">
            <a:spAutoFit/>
          </a:bodyPr>
          <a:lstStyle/>
          <a:p>
            <a:pPr marL="285750" indent="-285750" algn="just">
              <a:buFont typeface="Arial" panose="020B0604020202020204" pitchFamily="34" charset="0"/>
              <a:buChar char="•"/>
            </a:pPr>
            <a:r>
              <a:rPr lang="en-US" sz="2000" dirty="0"/>
              <a:t>This tool offers several conversions options relating to the FASTQ format.</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dirty="0"/>
              <a:t>When using Basic options, the output will be sanger formatted or </a:t>
            </a:r>
            <a:r>
              <a:rPr lang="en-US" sz="2000" dirty="0" err="1"/>
              <a:t>cssanger</a:t>
            </a:r>
            <a:r>
              <a:rPr lang="en-US" sz="2000" dirty="0"/>
              <a:t> formatted (when the input is Color Space Sanger).</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dirty="0"/>
              <a:t>When converting, if a quality score falls outside of the target score range, it will be coerced to the closest available value (i.e. the minimum or maximum).</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dirty="0"/>
              <a:t>When converting between </a:t>
            </a:r>
            <a:r>
              <a:rPr lang="en-US" sz="2000" dirty="0" err="1"/>
              <a:t>Solexa</a:t>
            </a:r>
            <a:r>
              <a:rPr lang="en-US" sz="2000" dirty="0"/>
              <a:t> and the other formats, quality scores are mapped between </a:t>
            </a:r>
            <a:r>
              <a:rPr lang="en-US" sz="2000" dirty="0" err="1"/>
              <a:t>Solexa</a:t>
            </a:r>
            <a:r>
              <a:rPr lang="en-US" sz="2000" dirty="0"/>
              <a:t> and PHRED scales using the equations found in Cock PJ, Fields CJ, </a:t>
            </a:r>
            <a:r>
              <a:rPr lang="en-US" sz="2000" dirty="0" err="1"/>
              <a:t>Goto</a:t>
            </a:r>
            <a:r>
              <a:rPr lang="en-US" sz="2000" dirty="0"/>
              <a:t> N, </a:t>
            </a:r>
            <a:r>
              <a:rPr lang="en-US" sz="2000" dirty="0" err="1"/>
              <a:t>Heuer</a:t>
            </a:r>
            <a:r>
              <a:rPr lang="en-US" sz="2000" dirty="0"/>
              <a:t> ML, Rice PM. The Sanger FASTQ file format for sequences with quality scores, and the </a:t>
            </a:r>
            <a:r>
              <a:rPr lang="en-US" sz="2000" dirty="0" err="1"/>
              <a:t>Solexa</a:t>
            </a:r>
            <a:r>
              <a:rPr lang="en-US" sz="2000" dirty="0"/>
              <a:t>/Illumina FASTQ variants. Nucleic Acids Res. 2009 Dec 16.</a:t>
            </a:r>
          </a:p>
          <a:p>
            <a:pPr marL="285750" indent="-285750" algn="just">
              <a:buFont typeface="Arial" panose="020B0604020202020204" pitchFamily="34" charset="0"/>
              <a:buChar char="•"/>
            </a:pPr>
            <a:endParaRPr lang="en-US" sz="2000" dirty="0"/>
          </a:p>
          <a:p>
            <a:pPr marL="285750" indent="-285750" algn="just">
              <a:buFont typeface="Arial" panose="020B0604020202020204" pitchFamily="34" charset="0"/>
              <a:buChar char="•"/>
            </a:pPr>
            <a:r>
              <a:rPr lang="en-US" sz="2000" dirty="0"/>
              <a:t>When converting between color space (</a:t>
            </a:r>
            <a:r>
              <a:rPr lang="en-US" sz="2000" dirty="0" err="1"/>
              <a:t>csSanger</a:t>
            </a:r>
            <a:r>
              <a:rPr lang="en-US" sz="2000" dirty="0"/>
              <a:t>) and base/sequence space (Sanger, Illumina, </a:t>
            </a:r>
            <a:r>
              <a:rPr lang="en-US" sz="2000" dirty="0" err="1"/>
              <a:t>Solexa</a:t>
            </a:r>
            <a:r>
              <a:rPr lang="en-US" sz="2000" dirty="0"/>
              <a:t>) formats, adapter bases are lost or gained; if gained, the base 'G' is used as the adapter. You cannot convert a color space read to base space if there is no adapter present in the color space sequence. Any masked or ambiguous nucleotides in base space will be converted to 'N's when determining color space encoding.</a:t>
            </a:r>
          </a:p>
        </p:txBody>
      </p:sp>
      <p:sp>
        <p:nvSpPr>
          <p:cNvPr id="3" name="TextBox 2"/>
          <p:cNvSpPr txBox="1"/>
          <p:nvPr/>
        </p:nvSpPr>
        <p:spPr>
          <a:xfrm>
            <a:off x="3645074" y="225468"/>
            <a:ext cx="5073041" cy="523220"/>
          </a:xfrm>
          <a:prstGeom prst="rect">
            <a:avLst/>
          </a:prstGeom>
          <a:noFill/>
        </p:spPr>
        <p:txBody>
          <a:bodyPr wrap="square" rtlCol="0">
            <a:spAutoFit/>
          </a:bodyPr>
          <a:lstStyle/>
          <a:p>
            <a:r>
              <a:rPr lang="en-US" sz="2800" b="1" dirty="0"/>
              <a:t> </a:t>
            </a:r>
            <a:r>
              <a:rPr lang="en-US" sz="2800" b="1" dirty="0" smtClean="0"/>
              <a:t>FASTQ Groomer </a:t>
            </a:r>
            <a:endParaRPr lang="en-US" sz="2800" b="1" dirty="0"/>
          </a:p>
        </p:txBody>
      </p:sp>
    </p:spTree>
    <p:extLst>
      <p:ext uri="{BB962C8B-B14F-4D97-AF65-F5344CB8AC3E}">
        <p14:creationId xmlns:p14="http://schemas.microsoft.com/office/powerpoint/2010/main" val="27575112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08726" y="1603331"/>
            <a:ext cx="9836319" cy="3238043"/>
          </a:xfrm>
          <a:prstGeom prst="rect">
            <a:avLst/>
          </a:prstGeom>
        </p:spPr>
      </p:pic>
    </p:spTree>
    <p:extLst>
      <p:ext uri="{BB962C8B-B14F-4D97-AF65-F5344CB8AC3E}">
        <p14:creationId xmlns:p14="http://schemas.microsoft.com/office/powerpoint/2010/main" val="5428053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149" y="671691"/>
            <a:ext cx="11006551" cy="6186309"/>
          </a:xfrm>
          <a:prstGeom prst="rect">
            <a:avLst/>
          </a:prstGeom>
        </p:spPr>
        <p:txBody>
          <a:bodyPr wrap="square">
            <a:spAutoFit/>
          </a:bodyPr>
          <a:lstStyle/>
          <a:p>
            <a:pPr marL="285750" indent="-285750" algn="just">
              <a:buFont typeface="Wingdings" panose="05000000000000000000" pitchFamily="2" charset="2"/>
              <a:buChar char="§"/>
            </a:pPr>
            <a:r>
              <a:rPr lang="en-US" sz="2200" dirty="0"/>
              <a:t>Trimmomatic performs a variety of useful trimming tasks for </a:t>
            </a:r>
            <a:r>
              <a:rPr lang="en-US" sz="2200" dirty="0" err="1"/>
              <a:t>illumina</a:t>
            </a:r>
            <a:r>
              <a:rPr lang="en-US" sz="2200" dirty="0"/>
              <a:t> paired-end and single ended data.</a:t>
            </a:r>
          </a:p>
          <a:p>
            <a:pPr marL="285750" indent="-285750" algn="just">
              <a:buFont typeface="Wingdings" panose="05000000000000000000" pitchFamily="2" charset="2"/>
              <a:buChar char="§"/>
            </a:pPr>
            <a:endParaRPr lang="en-US" sz="2200" dirty="0"/>
          </a:p>
          <a:p>
            <a:pPr marL="285750" indent="-285750" algn="just">
              <a:buFont typeface="Wingdings" panose="05000000000000000000" pitchFamily="2" charset="2"/>
              <a:buChar char="§"/>
            </a:pPr>
            <a:r>
              <a:rPr lang="en-US" sz="2200" dirty="0"/>
              <a:t>This tool allows the following trimming steps to be performed:</a:t>
            </a:r>
          </a:p>
          <a:p>
            <a:pPr marL="285750" indent="-285750" algn="just">
              <a:buFont typeface="Wingdings" panose="05000000000000000000" pitchFamily="2" charset="2"/>
              <a:buChar char="§"/>
            </a:pPr>
            <a:endParaRPr lang="en-US" sz="2200" dirty="0"/>
          </a:p>
          <a:p>
            <a:pPr marL="285750" indent="-285750" algn="just">
              <a:buFont typeface="Wingdings" panose="05000000000000000000" pitchFamily="2" charset="2"/>
              <a:buChar char="§"/>
            </a:pPr>
            <a:r>
              <a:rPr lang="en-US" sz="2200" dirty="0"/>
              <a:t>ILLUMINACLIP: Cut adapter and other </a:t>
            </a:r>
            <a:r>
              <a:rPr lang="en-US" sz="2200" dirty="0" err="1"/>
              <a:t>illumina</a:t>
            </a:r>
            <a:r>
              <a:rPr lang="en-US" sz="2200" dirty="0"/>
              <a:t>-specific sequences from the read</a:t>
            </a:r>
          </a:p>
          <a:p>
            <a:pPr marL="285750" indent="-285750" algn="just">
              <a:buFont typeface="Wingdings" panose="05000000000000000000" pitchFamily="2" charset="2"/>
              <a:buChar char="§"/>
            </a:pPr>
            <a:r>
              <a:rPr lang="en-US" sz="2200" dirty="0"/>
              <a:t>SLIDINGWINDOW: Perform a sliding window trimming, cutting once the average quality within the window falls below a threshold</a:t>
            </a:r>
          </a:p>
          <a:p>
            <a:pPr marL="285750" indent="-285750" algn="just">
              <a:buFont typeface="Wingdings" panose="05000000000000000000" pitchFamily="2" charset="2"/>
              <a:buChar char="§"/>
            </a:pPr>
            <a:r>
              <a:rPr lang="en-US" sz="2200" dirty="0"/>
              <a:t>MINLEN: Drop the read if it is below a specified length</a:t>
            </a:r>
          </a:p>
          <a:p>
            <a:pPr marL="285750" indent="-285750" algn="just">
              <a:buFont typeface="Wingdings" panose="05000000000000000000" pitchFamily="2" charset="2"/>
              <a:buChar char="§"/>
            </a:pPr>
            <a:r>
              <a:rPr lang="en-US" sz="2200" dirty="0"/>
              <a:t>LEADING: Cut bases off the start of a read, if below a threshold quality</a:t>
            </a:r>
          </a:p>
          <a:p>
            <a:pPr marL="285750" indent="-285750" algn="just">
              <a:buFont typeface="Wingdings" panose="05000000000000000000" pitchFamily="2" charset="2"/>
              <a:buChar char="§"/>
            </a:pPr>
            <a:r>
              <a:rPr lang="en-US" sz="2200" dirty="0"/>
              <a:t>TRAILING: Cut bases off the end of a read, if below a threshold quality</a:t>
            </a:r>
          </a:p>
          <a:p>
            <a:pPr marL="285750" indent="-285750" algn="just">
              <a:buFont typeface="Wingdings" panose="05000000000000000000" pitchFamily="2" charset="2"/>
              <a:buChar char="§"/>
            </a:pPr>
            <a:r>
              <a:rPr lang="en-US" sz="2200" dirty="0"/>
              <a:t>CROP: Cut the read to a specified length</a:t>
            </a:r>
          </a:p>
          <a:p>
            <a:pPr marL="285750" indent="-285750" algn="just">
              <a:buFont typeface="Wingdings" panose="05000000000000000000" pitchFamily="2" charset="2"/>
              <a:buChar char="§"/>
            </a:pPr>
            <a:r>
              <a:rPr lang="en-US" sz="2200" dirty="0"/>
              <a:t>HEADCROP: Cut the specified number of bases from the start of the read</a:t>
            </a:r>
          </a:p>
          <a:p>
            <a:pPr marL="285750" indent="-285750" algn="just">
              <a:buFont typeface="Wingdings" panose="05000000000000000000" pitchFamily="2" charset="2"/>
              <a:buChar char="§"/>
            </a:pPr>
            <a:r>
              <a:rPr lang="en-US" sz="2200" dirty="0"/>
              <a:t>AVGQUAL: Drop the read if the average quality is below a specified value</a:t>
            </a:r>
          </a:p>
          <a:p>
            <a:pPr marL="285750" indent="-285750" algn="just">
              <a:buFont typeface="Wingdings" panose="05000000000000000000" pitchFamily="2" charset="2"/>
              <a:buChar char="§"/>
            </a:pPr>
            <a:r>
              <a:rPr lang="en-US" sz="2200" dirty="0"/>
              <a:t>MAXINFO: Trim reads adaptively, balancing read length and error rate to </a:t>
            </a:r>
            <a:r>
              <a:rPr lang="en-US" sz="2200" dirty="0" err="1"/>
              <a:t>maximise</a:t>
            </a:r>
            <a:r>
              <a:rPr lang="en-US" sz="2200" dirty="0"/>
              <a:t> the value of each read</a:t>
            </a:r>
          </a:p>
          <a:p>
            <a:pPr marL="285750" indent="-285750" algn="just">
              <a:buFont typeface="Wingdings" panose="05000000000000000000" pitchFamily="2" charset="2"/>
              <a:buChar char="§"/>
            </a:pPr>
            <a:r>
              <a:rPr lang="en-US" sz="2200" dirty="0"/>
              <a:t>If ILLUMINACLIP is requested then it is always performed first; subsequent options can be mixed and matched and will be performed in the order that they have been specified.</a:t>
            </a:r>
          </a:p>
        </p:txBody>
      </p:sp>
      <p:sp>
        <p:nvSpPr>
          <p:cNvPr id="3" name="TextBox 2"/>
          <p:cNvSpPr txBox="1"/>
          <p:nvPr/>
        </p:nvSpPr>
        <p:spPr>
          <a:xfrm>
            <a:off x="2726324" y="88900"/>
            <a:ext cx="6680200" cy="523220"/>
          </a:xfrm>
          <a:prstGeom prst="rect">
            <a:avLst/>
          </a:prstGeom>
          <a:noFill/>
        </p:spPr>
        <p:txBody>
          <a:bodyPr wrap="square" rtlCol="0">
            <a:spAutoFit/>
          </a:bodyPr>
          <a:lstStyle/>
          <a:p>
            <a:r>
              <a:rPr lang="en-US" sz="2800" b="1" dirty="0"/>
              <a:t>STEP-3 </a:t>
            </a:r>
            <a:r>
              <a:rPr lang="en-US" sz="2800" b="1" dirty="0" smtClean="0"/>
              <a:t>TRIMMOMATIC ANALYSIS </a:t>
            </a:r>
            <a:endParaRPr lang="en-US" sz="2800" b="1" dirty="0"/>
          </a:p>
        </p:txBody>
      </p:sp>
    </p:spTree>
    <p:extLst>
      <p:ext uri="{BB962C8B-B14F-4D97-AF65-F5344CB8AC3E}">
        <p14:creationId xmlns:p14="http://schemas.microsoft.com/office/powerpoint/2010/main" val="149040138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63672" y="288996"/>
            <a:ext cx="10308920" cy="6186309"/>
          </a:xfrm>
          <a:prstGeom prst="rect">
            <a:avLst/>
          </a:prstGeom>
        </p:spPr>
        <p:txBody>
          <a:bodyPr wrap="square">
            <a:spAutoFit/>
          </a:bodyPr>
          <a:lstStyle/>
          <a:p>
            <a:pPr algn="just"/>
            <a:r>
              <a:rPr lang="en-US" dirty="0"/>
              <a:t>Paired-End Sequencing</a:t>
            </a:r>
          </a:p>
          <a:p>
            <a:pPr algn="just"/>
            <a:endParaRPr lang="en-US" dirty="0"/>
          </a:p>
          <a:p>
            <a:pPr marL="285750" indent="-285750" algn="just">
              <a:buFont typeface="Wingdings" panose="05000000000000000000" pitchFamily="2" charset="2"/>
              <a:buChar char="Ø"/>
            </a:pPr>
            <a:r>
              <a:rPr lang="en-US" dirty="0"/>
              <a:t>Paired-end sequencing allows users to sequence both ends of a fragment and generate high-quality, </a:t>
            </a:r>
            <a:r>
              <a:rPr lang="en-US" dirty="0" err="1"/>
              <a:t>alignable</a:t>
            </a:r>
            <a:r>
              <a:rPr lang="en-US" dirty="0"/>
              <a:t> sequence data. Paired-end sequencing facilitates detection of genomic rearrangements and repetitive sequence elements, as well as gene fusions and novel transcripts.</a:t>
            </a:r>
          </a:p>
          <a:p>
            <a:pPr marL="285750" indent="-285750" algn="just">
              <a:buFont typeface="Wingdings" panose="05000000000000000000" pitchFamily="2" charset="2"/>
              <a:buChar char="Ø"/>
            </a:pPr>
            <a:r>
              <a:rPr lang="en-US" dirty="0"/>
              <a:t>Since paired-end reads are more likely to align to a reference, the quality of the entire data set improves. All Illumina NGS (next-generation sequencing) systems are capable of paired-end sequencing.</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Simple Paired-End Libraries: Simple workflow allows generation of unique ranges of insert sizes</a:t>
            </a:r>
          </a:p>
          <a:p>
            <a:pPr marL="742950" lvl="1" indent="-285750" algn="just">
              <a:buFont typeface="Wingdings" panose="05000000000000000000" pitchFamily="2" charset="2"/>
              <a:buChar char="§"/>
            </a:pPr>
            <a:r>
              <a:rPr lang="en-US" dirty="0"/>
              <a:t>Efficient Sample Use: Requires the same amount of DNA as single-read </a:t>
            </a:r>
            <a:r>
              <a:rPr lang="en-US" dirty="0" err="1"/>
              <a:t>gDNA</a:t>
            </a:r>
            <a:r>
              <a:rPr lang="en-US" dirty="0"/>
              <a:t> or cDNA sequencing</a:t>
            </a:r>
          </a:p>
          <a:p>
            <a:pPr marL="742950" lvl="1" indent="-285750" algn="just">
              <a:buFont typeface="Wingdings" panose="05000000000000000000" pitchFamily="2" charset="2"/>
              <a:buChar char="§"/>
            </a:pPr>
            <a:r>
              <a:rPr lang="en-US" dirty="0"/>
              <a:t>Broad Range of Applications: Does not require methylation of DNA or restriction digestion; can be used for bisulfite sequencing</a:t>
            </a:r>
          </a:p>
          <a:p>
            <a:pPr marL="742950" lvl="1" indent="-285750" algn="just">
              <a:buFont typeface="Wingdings" panose="05000000000000000000" pitchFamily="2" charset="2"/>
              <a:buChar char="§"/>
            </a:pPr>
            <a:r>
              <a:rPr lang="en-US" dirty="0"/>
              <a:t>Simplified Data Analysis: Higher quality sequence assemblies with short-insert libraries</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Paired-end DNA sequencing reads provide superior alignment across DNA regions containing repetitive sequences, and produce longer </a:t>
            </a:r>
            <a:r>
              <a:rPr lang="en-US" dirty="0" err="1"/>
              <a:t>contigs</a:t>
            </a:r>
            <a:r>
              <a:rPr lang="en-US" dirty="0"/>
              <a:t> for de novo sequencing by filling gaps in the consensus sequence. Paired-end DNA sequencing also detects rearrangements such as insertions, deletions, and inversions</a:t>
            </a:r>
            <a:r>
              <a:rPr lang="en-US" dirty="0" smtClean="0"/>
              <a:t>.</a:t>
            </a:r>
          </a:p>
          <a:p>
            <a:pPr marL="285750" indent="-285750" algn="just">
              <a:buFont typeface="Wingdings" panose="05000000000000000000" pitchFamily="2" charset="2"/>
              <a:buChar char="Ø"/>
            </a:pPr>
            <a:r>
              <a:rPr lang="en-US" dirty="0"/>
              <a:t>The combined use of chromatin immunoprecipitation (</a:t>
            </a:r>
            <a:r>
              <a:rPr lang="en-US" dirty="0" err="1"/>
              <a:t>ChIP</a:t>
            </a:r>
            <a:r>
              <a:rPr lang="en-US" dirty="0"/>
              <a:t>) and PET is used to detect regions of DNA bound by a protein of interest. </a:t>
            </a:r>
            <a:r>
              <a:rPr lang="en-US" dirty="0" err="1"/>
              <a:t>ChIP</a:t>
            </a:r>
            <a:r>
              <a:rPr lang="en-US" dirty="0"/>
              <a:t>-PET has the advantage over single read sequencing by reducing ambiguity of the reads generated. The advantage over chip hybridization (</a:t>
            </a:r>
            <a:r>
              <a:rPr lang="en-US" dirty="0" err="1"/>
              <a:t>ChIP</a:t>
            </a:r>
            <a:r>
              <a:rPr lang="en-US" dirty="0"/>
              <a:t>-Chip) is that hybridization tiling arrays do not have the statistical sensitivity that sequence reads have. However, </a:t>
            </a:r>
            <a:r>
              <a:rPr lang="en-US" dirty="0" err="1"/>
              <a:t>ChIP</a:t>
            </a:r>
            <a:r>
              <a:rPr lang="en-US" dirty="0"/>
              <a:t>-PET, </a:t>
            </a:r>
            <a:r>
              <a:rPr lang="en-US" dirty="0" err="1"/>
              <a:t>ChIP-Seq</a:t>
            </a:r>
            <a:r>
              <a:rPr lang="en-US" dirty="0"/>
              <a:t>[5][6][7] and </a:t>
            </a:r>
            <a:r>
              <a:rPr lang="en-US" dirty="0" err="1"/>
              <a:t>ChIP</a:t>
            </a:r>
            <a:r>
              <a:rPr lang="en-US" dirty="0"/>
              <a:t>-chip[8] have all been highly successful.[1]</a:t>
            </a:r>
          </a:p>
        </p:txBody>
      </p:sp>
    </p:spTree>
    <p:extLst>
      <p:ext uri="{BB962C8B-B14F-4D97-AF65-F5344CB8AC3E}">
        <p14:creationId xmlns:p14="http://schemas.microsoft.com/office/powerpoint/2010/main" val="21882162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30300" y="1826191"/>
            <a:ext cx="7629525" cy="3581400"/>
          </a:xfrm>
          <a:prstGeom prst="rect">
            <a:avLst/>
          </a:prstGeom>
        </p:spPr>
      </p:pic>
    </p:spTree>
    <p:extLst>
      <p:ext uri="{BB962C8B-B14F-4D97-AF65-F5344CB8AC3E}">
        <p14:creationId xmlns:p14="http://schemas.microsoft.com/office/powerpoint/2010/main" val="14282754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20700" y="698500"/>
            <a:ext cx="2984500" cy="369332"/>
          </a:xfrm>
          <a:prstGeom prst="rect">
            <a:avLst/>
          </a:prstGeom>
          <a:noFill/>
        </p:spPr>
        <p:txBody>
          <a:bodyPr wrap="square" rtlCol="0">
            <a:spAutoFit/>
          </a:bodyPr>
          <a:lstStyle/>
          <a:p>
            <a:r>
              <a:rPr lang="en-US" dirty="0" smtClean="0"/>
              <a:t>TRIMOMMATIC SETTINGS</a:t>
            </a:r>
            <a:endParaRPr lang="en-US" dirty="0"/>
          </a:p>
        </p:txBody>
      </p:sp>
      <p:pic>
        <p:nvPicPr>
          <p:cNvPr id="4" name="Picture 3"/>
          <p:cNvPicPr>
            <a:picLocks noChangeAspect="1"/>
          </p:cNvPicPr>
          <p:nvPr/>
        </p:nvPicPr>
        <p:blipFill>
          <a:blip r:embed="rId2"/>
          <a:stretch>
            <a:fillRect/>
          </a:stretch>
        </p:blipFill>
        <p:spPr>
          <a:xfrm>
            <a:off x="3759199" y="14553"/>
            <a:ext cx="6362701" cy="6754548"/>
          </a:xfrm>
          <a:prstGeom prst="rect">
            <a:avLst/>
          </a:prstGeom>
        </p:spPr>
      </p:pic>
    </p:spTree>
    <p:extLst>
      <p:ext uri="{BB962C8B-B14F-4D97-AF65-F5344CB8AC3E}">
        <p14:creationId xmlns:p14="http://schemas.microsoft.com/office/powerpoint/2010/main" val="33941930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8516" y="225468"/>
            <a:ext cx="11390334" cy="646331"/>
          </a:xfrm>
          <a:prstGeom prst="rect">
            <a:avLst/>
          </a:prstGeom>
          <a:noFill/>
        </p:spPr>
        <p:txBody>
          <a:bodyPr wrap="square" rtlCol="0">
            <a:spAutoFit/>
          </a:bodyPr>
          <a:lstStyle/>
          <a:p>
            <a:r>
              <a:rPr lang="en-US" dirty="0" smtClean="0"/>
              <a:t>After </a:t>
            </a:r>
            <a:r>
              <a:rPr lang="en-US" dirty="0"/>
              <a:t>TRIMOMMATIC </a:t>
            </a:r>
            <a:r>
              <a:rPr lang="en-US" dirty="0" smtClean="0"/>
              <a:t>SETTINGS- We got Forward and reverse paired end. Then we used these paired end files to Bowtie2 for mapping. </a:t>
            </a:r>
            <a:endParaRPr lang="en-US" dirty="0"/>
          </a:p>
        </p:txBody>
      </p:sp>
      <p:pic>
        <p:nvPicPr>
          <p:cNvPr id="3" name="Picture 2"/>
          <p:cNvPicPr>
            <a:picLocks noChangeAspect="1"/>
          </p:cNvPicPr>
          <p:nvPr/>
        </p:nvPicPr>
        <p:blipFill>
          <a:blip r:embed="rId2"/>
          <a:stretch>
            <a:fillRect/>
          </a:stretch>
        </p:blipFill>
        <p:spPr>
          <a:xfrm>
            <a:off x="1891430" y="806339"/>
            <a:ext cx="7164235" cy="4983816"/>
          </a:xfrm>
          <a:prstGeom prst="rect">
            <a:avLst/>
          </a:prstGeom>
        </p:spPr>
      </p:pic>
    </p:spTree>
    <p:extLst>
      <p:ext uri="{BB962C8B-B14F-4D97-AF65-F5344CB8AC3E}">
        <p14:creationId xmlns:p14="http://schemas.microsoft.com/office/powerpoint/2010/main" val="22038340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211977" y="0"/>
            <a:ext cx="4720046" cy="369332"/>
          </a:xfrm>
          <a:prstGeom prst="rect">
            <a:avLst/>
          </a:prstGeom>
          <a:noFill/>
        </p:spPr>
        <p:txBody>
          <a:bodyPr wrap="square" rtlCol="0">
            <a:spAutoFit/>
          </a:bodyPr>
          <a:lstStyle/>
          <a:p>
            <a:r>
              <a:rPr lang="en-US" b="1" dirty="0" smtClean="0"/>
              <a:t>STEP-4 Read alignment/mapping with BOWTIE2</a:t>
            </a:r>
            <a:endParaRPr lang="en-US" b="1" dirty="0"/>
          </a:p>
        </p:txBody>
      </p:sp>
      <p:sp>
        <p:nvSpPr>
          <p:cNvPr id="3" name="Rectangle 2"/>
          <p:cNvSpPr/>
          <p:nvPr/>
        </p:nvSpPr>
        <p:spPr>
          <a:xfrm>
            <a:off x="429602" y="184666"/>
            <a:ext cx="10891024" cy="2031325"/>
          </a:xfrm>
          <a:prstGeom prst="rect">
            <a:avLst/>
          </a:prstGeom>
        </p:spPr>
        <p:txBody>
          <a:bodyPr wrap="square">
            <a:spAutoFit/>
          </a:bodyPr>
          <a:lstStyle/>
          <a:p>
            <a:pPr algn="just"/>
            <a:r>
              <a:rPr lang="en-US" dirty="0"/>
              <a:t>Bowtie2 is an ultrafast and memory-efficient tool for aligning sequencing reads to long reference sequences. It is particularly good at aligning reads of about 50 up to 100s or 1,000s of characters to relatively long (e.g. mammalian) genomes. Bowtie 2 supports gapped, local, and paired-end alignment modes. Galaxy wrapper for Bowtie 2 outputs alignments in BAM format, enabling interoperation with a large number of other tools available at this site. Majority of information in this page is derived from an excellent Bowtie2 manual written by Ben Langmead.</a:t>
            </a:r>
          </a:p>
          <a:p>
            <a:pPr algn="just"/>
            <a:endParaRPr lang="en-US" dirty="0"/>
          </a:p>
        </p:txBody>
      </p:sp>
      <p:pic>
        <p:nvPicPr>
          <p:cNvPr id="4" name="Picture 3"/>
          <p:cNvPicPr>
            <a:picLocks noChangeAspect="1"/>
          </p:cNvPicPr>
          <p:nvPr/>
        </p:nvPicPr>
        <p:blipFill>
          <a:blip r:embed="rId2"/>
          <a:stretch>
            <a:fillRect/>
          </a:stretch>
        </p:blipFill>
        <p:spPr>
          <a:xfrm>
            <a:off x="6223730" y="1705824"/>
            <a:ext cx="5272260" cy="5152176"/>
          </a:xfrm>
          <a:prstGeom prst="rect">
            <a:avLst/>
          </a:prstGeom>
        </p:spPr>
      </p:pic>
      <p:pic>
        <p:nvPicPr>
          <p:cNvPr id="5" name="Picture 4"/>
          <p:cNvPicPr>
            <a:picLocks noChangeAspect="1"/>
          </p:cNvPicPr>
          <p:nvPr/>
        </p:nvPicPr>
        <p:blipFill>
          <a:blip r:embed="rId3"/>
          <a:stretch>
            <a:fillRect/>
          </a:stretch>
        </p:blipFill>
        <p:spPr>
          <a:xfrm>
            <a:off x="572295" y="2533125"/>
            <a:ext cx="5302819" cy="4007741"/>
          </a:xfrm>
          <a:prstGeom prst="rect">
            <a:avLst/>
          </a:prstGeom>
        </p:spPr>
      </p:pic>
    </p:spTree>
    <p:extLst>
      <p:ext uri="{BB962C8B-B14F-4D97-AF65-F5344CB8AC3E}">
        <p14:creationId xmlns:p14="http://schemas.microsoft.com/office/powerpoint/2010/main" val="33652490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a:stretch>
            <a:fillRect/>
          </a:stretch>
        </p:blipFill>
        <p:spPr>
          <a:xfrm>
            <a:off x="1524000" y="-94384"/>
            <a:ext cx="9144000" cy="7067550"/>
          </a:xfrm>
          <a:prstGeom prst="rect">
            <a:avLst/>
          </a:prstGeom>
        </p:spPr>
      </p:pic>
    </p:spTree>
    <p:extLst>
      <p:ext uri="{BB962C8B-B14F-4D97-AF65-F5344CB8AC3E}">
        <p14:creationId xmlns:p14="http://schemas.microsoft.com/office/powerpoint/2010/main" val="31725131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4384"/>
          <a:ext cx="9144000" cy="6973166"/>
          <a:chOff x="0" y="-94384"/>
          <a:chExt cx="9144000" cy="6973166"/>
        </a:xfrm>
      </p:grpSpPr>
      <p:pic>
        <p:nvPicPr>
          <p:cNvPr id="2" name="Slide"/>
          <p:cNvPicPr>
            <a:picLocks noChangeAspect="1"/>
          </p:cNvPicPr>
          <p:nvPr/>
        </p:nvPicPr>
        <p:blipFill>
          <a:blip r:embed="rId2"/>
          <a:stretch>
            <a:fillRect/>
          </a:stretch>
        </p:blipFill>
        <p:spPr>
          <a:xfrm>
            <a:off x="1524000" y="-94384"/>
            <a:ext cx="9144000" cy="7067550"/>
          </a:xfrm>
          <a:prstGeom prst="rect">
            <a:avLst/>
          </a:prstGeom>
        </p:spPr>
      </p:pic>
    </p:spTree>
    <p:extLst>
      <p:ext uri="{BB962C8B-B14F-4D97-AF65-F5344CB8AC3E}">
        <p14:creationId xmlns:p14="http://schemas.microsoft.com/office/powerpoint/2010/main" val="310233214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4334" y="224961"/>
            <a:ext cx="10716434" cy="4125904"/>
          </a:xfrm>
          <a:prstGeom prst="rect">
            <a:avLst/>
          </a:prstGeom>
        </p:spPr>
      </p:pic>
      <p:pic>
        <p:nvPicPr>
          <p:cNvPr id="3" name="Picture 2"/>
          <p:cNvPicPr>
            <a:picLocks noChangeAspect="1"/>
          </p:cNvPicPr>
          <p:nvPr/>
        </p:nvPicPr>
        <p:blipFill>
          <a:blip r:embed="rId3"/>
          <a:stretch>
            <a:fillRect/>
          </a:stretch>
        </p:blipFill>
        <p:spPr>
          <a:xfrm>
            <a:off x="8935366" y="3908121"/>
            <a:ext cx="2417292" cy="2714226"/>
          </a:xfrm>
          <a:prstGeom prst="rect">
            <a:avLst/>
          </a:prstGeom>
        </p:spPr>
      </p:pic>
    </p:spTree>
    <p:extLst>
      <p:ext uri="{BB962C8B-B14F-4D97-AF65-F5344CB8AC3E}">
        <p14:creationId xmlns:p14="http://schemas.microsoft.com/office/powerpoint/2010/main" val="2209793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54245"/>
          <a:stretch/>
        </p:blipFill>
        <p:spPr>
          <a:xfrm>
            <a:off x="1181883" y="886608"/>
            <a:ext cx="8801100" cy="1856592"/>
          </a:xfrm>
          <a:prstGeom prst="rect">
            <a:avLst/>
          </a:prstGeom>
        </p:spPr>
      </p:pic>
      <p:pic>
        <p:nvPicPr>
          <p:cNvPr id="3" name="Picture 2"/>
          <p:cNvPicPr>
            <a:picLocks noChangeAspect="1"/>
          </p:cNvPicPr>
          <p:nvPr/>
        </p:nvPicPr>
        <p:blipFill>
          <a:blip r:embed="rId3"/>
          <a:stretch>
            <a:fillRect/>
          </a:stretch>
        </p:blipFill>
        <p:spPr>
          <a:xfrm>
            <a:off x="3707314" y="4234249"/>
            <a:ext cx="4176122" cy="2097206"/>
          </a:xfrm>
          <a:prstGeom prst="rect">
            <a:avLst/>
          </a:prstGeom>
        </p:spPr>
      </p:pic>
      <p:cxnSp>
        <p:nvCxnSpPr>
          <p:cNvPr id="5" name="Straight Arrow Connector 4"/>
          <p:cNvCxnSpPr/>
          <p:nvPr/>
        </p:nvCxnSpPr>
        <p:spPr>
          <a:xfrm>
            <a:off x="5298510" y="2900001"/>
            <a:ext cx="25052" cy="1177447"/>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 name="TextBox 3"/>
          <p:cNvSpPr txBox="1"/>
          <p:nvPr/>
        </p:nvSpPr>
        <p:spPr>
          <a:xfrm>
            <a:off x="1565753" y="125260"/>
            <a:ext cx="7014576" cy="584775"/>
          </a:xfrm>
          <a:prstGeom prst="rect">
            <a:avLst/>
          </a:prstGeom>
          <a:noFill/>
        </p:spPr>
        <p:txBody>
          <a:bodyPr wrap="square" rtlCol="0">
            <a:spAutoFit/>
          </a:bodyPr>
          <a:lstStyle/>
          <a:p>
            <a:pPr algn="ctr"/>
            <a:r>
              <a:rPr lang="en-US" sz="3200" b="1" dirty="0" smtClean="0"/>
              <a:t>FLAGTOOLS</a:t>
            </a:r>
            <a:endParaRPr lang="en-US" sz="3200" b="1" dirty="0"/>
          </a:p>
        </p:txBody>
      </p:sp>
    </p:spTree>
    <p:extLst>
      <p:ext uri="{BB962C8B-B14F-4D97-AF65-F5344CB8AC3E}">
        <p14:creationId xmlns:p14="http://schemas.microsoft.com/office/powerpoint/2010/main" val="40640599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0" y="889844"/>
            <a:ext cx="6096000" cy="5078313"/>
          </a:xfrm>
          <a:prstGeom prst="rect">
            <a:avLst/>
          </a:prstGeom>
        </p:spPr>
        <p:txBody>
          <a:bodyPr>
            <a:spAutoFit/>
          </a:bodyPr>
          <a:lstStyle/>
          <a:p>
            <a:r>
              <a:rPr lang="en-US" dirty="0" smtClean="0"/>
              <a:t>What it does</a:t>
            </a:r>
          </a:p>
          <a:p>
            <a:endParaRPr lang="en-US" dirty="0" smtClean="0"/>
          </a:p>
          <a:p>
            <a:r>
              <a:rPr lang="en-US" dirty="0" smtClean="0"/>
              <a:t>bedtools bamtobed is a conversion utility that converts sequence alignments in BAM format into BED, BED12, and/or BEDPE records.</a:t>
            </a:r>
          </a:p>
          <a:p>
            <a:endParaRPr lang="en-US" dirty="0" smtClean="0"/>
          </a:p>
          <a:p>
            <a:r>
              <a:rPr lang="en-US" dirty="0" smtClean="0"/>
              <a:t>The "Report spliced BAM alignment..." option breaks BAM alignments with the "N" (splice) operator into distinct BED entries. For example, using this option on a CIGAR such as 50M1000N50M would, by default, produce a single BED record that spans 1100bp. However, using this option, it would create two separate BED records that are each 50bp in size and are separated by 1000bp (the size of the N operation). This is important for RNA-</a:t>
            </a:r>
            <a:r>
              <a:rPr lang="en-US" dirty="0" err="1" smtClean="0"/>
              <a:t>seq</a:t>
            </a:r>
            <a:r>
              <a:rPr lang="en-US" dirty="0" smtClean="0"/>
              <a:t> and structural variation experiments.</a:t>
            </a:r>
          </a:p>
          <a:p>
            <a:endParaRPr lang="en-US" dirty="0" smtClean="0"/>
          </a:p>
          <a:p>
            <a:r>
              <a:rPr lang="en-US" dirty="0" smtClean="0"/>
              <a:t>If using a custom BAM alignment TAG as the BED score, note that this must be a numeric tag (e.g., type "</a:t>
            </a:r>
            <a:r>
              <a:rPr lang="en-US" dirty="0" err="1" smtClean="0"/>
              <a:t>i</a:t>
            </a:r>
            <a:r>
              <a:rPr lang="en-US" dirty="0" smtClean="0"/>
              <a:t>" as in NM:i:0).</a:t>
            </a:r>
          </a:p>
          <a:p>
            <a:endParaRPr lang="en-US" dirty="0"/>
          </a:p>
        </p:txBody>
      </p:sp>
      <p:sp>
        <p:nvSpPr>
          <p:cNvPr id="4" name="TextBox 3"/>
          <p:cNvSpPr txBox="1"/>
          <p:nvPr/>
        </p:nvSpPr>
        <p:spPr>
          <a:xfrm>
            <a:off x="4722312" y="200417"/>
            <a:ext cx="3043825" cy="523220"/>
          </a:xfrm>
          <a:prstGeom prst="rect">
            <a:avLst/>
          </a:prstGeom>
          <a:noFill/>
        </p:spPr>
        <p:txBody>
          <a:bodyPr wrap="square" rtlCol="0">
            <a:spAutoFit/>
          </a:bodyPr>
          <a:lstStyle/>
          <a:p>
            <a:r>
              <a:rPr lang="en-US" sz="2800" b="1" dirty="0" smtClean="0"/>
              <a:t>BAM to BED</a:t>
            </a:r>
            <a:endParaRPr lang="en-US" sz="2800" b="1" dirty="0"/>
          </a:p>
        </p:txBody>
      </p:sp>
    </p:spTree>
    <p:extLst>
      <p:ext uri="{BB962C8B-B14F-4D97-AF65-F5344CB8AC3E}">
        <p14:creationId xmlns:p14="http://schemas.microsoft.com/office/powerpoint/2010/main" val="375026690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109400" y="1095098"/>
            <a:ext cx="9096375" cy="4800600"/>
          </a:xfrm>
          <a:prstGeom prst="rect">
            <a:avLst/>
          </a:prstGeom>
        </p:spPr>
      </p:pic>
      <p:sp>
        <p:nvSpPr>
          <p:cNvPr id="3" name="TextBox 2"/>
          <p:cNvSpPr txBox="1"/>
          <p:nvPr/>
        </p:nvSpPr>
        <p:spPr>
          <a:xfrm>
            <a:off x="2004164" y="212942"/>
            <a:ext cx="5285984" cy="369332"/>
          </a:xfrm>
          <a:prstGeom prst="rect">
            <a:avLst/>
          </a:prstGeom>
          <a:noFill/>
        </p:spPr>
        <p:txBody>
          <a:bodyPr wrap="square" rtlCol="0">
            <a:spAutoFit/>
          </a:bodyPr>
          <a:lstStyle/>
          <a:p>
            <a:r>
              <a:rPr lang="en-US" dirty="0" smtClean="0"/>
              <a:t>BAM TO BED FORMAT</a:t>
            </a:r>
            <a:endParaRPr lang="en-US" dirty="0"/>
          </a:p>
        </p:txBody>
      </p:sp>
    </p:spTree>
    <p:extLst>
      <p:ext uri="{BB962C8B-B14F-4D97-AF65-F5344CB8AC3E}">
        <p14:creationId xmlns:p14="http://schemas.microsoft.com/office/powerpoint/2010/main" val="6777637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272967" y="165318"/>
            <a:ext cx="5088471" cy="6692682"/>
          </a:xfrm>
          <a:prstGeom prst="rect">
            <a:avLst/>
          </a:prstGeom>
        </p:spPr>
      </p:pic>
      <p:pic>
        <p:nvPicPr>
          <p:cNvPr id="3" name="Picture 2"/>
          <p:cNvPicPr>
            <a:picLocks noChangeAspect="1"/>
          </p:cNvPicPr>
          <p:nvPr/>
        </p:nvPicPr>
        <p:blipFill>
          <a:blip r:embed="rId3"/>
          <a:stretch>
            <a:fillRect/>
          </a:stretch>
        </p:blipFill>
        <p:spPr>
          <a:xfrm>
            <a:off x="532030" y="3125896"/>
            <a:ext cx="2409825" cy="771525"/>
          </a:xfrm>
          <a:prstGeom prst="rect">
            <a:avLst/>
          </a:prstGeom>
        </p:spPr>
      </p:pic>
      <p:cxnSp>
        <p:nvCxnSpPr>
          <p:cNvPr id="5" name="Straight Arrow Connector 4"/>
          <p:cNvCxnSpPr/>
          <p:nvPr/>
        </p:nvCxnSpPr>
        <p:spPr>
          <a:xfrm>
            <a:off x="3482236" y="3511659"/>
            <a:ext cx="1265128" cy="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17665519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10260" y="1941470"/>
            <a:ext cx="8696325" cy="2524125"/>
          </a:xfrm>
          <a:prstGeom prst="rect">
            <a:avLst/>
          </a:prstGeom>
        </p:spPr>
      </p:pic>
      <p:sp>
        <p:nvSpPr>
          <p:cNvPr id="4" name="TextBox 3"/>
          <p:cNvSpPr txBox="1"/>
          <p:nvPr/>
        </p:nvSpPr>
        <p:spPr>
          <a:xfrm>
            <a:off x="2254685" y="475989"/>
            <a:ext cx="5999967" cy="523220"/>
          </a:xfrm>
          <a:prstGeom prst="rect">
            <a:avLst/>
          </a:prstGeom>
          <a:noFill/>
        </p:spPr>
        <p:txBody>
          <a:bodyPr wrap="square" rtlCol="0">
            <a:spAutoFit/>
          </a:bodyPr>
          <a:lstStyle/>
          <a:p>
            <a:pPr algn="ctr"/>
            <a:r>
              <a:rPr lang="en-US" sz="2800" b="1" dirty="0" smtClean="0"/>
              <a:t>Select tool from Filter and sort</a:t>
            </a:r>
            <a:endParaRPr lang="en-US" sz="2800" b="1" dirty="0"/>
          </a:p>
        </p:txBody>
      </p:sp>
    </p:spTree>
    <p:extLst>
      <p:ext uri="{BB962C8B-B14F-4D97-AF65-F5344CB8AC3E}">
        <p14:creationId xmlns:p14="http://schemas.microsoft.com/office/powerpoint/2010/main" val="2602445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214437"/>
            <a:ext cx="12007763" cy="4429125"/>
          </a:xfrm>
          <a:prstGeom prst="rect">
            <a:avLst/>
          </a:prstGeom>
        </p:spPr>
      </p:pic>
    </p:spTree>
    <p:extLst>
      <p:ext uri="{BB962C8B-B14F-4D97-AF65-F5344CB8AC3E}">
        <p14:creationId xmlns:p14="http://schemas.microsoft.com/office/powerpoint/2010/main" val="370239880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994117" y="717179"/>
            <a:ext cx="6800850" cy="5248275"/>
          </a:xfrm>
          <a:prstGeom prst="rect">
            <a:avLst/>
          </a:prstGeom>
        </p:spPr>
      </p:pic>
    </p:spTree>
    <p:extLst>
      <p:ext uri="{BB962C8B-B14F-4D97-AF65-F5344CB8AC3E}">
        <p14:creationId xmlns:p14="http://schemas.microsoft.com/office/powerpoint/2010/main" val="42082298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798438" y="109182"/>
            <a:ext cx="5992589" cy="6858000"/>
          </a:xfrm>
          <a:prstGeom prst="rect">
            <a:avLst/>
          </a:prstGeom>
        </p:spPr>
      </p:pic>
    </p:spTree>
    <p:extLst>
      <p:ext uri="{BB962C8B-B14F-4D97-AF65-F5344CB8AC3E}">
        <p14:creationId xmlns:p14="http://schemas.microsoft.com/office/powerpoint/2010/main" val="1881226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352" y="96103"/>
            <a:ext cx="9144000" cy="4524315"/>
          </a:xfrm>
          <a:prstGeom prst="rect">
            <a:avLst/>
          </a:prstGeom>
        </p:spPr>
        <p:txBody>
          <a:bodyPr wrap="square">
            <a:spAutoFit/>
          </a:bodyPr>
          <a:lstStyle/>
          <a:p>
            <a:pPr marL="285750" indent="-285750" algn="just">
              <a:buFont typeface="Arial" panose="020B0604020202020204" pitchFamily="34" charset="0"/>
              <a:buChar char="•"/>
            </a:pPr>
            <a:r>
              <a:rPr lang="en-US" dirty="0" err="1"/>
              <a:t>callpeak</a:t>
            </a:r>
            <a:r>
              <a:rPr lang="en-US" dirty="0"/>
              <a:t> is the main function of the MACS2 package. MACS identifies enriched binding sites in </a:t>
            </a:r>
            <a:r>
              <a:rPr lang="en-US" dirty="0" err="1"/>
              <a:t>ChIP-seq</a:t>
            </a:r>
            <a:r>
              <a:rPr lang="en-US" dirty="0"/>
              <a:t> experiments. It captures the influence of genome complexity to evaluate the significance of enriched </a:t>
            </a:r>
            <a:r>
              <a:rPr lang="en-US" dirty="0" err="1"/>
              <a:t>ChIP</a:t>
            </a:r>
            <a:r>
              <a:rPr lang="en-US" dirty="0"/>
              <a:t> regions, and improves the spatial resolution of binding sites through combining the information of both sequencing tag position and orientation. MACS can be used for </a:t>
            </a:r>
            <a:r>
              <a:rPr lang="en-US" dirty="0" err="1"/>
              <a:t>ChIP-Seq</a:t>
            </a:r>
            <a:r>
              <a:rPr lang="en-US" dirty="0"/>
              <a:t> data alone, or with control sample with the increase of specificity (recommended).</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MACS2 performs the following analysis steps:</a:t>
            </a:r>
          </a:p>
          <a:p>
            <a:pPr marL="285750" indent="-285750" algn="just">
              <a:buFont typeface="Arial" panose="020B0604020202020204" pitchFamily="34" charset="0"/>
              <a:buChar char="•"/>
            </a:pPr>
            <a:endParaRPr lang="en-US" dirty="0"/>
          </a:p>
          <a:p>
            <a:pPr marL="285750" indent="-285750" algn="just">
              <a:buFont typeface="Arial" panose="020B0604020202020204" pitchFamily="34" charset="0"/>
              <a:buChar char="•"/>
            </a:pPr>
            <a:r>
              <a:rPr lang="en-US" dirty="0"/>
              <a:t>Artificially extend reads to expected fragment length, and generate coverage map along genome.</a:t>
            </a:r>
          </a:p>
          <a:p>
            <a:pPr marL="285750" indent="-285750" algn="just">
              <a:buFont typeface="Arial" panose="020B0604020202020204" pitchFamily="34" charset="0"/>
              <a:buChar char="•"/>
            </a:pPr>
            <a:r>
              <a:rPr lang="en-US" dirty="0"/>
              <a:t>Assume background reads are Poisson distributed. Mean of the Poisson is locally variable and is estimated from control experiment (if available) in 5Kbp or 10Kbp around examined location.</a:t>
            </a:r>
          </a:p>
          <a:p>
            <a:pPr marL="285750" indent="-285750" algn="just">
              <a:buFont typeface="Arial" panose="020B0604020202020204" pitchFamily="34" charset="0"/>
              <a:buChar char="•"/>
            </a:pPr>
            <a:r>
              <a:rPr lang="en-US" dirty="0"/>
              <a:t>For a given location, do we see more reads than we would have expected from the Poisson (p &lt; 0.00005)? If Yes, MACS2 calls a peak.</a:t>
            </a:r>
          </a:p>
        </p:txBody>
      </p:sp>
      <p:pic>
        <p:nvPicPr>
          <p:cNvPr id="3" name="Picture 2"/>
          <p:cNvPicPr>
            <a:picLocks noChangeAspect="1"/>
          </p:cNvPicPr>
          <p:nvPr/>
        </p:nvPicPr>
        <p:blipFill>
          <a:blip r:embed="rId2"/>
          <a:stretch>
            <a:fillRect/>
          </a:stretch>
        </p:blipFill>
        <p:spPr>
          <a:xfrm>
            <a:off x="9557359" y="3505200"/>
            <a:ext cx="2459277" cy="3352800"/>
          </a:xfrm>
          <a:prstGeom prst="rect">
            <a:avLst/>
          </a:prstGeom>
        </p:spPr>
      </p:pic>
      <p:sp>
        <p:nvSpPr>
          <p:cNvPr id="5" name="TextBox 4"/>
          <p:cNvSpPr txBox="1"/>
          <p:nvPr/>
        </p:nvSpPr>
        <p:spPr>
          <a:xfrm>
            <a:off x="10116854" y="2906038"/>
            <a:ext cx="1340285" cy="461665"/>
          </a:xfrm>
          <a:prstGeom prst="rect">
            <a:avLst/>
          </a:prstGeom>
          <a:noFill/>
        </p:spPr>
        <p:txBody>
          <a:bodyPr wrap="square" rtlCol="0">
            <a:spAutoFit/>
          </a:bodyPr>
          <a:lstStyle/>
          <a:p>
            <a:r>
              <a:rPr lang="en-US" sz="2400" b="1" dirty="0" smtClean="0"/>
              <a:t>Output</a:t>
            </a:r>
            <a:endParaRPr lang="en-US" sz="2400" b="1" dirty="0"/>
          </a:p>
        </p:txBody>
      </p:sp>
      <p:sp>
        <p:nvSpPr>
          <p:cNvPr id="4" name="Rectangle 3"/>
          <p:cNvSpPr/>
          <p:nvPr/>
        </p:nvSpPr>
        <p:spPr>
          <a:xfrm>
            <a:off x="302952" y="4620418"/>
            <a:ext cx="8947400" cy="2013438"/>
          </a:xfrm>
          <a:prstGeom prst="rect">
            <a:avLst/>
          </a:prstGeom>
        </p:spPr>
        <p:txBody>
          <a:bodyPr wrap="square">
            <a:spAutoFit/>
          </a:bodyPr>
          <a:lstStyle/>
          <a:p>
            <a:r>
              <a:rPr lang="en-US" dirty="0"/>
              <a:t>Peak calling is a computational method used to identify areas in a genome that have been enriched with aligned reads as a consequence of performing a </a:t>
            </a:r>
            <a:r>
              <a:rPr lang="en-US" dirty="0" err="1"/>
              <a:t>ChIP</a:t>
            </a:r>
            <a:r>
              <a:rPr lang="en-US" dirty="0"/>
              <a:t>-sequencing or </a:t>
            </a:r>
            <a:r>
              <a:rPr lang="en-US" dirty="0" err="1"/>
              <a:t>MeDIP-seq</a:t>
            </a:r>
            <a:r>
              <a:rPr lang="en-US" dirty="0"/>
              <a:t> experiment. These areas are those where a protein interacts with DNA.[1] When the protein is a transcription factor, the enriched area is its transcription factor binding site (TFBS). Popular software programs include MACS.[2] </a:t>
            </a:r>
            <a:r>
              <a:rPr lang="en-US" dirty="0" err="1"/>
              <a:t>Wilbanks</a:t>
            </a:r>
            <a:r>
              <a:rPr lang="en-US" dirty="0"/>
              <a:t> and colleagues[3] is a survey of the </a:t>
            </a:r>
            <a:r>
              <a:rPr lang="en-US" dirty="0" err="1"/>
              <a:t>ChIP-seq</a:t>
            </a:r>
            <a:r>
              <a:rPr lang="en-US" dirty="0"/>
              <a:t> peak callers, and Bailey et al.[4] is a description of practical guidelines for peak calling in </a:t>
            </a:r>
            <a:r>
              <a:rPr lang="en-US" dirty="0" err="1"/>
              <a:t>ChIP-seq</a:t>
            </a:r>
            <a:r>
              <a:rPr lang="en-US" dirty="0"/>
              <a:t> data.</a:t>
            </a:r>
          </a:p>
        </p:txBody>
      </p:sp>
    </p:spTree>
    <p:extLst>
      <p:ext uri="{BB962C8B-B14F-4D97-AF65-F5344CB8AC3E}">
        <p14:creationId xmlns:p14="http://schemas.microsoft.com/office/powerpoint/2010/main" val="7592514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243137" y="1651218"/>
            <a:ext cx="5876925" cy="3981450"/>
          </a:xfrm>
          <a:prstGeom prst="rect">
            <a:avLst/>
          </a:prstGeom>
        </p:spPr>
      </p:pic>
    </p:spTree>
    <p:extLst>
      <p:ext uri="{BB962C8B-B14F-4D97-AF65-F5344CB8AC3E}">
        <p14:creationId xmlns:p14="http://schemas.microsoft.com/office/powerpoint/2010/main" val="41556919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662487" y="2095500"/>
            <a:ext cx="2867025" cy="2667000"/>
          </a:xfrm>
          <a:prstGeom prst="rect">
            <a:avLst/>
          </a:prstGeom>
        </p:spPr>
      </p:pic>
      <p:sp>
        <p:nvSpPr>
          <p:cNvPr id="3" name="TextBox 2"/>
          <p:cNvSpPr txBox="1"/>
          <p:nvPr/>
        </p:nvSpPr>
        <p:spPr>
          <a:xfrm>
            <a:off x="4171167" y="350729"/>
            <a:ext cx="4384110" cy="369332"/>
          </a:xfrm>
          <a:prstGeom prst="rect">
            <a:avLst/>
          </a:prstGeom>
          <a:noFill/>
        </p:spPr>
        <p:txBody>
          <a:bodyPr wrap="square" rtlCol="0">
            <a:spAutoFit/>
          </a:bodyPr>
          <a:lstStyle/>
          <a:p>
            <a:r>
              <a:rPr lang="en-US" dirty="0" smtClean="0"/>
              <a:t>Convert data type from tabular to interval</a:t>
            </a:r>
            <a:endParaRPr lang="en-US" dirty="0"/>
          </a:p>
        </p:txBody>
      </p:sp>
    </p:spTree>
    <p:extLst>
      <p:ext uri="{BB962C8B-B14F-4D97-AF65-F5344CB8AC3E}">
        <p14:creationId xmlns:p14="http://schemas.microsoft.com/office/powerpoint/2010/main" val="213635771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22237" y="1498600"/>
            <a:ext cx="11764963" cy="3886200"/>
          </a:xfrm>
          <a:prstGeom prst="rect">
            <a:avLst/>
          </a:prstGeom>
        </p:spPr>
      </p:pic>
      <p:sp>
        <p:nvSpPr>
          <p:cNvPr id="3" name="TextBox 2"/>
          <p:cNvSpPr txBox="1"/>
          <p:nvPr/>
        </p:nvSpPr>
        <p:spPr>
          <a:xfrm>
            <a:off x="3848100" y="520700"/>
            <a:ext cx="4851400" cy="369332"/>
          </a:xfrm>
          <a:prstGeom prst="rect">
            <a:avLst/>
          </a:prstGeom>
          <a:noFill/>
        </p:spPr>
        <p:txBody>
          <a:bodyPr wrap="square" rtlCol="0">
            <a:spAutoFit/>
          </a:bodyPr>
          <a:lstStyle/>
          <a:p>
            <a:r>
              <a:rPr lang="en-US" dirty="0" smtClean="0"/>
              <a:t>Use tool Filter data</a:t>
            </a:r>
            <a:endParaRPr lang="en-US" dirty="0"/>
          </a:p>
        </p:txBody>
      </p:sp>
    </p:spTree>
    <p:extLst>
      <p:ext uri="{BB962C8B-B14F-4D97-AF65-F5344CB8AC3E}">
        <p14:creationId xmlns:p14="http://schemas.microsoft.com/office/powerpoint/2010/main" val="324824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b="41132"/>
          <a:stretch/>
        </p:blipFill>
        <p:spPr>
          <a:xfrm>
            <a:off x="1176859" y="1162311"/>
            <a:ext cx="9763125" cy="4261459"/>
          </a:xfrm>
          <a:prstGeom prst="rect">
            <a:avLst/>
          </a:prstGeom>
        </p:spPr>
      </p:pic>
    </p:spTree>
    <p:extLst>
      <p:ext uri="{BB962C8B-B14F-4D97-AF65-F5344CB8AC3E}">
        <p14:creationId xmlns:p14="http://schemas.microsoft.com/office/powerpoint/2010/main" val="73921428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31164" y="198589"/>
            <a:ext cx="8753475" cy="2552700"/>
          </a:xfrm>
          <a:prstGeom prst="rect">
            <a:avLst/>
          </a:prstGeom>
        </p:spPr>
      </p:pic>
      <p:pic>
        <p:nvPicPr>
          <p:cNvPr id="4" name="Picture 3"/>
          <p:cNvPicPr>
            <a:picLocks noChangeAspect="1"/>
          </p:cNvPicPr>
          <p:nvPr/>
        </p:nvPicPr>
        <p:blipFill>
          <a:blip r:embed="rId3"/>
          <a:stretch>
            <a:fillRect/>
          </a:stretch>
        </p:blipFill>
        <p:spPr>
          <a:xfrm>
            <a:off x="1431164" y="4150289"/>
            <a:ext cx="8772525" cy="2590800"/>
          </a:xfrm>
          <a:prstGeom prst="rect">
            <a:avLst/>
          </a:prstGeom>
        </p:spPr>
      </p:pic>
      <p:sp>
        <p:nvSpPr>
          <p:cNvPr id="5" name="Cross 4"/>
          <p:cNvSpPr/>
          <p:nvPr/>
        </p:nvSpPr>
        <p:spPr>
          <a:xfrm>
            <a:off x="5285984" y="3051913"/>
            <a:ext cx="784963" cy="555582"/>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1542354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841324" y="195643"/>
            <a:ext cx="9120253" cy="6256174"/>
          </a:xfrm>
          <a:prstGeom prst="rect">
            <a:avLst/>
          </a:prstGeom>
        </p:spPr>
      </p:pic>
    </p:spTree>
    <p:extLst>
      <p:ext uri="{BB962C8B-B14F-4D97-AF65-F5344CB8AC3E}">
        <p14:creationId xmlns:p14="http://schemas.microsoft.com/office/powerpoint/2010/main" val="386982986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09700" y="1204912"/>
            <a:ext cx="9372600" cy="4448175"/>
          </a:xfrm>
          <a:prstGeom prst="rect">
            <a:avLst/>
          </a:prstGeom>
        </p:spPr>
      </p:pic>
    </p:spTree>
    <p:extLst>
      <p:ext uri="{BB962C8B-B14F-4D97-AF65-F5344CB8AC3E}">
        <p14:creationId xmlns:p14="http://schemas.microsoft.com/office/powerpoint/2010/main" val="129630956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93512" y="338203"/>
            <a:ext cx="4985359" cy="369332"/>
          </a:xfrm>
          <a:prstGeom prst="rect">
            <a:avLst/>
          </a:prstGeom>
          <a:noFill/>
        </p:spPr>
        <p:txBody>
          <a:bodyPr wrap="square" rtlCol="0">
            <a:spAutoFit/>
          </a:bodyPr>
          <a:lstStyle/>
          <a:p>
            <a:r>
              <a:rPr lang="en-US" dirty="0" smtClean="0"/>
              <a:t>Use cut tool to get only columns 1,12,13</a:t>
            </a:r>
            <a:endParaRPr lang="en-US" dirty="0"/>
          </a:p>
        </p:txBody>
      </p:sp>
      <p:pic>
        <p:nvPicPr>
          <p:cNvPr id="3" name="Picture 2"/>
          <p:cNvPicPr>
            <a:picLocks noChangeAspect="1"/>
          </p:cNvPicPr>
          <p:nvPr/>
        </p:nvPicPr>
        <p:blipFill>
          <a:blip r:embed="rId2"/>
          <a:stretch>
            <a:fillRect/>
          </a:stretch>
        </p:blipFill>
        <p:spPr>
          <a:xfrm>
            <a:off x="3485953" y="868080"/>
            <a:ext cx="3800475" cy="5848350"/>
          </a:xfrm>
          <a:prstGeom prst="rect">
            <a:avLst/>
          </a:prstGeom>
        </p:spPr>
      </p:pic>
    </p:spTree>
    <p:extLst>
      <p:ext uri="{BB962C8B-B14F-4D97-AF65-F5344CB8AC3E}">
        <p14:creationId xmlns:p14="http://schemas.microsoft.com/office/powerpoint/2010/main" val="63636942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28439" y="914400"/>
            <a:ext cx="10002294" cy="4684835"/>
          </a:xfrm>
          <a:prstGeom prst="rect">
            <a:avLst/>
          </a:prstGeom>
        </p:spPr>
      </p:pic>
    </p:spTree>
    <p:extLst>
      <p:ext uri="{BB962C8B-B14F-4D97-AF65-F5344CB8AC3E}">
        <p14:creationId xmlns:p14="http://schemas.microsoft.com/office/powerpoint/2010/main" val="108477307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640016" y="604837"/>
            <a:ext cx="4241922" cy="5648325"/>
          </a:xfrm>
          <a:prstGeom prst="rect">
            <a:avLst/>
          </a:prstGeom>
        </p:spPr>
      </p:pic>
    </p:spTree>
    <p:extLst>
      <p:ext uri="{BB962C8B-B14F-4D97-AF65-F5344CB8AC3E}">
        <p14:creationId xmlns:p14="http://schemas.microsoft.com/office/powerpoint/2010/main" val="4941684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631222" y="2048608"/>
            <a:ext cx="5055577" cy="769441"/>
          </a:xfrm>
          <a:prstGeom prst="rect">
            <a:avLst/>
          </a:prstGeom>
          <a:noFill/>
        </p:spPr>
        <p:txBody>
          <a:bodyPr wrap="square" rtlCol="0">
            <a:spAutoFit/>
          </a:bodyPr>
          <a:lstStyle/>
          <a:p>
            <a:pPr algn="ctr"/>
            <a:r>
              <a:rPr lang="en-US" sz="4400" dirty="0" smtClean="0"/>
              <a:t>Cistrome Galaxy</a:t>
            </a:r>
            <a:endParaRPr lang="en-US" sz="4400" dirty="0"/>
          </a:p>
        </p:txBody>
      </p:sp>
      <p:sp>
        <p:nvSpPr>
          <p:cNvPr id="3" name="TextBox 2"/>
          <p:cNvSpPr txBox="1"/>
          <p:nvPr/>
        </p:nvSpPr>
        <p:spPr>
          <a:xfrm>
            <a:off x="2989385" y="3429000"/>
            <a:ext cx="6673362" cy="1077218"/>
          </a:xfrm>
          <a:prstGeom prst="rect">
            <a:avLst/>
          </a:prstGeom>
          <a:noFill/>
        </p:spPr>
        <p:txBody>
          <a:bodyPr wrap="square" rtlCol="0">
            <a:spAutoFit/>
          </a:bodyPr>
          <a:lstStyle/>
          <a:p>
            <a:pPr algn="ctr"/>
            <a:r>
              <a:rPr lang="en-US" sz="3200" dirty="0"/>
              <a:t>CEAS: Enrichment on chromosome and annotation</a:t>
            </a:r>
          </a:p>
        </p:txBody>
      </p:sp>
    </p:spTree>
    <p:extLst>
      <p:ext uri="{BB962C8B-B14F-4D97-AF65-F5344CB8AC3E}">
        <p14:creationId xmlns:p14="http://schemas.microsoft.com/office/powerpoint/2010/main" val="190670724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13338" y="184639"/>
            <a:ext cx="8255977" cy="923192"/>
          </a:xfrm>
          <a:prstGeom prst="rect">
            <a:avLst/>
          </a:prstGeom>
          <a:noFill/>
        </p:spPr>
        <p:txBody>
          <a:bodyPr wrap="square" rtlCol="0">
            <a:spAutoFit/>
          </a:bodyPr>
          <a:lstStyle/>
          <a:p>
            <a:r>
              <a:rPr lang="en-US"/>
              <a:t>This tool annotates the given intervals and scores with genome features such as gene body. It's the major module in CEAS package which is written by Hyunjin Gene Shin, published in Bioinformatics (pubmed id:19689956).</a:t>
            </a:r>
            <a:endParaRPr lang="en-US" dirty="0"/>
          </a:p>
        </p:txBody>
      </p:sp>
      <p:sp>
        <p:nvSpPr>
          <p:cNvPr id="3" name="TextBox 2"/>
          <p:cNvSpPr txBox="1"/>
          <p:nvPr/>
        </p:nvSpPr>
        <p:spPr>
          <a:xfrm>
            <a:off x="1081454" y="1397977"/>
            <a:ext cx="10498016" cy="4832092"/>
          </a:xfrm>
          <a:prstGeom prst="rect">
            <a:avLst/>
          </a:prstGeom>
          <a:noFill/>
        </p:spPr>
        <p:txBody>
          <a:bodyPr wrap="square" rtlCol="0">
            <a:spAutoFit/>
          </a:bodyPr>
          <a:lstStyle/>
          <a:p>
            <a:r>
              <a:rPr lang="en-US" dirty="0"/>
              <a:t>Parameters</a:t>
            </a:r>
          </a:p>
          <a:p>
            <a:endParaRPr lang="en-US" dirty="0"/>
          </a:p>
          <a:p>
            <a:pPr algn="just"/>
            <a:r>
              <a:rPr lang="en-US" sz="1600" dirty="0"/>
              <a:t>WIGGLE file contains the scores for the experiment in a wiggle format file. Normally, it's produced by the peak calling tool. It's optional.</a:t>
            </a:r>
          </a:p>
          <a:p>
            <a:pPr algn="just"/>
            <a:r>
              <a:rPr lang="en-US" sz="1600" dirty="0"/>
              <a:t>BED file contains the peak locations for the experiment in a BED format file.</a:t>
            </a:r>
          </a:p>
          <a:p>
            <a:pPr algn="just"/>
            <a:r>
              <a:rPr lang="en-US" sz="1600" dirty="0"/>
              <a:t>Span from TSS and TTS in the gene-centered annotation. </a:t>
            </a:r>
            <a:r>
              <a:rPr lang="en-US" sz="1600" dirty="0" err="1"/>
              <a:t>ChIP</a:t>
            </a:r>
            <a:r>
              <a:rPr lang="en-US" sz="1600" dirty="0"/>
              <a:t> regions within this range from TSS and TTS are considered when calculating the coverage rates in promoter and downstream.</a:t>
            </a:r>
          </a:p>
          <a:p>
            <a:pPr algn="just"/>
            <a:r>
              <a:rPr lang="en-US" sz="1600" dirty="0"/>
              <a:t>Profiling resolution is the WIGGLE profiling resolution.</a:t>
            </a:r>
          </a:p>
          <a:p>
            <a:pPr algn="just"/>
            <a:r>
              <a:rPr lang="en-US" sz="1600" dirty="0"/>
              <a:t>Promoter/downstream intervals for </a:t>
            </a:r>
            <a:r>
              <a:rPr lang="en-US" sz="1600" dirty="0" err="1"/>
              <a:t>ChIP</a:t>
            </a:r>
            <a:r>
              <a:rPr lang="en-US" sz="1600" dirty="0"/>
              <a:t> region annotation are comma-separated three values or a single value can be given. If a single value is given, it will be segmented into three equal fractions (</a:t>
            </a:r>
            <a:r>
              <a:rPr lang="en-US" sz="1600" dirty="0" err="1"/>
              <a:t>ie</a:t>
            </a:r>
            <a:r>
              <a:rPr lang="en-US" sz="1600" dirty="0"/>
              <a:t>, 3000 is equivalent to 1000,2000,3000)</a:t>
            </a:r>
          </a:p>
          <a:p>
            <a:pPr algn="just"/>
            <a:r>
              <a:rPr lang="en-US" sz="1600" dirty="0" err="1"/>
              <a:t>BiPromoter</a:t>
            </a:r>
            <a:r>
              <a:rPr lang="en-US" sz="1600" dirty="0"/>
              <a:t> ranges is for </a:t>
            </a:r>
            <a:r>
              <a:rPr lang="en-US" sz="1600" dirty="0" err="1"/>
              <a:t>ChIP</a:t>
            </a:r>
            <a:r>
              <a:rPr lang="en-US" sz="1600" dirty="0"/>
              <a:t> region annotation. It's comma-separated two values or a single value can be given. If a single value is given, it will be segmented into two equal fractions (</a:t>
            </a:r>
            <a:r>
              <a:rPr lang="en-US" sz="1600" dirty="0" err="1"/>
              <a:t>ie</a:t>
            </a:r>
            <a:r>
              <a:rPr lang="en-US" sz="1600" dirty="0"/>
              <a:t>, 5000 is equivalent to 2500,5000)</a:t>
            </a:r>
          </a:p>
          <a:p>
            <a:pPr algn="just"/>
            <a:r>
              <a:rPr lang="en-US" sz="1600" dirty="0"/>
              <a:t>Relative distance is the relative distance to TSS/TTS in WIGGLE file profiling</a:t>
            </a:r>
          </a:p>
          <a:p>
            <a:pPr algn="just"/>
            <a:r>
              <a:rPr lang="en-US" sz="1600" dirty="0"/>
              <a:t>Genome Annotation Version to specify the annotations according to the data set. The annotations are downloaded from UCSC genome site.</a:t>
            </a:r>
          </a:p>
          <a:p>
            <a:pPr algn="just"/>
            <a:r>
              <a:rPr lang="en-US" sz="1600" dirty="0"/>
              <a:t>Image type specify the output image format, either in PNG or in PDF format.</a:t>
            </a:r>
          </a:p>
          <a:p>
            <a:pPr algn="just"/>
            <a:r>
              <a:rPr lang="en-US" sz="1600" dirty="0"/>
              <a:t>If Specify gene list in the signal profiling is set, you can specify different gene groups for CEAS to put them together in the profile figure. You need to select several Gene List files from history which contains the </a:t>
            </a:r>
            <a:r>
              <a:rPr lang="en-US" sz="1600" dirty="0" err="1"/>
              <a:t>RefSeq</a:t>
            </a:r>
            <a:r>
              <a:rPr lang="en-US" sz="1600" dirty="0"/>
              <a:t> ids or Gene Symbols for each row, and Gene List Label for each gene list file.</a:t>
            </a:r>
          </a:p>
        </p:txBody>
      </p:sp>
    </p:spTree>
    <p:extLst>
      <p:ext uri="{BB962C8B-B14F-4D97-AF65-F5344CB8AC3E}">
        <p14:creationId xmlns:p14="http://schemas.microsoft.com/office/powerpoint/2010/main" val="406599027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47027" y="457201"/>
            <a:ext cx="5239383" cy="5638433"/>
          </a:xfrm>
          <a:prstGeom prst="rect">
            <a:avLst/>
          </a:prstGeom>
        </p:spPr>
      </p:pic>
      <p:sp>
        <p:nvSpPr>
          <p:cNvPr id="5" name="Right Arrow 4"/>
          <p:cNvSpPr/>
          <p:nvPr/>
        </p:nvSpPr>
        <p:spPr>
          <a:xfrm>
            <a:off x="5231424" y="2901461"/>
            <a:ext cx="1099038" cy="439615"/>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pic>
        <p:nvPicPr>
          <p:cNvPr id="6" name="Picture 5"/>
          <p:cNvPicPr>
            <a:picLocks noChangeAspect="1"/>
          </p:cNvPicPr>
          <p:nvPr/>
        </p:nvPicPr>
        <p:blipFill>
          <a:blip r:embed="rId3"/>
          <a:stretch>
            <a:fillRect/>
          </a:stretch>
        </p:blipFill>
        <p:spPr>
          <a:xfrm>
            <a:off x="7515075" y="70338"/>
            <a:ext cx="3357345" cy="3679214"/>
          </a:xfrm>
          <a:prstGeom prst="rect">
            <a:avLst/>
          </a:prstGeom>
        </p:spPr>
      </p:pic>
      <p:pic>
        <p:nvPicPr>
          <p:cNvPr id="7" name="Picture 6"/>
          <p:cNvPicPr>
            <a:picLocks noChangeAspect="1"/>
          </p:cNvPicPr>
          <p:nvPr/>
        </p:nvPicPr>
        <p:blipFill>
          <a:blip r:embed="rId4"/>
          <a:stretch>
            <a:fillRect/>
          </a:stretch>
        </p:blipFill>
        <p:spPr>
          <a:xfrm>
            <a:off x="7294242" y="4101178"/>
            <a:ext cx="3799010" cy="2353475"/>
          </a:xfrm>
          <a:prstGeom prst="rect">
            <a:avLst/>
          </a:prstGeom>
        </p:spPr>
      </p:pic>
    </p:spTree>
    <p:extLst>
      <p:ext uri="{BB962C8B-B14F-4D97-AF65-F5344CB8AC3E}">
        <p14:creationId xmlns:p14="http://schemas.microsoft.com/office/powerpoint/2010/main" val="253864620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3531" y="694647"/>
            <a:ext cx="9091246" cy="2308324"/>
          </a:xfrm>
          <a:prstGeom prst="rect">
            <a:avLst/>
          </a:prstGeom>
          <a:noFill/>
        </p:spPr>
        <p:txBody>
          <a:bodyPr wrap="square" rtlCol="0">
            <a:spAutoFit/>
          </a:bodyPr>
          <a:lstStyle/>
          <a:p>
            <a:r>
              <a:rPr lang="en-US"/>
              <a:t>Performs integrated analyses of genes (or other genomic feature data) gainst a set of peaks (e.g. ChIP data), identifying the nearest peaks to each feature and vice versa.</a:t>
            </a:r>
          </a:p>
          <a:p>
            <a:endParaRPr lang="en-US"/>
          </a:p>
          <a:p>
            <a:r>
              <a:rPr lang="en-US"/>
              <a:t>The program was originally written specifically for ChIP-Seq and RNA-Seq data but works equally well for ChIP-chip and microarray expression data, and can also be used to integrate any set of genomic features (e.g. canonical genes, CpG islands) with expression data.</a:t>
            </a:r>
          </a:p>
          <a:p>
            <a:endParaRPr lang="en-US"/>
          </a:p>
          <a:p>
            <a:r>
              <a:rPr lang="en-US"/>
              <a:t>RnaChipIntegrator can be obtained from https://pypi.python.org/pypi/RnaChipIntegrator/</a:t>
            </a:r>
            <a:endParaRPr lang="en-US" dirty="0"/>
          </a:p>
        </p:txBody>
      </p:sp>
      <p:sp>
        <p:nvSpPr>
          <p:cNvPr id="3" name="TextBox 2"/>
          <p:cNvSpPr txBox="1"/>
          <p:nvPr/>
        </p:nvSpPr>
        <p:spPr>
          <a:xfrm>
            <a:off x="2540977" y="325315"/>
            <a:ext cx="6506307" cy="369332"/>
          </a:xfrm>
          <a:prstGeom prst="rect">
            <a:avLst/>
          </a:prstGeom>
          <a:noFill/>
        </p:spPr>
        <p:txBody>
          <a:bodyPr wrap="square" rtlCol="0">
            <a:spAutoFit/>
          </a:bodyPr>
          <a:lstStyle/>
          <a:p>
            <a:pPr algn="ctr"/>
            <a:r>
              <a:rPr lang="en-US" b="1" dirty="0" err="1"/>
              <a:t>RnaChipIntegrator</a:t>
            </a:r>
            <a:r>
              <a:rPr lang="en-US" b="1" dirty="0"/>
              <a:t> Integrated analysis of 'gene' and 'peak' data </a:t>
            </a:r>
          </a:p>
        </p:txBody>
      </p:sp>
      <p:pic>
        <p:nvPicPr>
          <p:cNvPr id="4" name="Picture 3"/>
          <p:cNvPicPr>
            <a:picLocks noChangeAspect="1"/>
          </p:cNvPicPr>
          <p:nvPr/>
        </p:nvPicPr>
        <p:blipFill>
          <a:blip r:embed="rId2"/>
          <a:stretch>
            <a:fillRect/>
          </a:stretch>
        </p:blipFill>
        <p:spPr>
          <a:xfrm>
            <a:off x="1622180" y="3372303"/>
            <a:ext cx="8343900" cy="3333750"/>
          </a:xfrm>
          <a:prstGeom prst="rect">
            <a:avLst/>
          </a:prstGeom>
        </p:spPr>
      </p:pic>
    </p:spTree>
    <p:extLst>
      <p:ext uri="{BB962C8B-B14F-4D97-AF65-F5344CB8AC3E}">
        <p14:creationId xmlns:p14="http://schemas.microsoft.com/office/powerpoint/2010/main" val="2884159535"/>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358" y="321652"/>
            <a:ext cx="9858375" cy="6267450"/>
          </a:xfrm>
          <a:prstGeom prst="rect">
            <a:avLst/>
          </a:prstGeom>
        </p:spPr>
      </p:pic>
      <p:cxnSp>
        <p:nvCxnSpPr>
          <p:cNvPr id="4" name="Straight Arrow Connector 3"/>
          <p:cNvCxnSpPr/>
          <p:nvPr/>
        </p:nvCxnSpPr>
        <p:spPr>
          <a:xfrm flipV="1">
            <a:off x="8141677" y="3130061"/>
            <a:ext cx="1292469" cy="87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5" name="Picture 4"/>
          <p:cNvPicPr>
            <a:picLocks noChangeAspect="1"/>
          </p:cNvPicPr>
          <p:nvPr/>
        </p:nvPicPr>
        <p:blipFill>
          <a:blip r:embed="rId3"/>
          <a:stretch>
            <a:fillRect/>
          </a:stretch>
        </p:blipFill>
        <p:spPr>
          <a:xfrm>
            <a:off x="9576655" y="1543783"/>
            <a:ext cx="2428875" cy="3524250"/>
          </a:xfrm>
          <a:prstGeom prst="rect">
            <a:avLst/>
          </a:prstGeom>
        </p:spPr>
      </p:pic>
    </p:spTree>
    <p:extLst>
      <p:ext uri="{BB962C8B-B14F-4D97-AF65-F5344CB8AC3E}">
        <p14:creationId xmlns:p14="http://schemas.microsoft.com/office/powerpoint/2010/main" val="1253220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95100" y="1280746"/>
            <a:ext cx="3571875" cy="4876800"/>
          </a:xfrm>
          <a:prstGeom prst="rect">
            <a:avLst/>
          </a:prstGeom>
        </p:spPr>
      </p:pic>
      <p:pic>
        <p:nvPicPr>
          <p:cNvPr id="3" name="Picture 2"/>
          <p:cNvPicPr>
            <a:picLocks noChangeAspect="1"/>
          </p:cNvPicPr>
          <p:nvPr/>
        </p:nvPicPr>
        <p:blipFill>
          <a:blip r:embed="rId3"/>
          <a:stretch>
            <a:fillRect/>
          </a:stretch>
        </p:blipFill>
        <p:spPr>
          <a:xfrm>
            <a:off x="511856" y="1280746"/>
            <a:ext cx="5251501" cy="4944208"/>
          </a:xfrm>
          <a:prstGeom prst="rect">
            <a:avLst/>
          </a:prstGeom>
        </p:spPr>
      </p:pic>
      <p:sp>
        <p:nvSpPr>
          <p:cNvPr id="4" name="Rectangle 3"/>
          <p:cNvSpPr/>
          <p:nvPr/>
        </p:nvSpPr>
        <p:spPr>
          <a:xfrm>
            <a:off x="2467551" y="597849"/>
            <a:ext cx="1808059" cy="369332"/>
          </a:xfrm>
          <a:prstGeom prst="rect">
            <a:avLst/>
          </a:prstGeom>
        </p:spPr>
        <p:txBody>
          <a:bodyPr wrap="none">
            <a:spAutoFit/>
          </a:bodyPr>
          <a:lstStyle/>
          <a:p>
            <a:r>
              <a:rPr lang="en-US" dirty="0" smtClean="0"/>
              <a:t>Peak-centric data</a:t>
            </a:r>
            <a:endParaRPr lang="en-US" dirty="0"/>
          </a:p>
        </p:txBody>
      </p:sp>
      <p:sp>
        <p:nvSpPr>
          <p:cNvPr id="5" name="Rectangle 4"/>
          <p:cNvSpPr/>
          <p:nvPr/>
        </p:nvSpPr>
        <p:spPr>
          <a:xfrm>
            <a:off x="8651943" y="659396"/>
            <a:ext cx="1862369" cy="369332"/>
          </a:xfrm>
          <a:prstGeom prst="rect">
            <a:avLst/>
          </a:prstGeom>
        </p:spPr>
        <p:txBody>
          <a:bodyPr wrap="none">
            <a:spAutoFit/>
          </a:bodyPr>
          <a:lstStyle/>
          <a:p>
            <a:r>
              <a:rPr lang="en-US" dirty="0" smtClean="0"/>
              <a:t>Gene-centric data</a:t>
            </a:r>
            <a:endParaRPr lang="en-US" dirty="0"/>
          </a:p>
        </p:txBody>
      </p:sp>
    </p:spTree>
    <p:extLst>
      <p:ext uri="{BB962C8B-B14F-4D97-AF65-F5344CB8AC3E}">
        <p14:creationId xmlns:p14="http://schemas.microsoft.com/office/powerpoint/2010/main" val="310697063"/>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481755" y="184639"/>
            <a:ext cx="5706208" cy="369332"/>
          </a:xfrm>
          <a:prstGeom prst="rect">
            <a:avLst/>
          </a:prstGeom>
          <a:noFill/>
        </p:spPr>
        <p:txBody>
          <a:bodyPr wrap="square" rtlCol="0">
            <a:spAutoFit/>
          </a:bodyPr>
          <a:lstStyle/>
          <a:p>
            <a:pPr algn="ctr"/>
            <a:r>
              <a:rPr lang="en-US" dirty="0" smtClean="0"/>
              <a:t>NCBI Reference sequence to Gene names</a:t>
            </a:r>
            <a:endParaRPr lang="en-US" dirty="0"/>
          </a:p>
        </p:txBody>
      </p:sp>
      <p:sp>
        <p:nvSpPr>
          <p:cNvPr id="5" name="TextBox 4"/>
          <p:cNvSpPr txBox="1"/>
          <p:nvPr/>
        </p:nvSpPr>
        <p:spPr>
          <a:xfrm>
            <a:off x="844061" y="879231"/>
            <a:ext cx="7218485" cy="369332"/>
          </a:xfrm>
          <a:prstGeom prst="rect">
            <a:avLst/>
          </a:prstGeom>
          <a:noFill/>
        </p:spPr>
        <p:txBody>
          <a:bodyPr wrap="square" rtlCol="0">
            <a:spAutoFit/>
          </a:bodyPr>
          <a:lstStyle/>
          <a:p>
            <a:r>
              <a:rPr lang="en-US" dirty="0" smtClean="0"/>
              <a:t>Use this table browser settings and paste the data into paste list</a:t>
            </a:r>
            <a:endParaRPr lang="en-US" dirty="0"/>
          </a:p>
        </p:txBody>
      </p:sp>
      <p:pic>
        <p:nvPicPr>
          <p:cNvPr id="2" name="Picture 1"/>
          <p:cNvPicPr>
            <a:picLocks noChangeAspect="1"/>
          </p:cNvPicPr>
          <p:nvPr/>
        </p:nvPicPr>
        <p:blipFill>
          <a:blip r:embed="rId2"/>
          <a:stretch>
            <a:fillRect/>
          </a:stretch>
        </p:blipFill>
        <p:spPr>
          <a:xfrm>
            <a:off x="844061" y="1681118"/>
            <a:ext cx="8296275" cy="4429125"/>
          </a:xfrm>
          <a:prstGeom prst="rect">
            <a:avLst/>
          </a:prstGeom>
        </p:spPr>
      </p:pic>
      <p:cxnSp>
        <p:nvCxnSpPr>
          <p:cNvPr id="8" name="Straight Arrow Connector 7"/>
          <p:cNvCxnSpPr/>
          <p:nvPr/>
        </p:nvCxnSpPr>
        <p:spPr>
          <a:xfrm flipV="1">
            <a:off x="3938955" y="3895680"/>
            <a:ext cx="5289944" cy="1"/>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pic>
        <p:nvPicPr>
          <p:cNvPr id="3" name="Picture 2"/>
          <p:cNvPicPr>
            <a:picLocks noChangeAspect="1"/>
          </p:cNvPicPr>
          <p:nvPr/>
        </p:nvPicPr>
        <p:blipFill>
          <a:blip r:embed="rId3"/>
          <a:stretch>
            <a:fillRect/>
          </a:stretch>
        </p:blipFill>
        <p:spPr>
          <a:xfrm>
            <a:off x="9228899" y="1519856"/>
            <a:ext cx="838200" cy="5172075"/>
          </a:xfrm>
          <a:prstGeom prst="rect">
            <a:avLst/>
          </a:prstGeom>
        </p:spPr>
      </p:pic>
    </p:spTree>
    <p:extLst>
      <p:ext uri="{BB962C8B-B14F-4D97-AF65-F5344CB8AC3E}">
        <p14:creationId xmlns:p14="http://schemas.microsoft.com/office/powerpoint/2010/main" val="22890447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1690" y="378042"/>
            <a:ext cx="3762697" cy="369332"/>
          </a:xfrm>
          <a:prstGeom prst="rect">
            <a:avLst/>
          </a:prstGeom>
        </p:spPr>
        <p:txBody>
          <a:bodyPr wrap="none">
            <a:spAutoFit/>
          </a:bodyPr>
          <a:lstStyle/>
          <a:p>
            <a:r>
              <a:rPr lang="en-US" dirty="0"/>
              <a:t>GENE&gt;GENOMIC REGION ASSOCIATED</a:t>
            </a:r>
          </a:p>
        </p:txBody>
      </p:sp>
      <p:sp>
        <p:nvSpPr>
          <p:cNvPr id="3" name="Rectangle 2"/>
          <p:cNvSpPr/>
          <p:nvPr/>
        </p:nvSpPr>
        <p:spPr>
          <a:xfrm>
            <a:off x="7986551" y="378042"/>
            <a:ext cx="3762697" cy="369332"/>
          </a:xfrm>
          <a:prstGeom prst="rect">
            <a:avLst/>
          </a:prstGeom>
        </p:spPr>
        <p:txBody>
          <a:bodyPr wrap="none">
            <a:spAutoFit/>
          </a:bodyPr>
          <a:lstStyle/>
          <a:p>
            <a:r>
              <a:rPr lang="en-US" dirty="0"/>
              <a:t>GENOMIC REGION&gt;GENE ASSOCIATED</a:t>
            </a:r>
          </a:p>
        </p:txBody>
      </p:sp>
      <p:pic>
        <p:nvPicPr>
          <p:cNvPr id="4" name="Picture 3"/>
          <p:cNvPicPr>
            <a:picLocks noChangeAspect="1"/>
          </p:cNvPicPr>
          <p:nvPr/>
        </p:nvPicPr>
        <p:blipFill>
          <a:blip r:embed="rId2"/>
          <a:stretch>
            <a:fillRect/>
          </a:stretch>
        </p:blipFill>
        <p:spPr>
          <a:xfrm>
            <a:off x="8462962" y="1174139"/>
            <a:ext cx="3038475" cy="4333875"/>
          </a:xfrm>
          <a:prstGeom prst="rect">
            <a:avLst/>
          </a:prstGeom>
        </p:spPr>
      </p:pic>
      <p:pic>
        <p:nvPicPr>
          <p:cNvPr id="5" name="Picture 4"/>
          <p:cNvPicPr>
            <a:picLocks noChangeAspect="1"/>
          </p:cNvPicPr>
          <p:nvPr/>
        </p:nvPicPr>
        <p:blipFill rotWithShape="1">
          <a:blip r:embed="rId3"/>
          <a:srcRect b="3880"/>
          <a:stretch/>
        </p:blipFill>
        <p:spPr>
          <a:xfrm>
            <a:off x="61547" y="1151791"/>
            <a:ext cx="7323992" cy="4356223"/>
          </a:xfrm>
          <a:prstGeom prst="rect">
            <a:avLst/>
          </a:prstGeom>
        </p:spPr>
      </p:pic>
    </p:spTree>
    <p:extLst>
      <p:ext uri="{BB962C8B-B14F-4D97-AF65-F5344CB8AC3E}">
        <p14:creationId xmlns:p14="http://schemas.microsoft.com/office/powerpoint/2010/main" val="2626852365"/>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1161" y="1534025"/>
            <a:ext cx="11430000" cy="1754326"/>
          </a:xfrm>
          <a:prstGeom prst="rect">
            <a:avLst/>
          </a:prstGeom>
        </p:spPr>
        <p:txBody>
          <a:bodyPr wrap="square">
            <a:spAutoFit/>
          </a:bodyPr>
          <a:lstStyle/>
          <a:p>
            <a:r>
              <a:rPr lang="en-US" dirty="0"/>
              <a:t>Genomic Feature</a:t>
            </a:r>
          </a:p>
          <a:p>
            <a:r>
              <a:rPr lang="en-US" dirty="0"/>
              <a:t>This is a generic and general term to describe any genomic region with some annotated function. E.g. a gene, CDS, mRNA, </a:t>
            </a:r>
            <a:r>
              <a:rPr lang="en-US" dirty="0" err="1"/>
              <a:t>rRNA</a:t>
            </a:r>
            <a:r>
              <a:rPr lang="en-US" dirty="0"/>
              <a:t>, </a:t>
            </a:r>
            <a:r>
              <a:rPr lang="en-US" dirty="0" err="1"/>
              <a:t>tRNA</a:t>
            </a:r>
            <a:r>
              <a:rPr lang="en-US" dirty="0"/>
              <a:t>, repeat sequence, inverted repeat, miRNA, siRNA, origin of replication. A given genomic feature may be comprised of multiple specific genomic locations that together form the genomic feature. For example, a protein coding gene (CDS) is encoded by a gene that has multiple exons. Each exon is spliced together to form a mature mRNA. The CDS feature itself is therefore comprised of multiple genomic locations that neighbor one another.</a:t>
            </a:r>
          </a:p>
        </p:txBody>
      </p:sp>
    </p:spTree>
    <p:extLst>
      <p:ext uri="{BB962C8B-B14F-4D97-AF65-F5344CB8AC3E}">
        <p14:creationId xmlns:p14="http://schemas.microsoft.com/office/powerpoint/2010/main" val="32460868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43844" y="332509"/>
            <a:ext cx="3301340" cy="369332"/>
          </a:xfrm>
          <a:prstGeom prst="rect">
            <a:avLst/>
          </a:prstGeom>
          <a:noFill/>
        </p:spPr>
        <p:txBody>
          <a:bodyPr wrap="square" rtlCol="0">
            <a:spAutoFit/>
          </a:bodyPr>
          <a:lstStyle/>
          <a:p>
            <a:r>
              <a:rPr lang="en-US" dirty="0" smtClean="0"/>
              <a:t>GREAT</a:t>
            </a:r>
            <a:endParaRPr lang="en-US" dirty="0"/>
          </a:p>
        </p:txBody>
      </p:sp>
      <p:pic>
        <p:nvPicPr>
          <p:cNvPr id="3" name="Picture 2"/>
          <p:cNvPicPr>
            <a:picLocks noChangeAspect="1"/>
          </p:cNvPicPr>
          <p:nvPr/>
        </p:nvPicPr>
        <p:blipFill>
          <a:blip r:embed="rId2"/>
          <a:stretch>
            <a:fillRect/>
          </a:stretch>
        </p:blipFill>
        <p:spPr>
          <a:xfrm>
            <a:off x="0" y="178130"/>
            <a:ext cx="5856474" cy="5514789"/>
          </a:xfrm>
          <a:prstGeom prst="rect">
            <a:avLst/>
          </a:prstGeom>
        </p:spPr>
      </p:pic>
      <p:sp>
        <p:nvSpPr>
          <p:cNvPr id="6" name="Right Arrow 5"/>
          <p:cNvSpPr/>
          <p:nvPr/>
        </p:nvSpPr>
        <p:spPr>
          <a:xfrm>
            <a:off x="5581403" y="2648197"/>
            <a:ext cx="724394" cy="34438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p:cNvPicPr>
            <a:picLocks noChangeAspect="1"/>
          </p:cNvPicPr>
          <p:nvPr/>
        </p:nvPicPr>
        <p:blipFill>
          <a:blip r:embed="rId3"/>
          <a:stretch>
            <a:fillRect/>
          </a:stretch>
        </p:blipFill>
        <p:spPr>
          <a:xfrm>
            <a:off x="6305797" y="0"/>
            <a:ext cx="5991225" cy="6665088"/>
          </a:xfrm>
          <a:prstGeom prst="rect">
            <a:avLst/>
          </a:prstGeom>
        </p:spPr>
      </p:pic>
    </p:spTree>
    <p:extLst>
      <p:ext uri="{BB962C8B-B14F-4D97-AF65-F5344CB8AC3E}">
        <p14:creationId xmlns:p14="http://schemas.microsoft.com/office/powerpoint/2010/main" val="82352830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151418" y="891744"/>
            <a:ext cx="5838701" cy="5177581"/>
          </a:xfrm>
          <a:prstGeom prst="rect">
            <a:avLst/>
          </a:prstGeom>
        </p:spPr>
      </p:pic>
      <p:pic>
        <p:nvPicPr>
          <p:cNvPr id="3" name="Picture 2"/>
          <p:cNvPicPr>
            <a:picLocks noChangeAspect="1"/>
          </p:cNvPicPr>
          <p:nvPr/>
        </p:nvPicPr>
        <p:blipFill>
          <a:blip r:embed="rId3"/>
          <a:stretch>
            <a:fillRect/>
          </a:stretch>
        </p:blipFill>
        <p:spPr>
          <a:xfrm>
            <a:off x="142504" y="1165958"/>
            <a:ext cx="5308270" cy="4629150"/>
          </a:xfrm>
          <a:prstGeom prst="rect">
            <a:avLst/>
          </a:prstGeom>
        </p:spPr>
      </p:pic>
      <p:sp>
        <p:nvSpPr>
          <p:cNvPr id="4" name="Right Arrow 3"/>
          <p:cNvSpPr/>
          <p:nvPr/>
        </p:nvSpPr>
        <p:spPr>
          <a:xfrm>
            <a:off x="5450774" y="3260840"/>
            <a:ext cx="807522" cy="4393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11797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6528" y="415635"/>
            <a:ext cx="1848092" cy="5632985"/>
          </a:xfrm>
          <a:prstGeom prst="rect">
            <a:avLst/>
          </a:prstGeom>
        </p:spPr>
      </p:pic>
      <p:pic>
        <p:nvPicPr>
          <p:cNvPr id="3" name="Picture 2"/>
          <p:cNvPicPr>
            <a:picLocks noChangeAspect="1"/>
          </p:cNvPicPr>
          <p:nvPr/>
        </p:nvPicPr>
        <p:blipFill>
          <a:blip r:embed="rId3"/>
          <a:stretch>
            <a:fillRect/>
          </a:stretch>
        </p:blipFill>
        <p:spPr>
          <a:xfrm>
            <a:off x="3177340" y="415634"/>
            <a:ext cx="1684306" cy="5533903"/>
          </a:xfrm>
          <a:prstGeom prst="rect">
            <a:avLst/>
          </a:prstGeom>
        </p:spPr>
      </p:pic>
      <p:pic>
        <p:nvPicPr>
          <p:cNvPr id="4" name="Picture 3"/>
          <p:cNvPicPr>
            <a:picLocks noChangeAspect="1"/>
          </p:cNvPicPr>
          <p:nvPr/>
        </p:nvPicPr>
        <p:blipFill>
          <a:blip r:embed="rId4"/>
          <a:stretch>
            <a:fillRect/>
          </a:stretch>
        </p:blipFill>
        <p:spPr>
          <a:xfrm>
            <a:off x="5418906" y="534389"/>
            <a:ext cx="1763254" cy="5415148"/>
          </a:xfrm>
          <a:prstGeom prst="rect">
            <a:avLst/>
          </a:prstGeom>
        </p:spPr>
      </p:pic>
      <p:pic>
        <p:nvPicPr>
          <p:cNvPr id="5" name="Picture 4"/>
          <p:cNvPicPr>
            <a:picLocks noChangeAspect="1"/>
          </p:cNvPicPr>
          <p:nvPr/>
        </p:nvPicPr>
        <p:blipFill>
          <a:blip r:embed="rId5"/>
          <a:stretch>
            <a:fillRect/>
          </a:stretch>
        </p:blipFill>
        <p:spPr>
          <a:xfrm>
            <a:off x="7666380" y="510478"/>
            <a:ext cx="1920341" cy="5678508"/>
          </a:xfrm>
          <a:prstGeom prst="rect">
            <a:avLst/>
          </a:prstGeom>
        </p:spPr>
      </p:pic>
      <p:pic>
        <p:nvPicPr>
          <p:cNvPr id="6" name="Picture 5"/>
          <p:cNvPicPr>
            <a:picLocks noChangeAspect="1"/>
          </p:cNvPicPr>
          <p:nvPr/>
        </p:nvPicPr>
        <p:blipFill>
          <a:blip r:embed="rId6"/>
          <a:stretch>
            <a:fillRect/>
          </a:stretch>
        </p:blipFill>
        <p:spPr>
          <a:xfrm>
            <a:off x="9705975" y="1543079"/>
            <a:ext cx="2486025" cy="2895600"/>
          </a:xfrm>
          <a:prstGeom prst="rect">
            <a:avLst/>
          </a:prstGeom>
        </p:spPr>
      </p:pic>
    </p:spTree>
    <p:extLst>
      <p:ext uri="{BB962C8B-B14F-4D97-AF65-F5344CB8AC3E}">
        <p14:creationId xmlns:p14="http://schemas.microsoft.com/office/powerpoint/2010/main" val="27943852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8454</TotalTime>
  <Words>3045</Words>
  <Application>Microsoft Office PowerPoint</Application>
  <PresentationFormat>Widescreen</PresentationFormat>
  <Paragraphs>280</Paragraphs>
  <Slides>72</Slides>
  <Notes>3</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1</vt:i4>
      </vt:variant>
      <vt:variant>
        <vt:lpstr>Slide Titles</vt:lpstr>
      </vt:variant>
      <vt:variant>
        <vt:i4>72</vt:i4>
      </vt:variant>
    </vt:vector>
  </HeadingPairs>
  <TitlesOfParts>
    <vt:vector size="83" baseType="lpstr">
      <vt:lpstr>굴림</vt:lpstr>
      <vt:lpstr>맑은 고딕</vt:lpstr>
      <vt:lpstr>MS Mincho</vt:lpstr>
      <vt:lpstr>Arial</vt:lpstr>
      <vt:lpstr>Calibri</vt:lpstr>
      <vt:lpstr>Calibri Light</vt:lpstr>
      <vt:lpstr>Times New Roman</vt:lpstr>
      <vt:lpstr>Wingdings</vt:lpstr>
      <vt:lpstr>Wingdings 3</vt:lpstr>
      <vt:lpstr>Office Theme</vt:lpstr>
      <vt:lpstr>Equation</vt:lpstr>
      <vt:lpstr>Step by step analysis of ChiP-Seq data by Galaxy</vt:lpstr>
      <vt:lpstr>What is ChIP-Sequencing?</vt:lpstr>
      <vt:lpstr>PowerPoint Presentation</vt:lpstr>
      <vt:lpstr>PowerPoint Presentation</vt:lpstr>
      <vt:lpstr>PowerPoint Presentation</vt:lpstr>
      <vt:lpstr>What you get from a sequencer: FASTQ file</vt:lpstr>
      <vt:lpstr>What you get from a sequencer: FASTQ file</vt:lpstr>
      <vt:lpstr>What you get from a sequencer: FASTQ file</vt:lpstr>
      <vt:lpstr>What you get from a sequencer: FASTQ file</vt:lpstr>
      <vt:lpstr>What you get from a sequencer: FASTQ file</vt:lpstr>
      <vt:lpstr>Upload the file</vt:lpstr>
      <vt:lpstr>How to upload the data?</vt:lpstr>
      <vt:lpstr>PowerPoint Presentation</vt:lpstr>
      <vt:lpstr>Are you sure  you have good quality reads?</vt:lpstr>
      <vt:lpstr>Major steps in CHIP data analysis</vt:lpstr>
      <vt:lpstr>(Hands-on) Check the quality of the 10,000 reads</vt:lpstr>
      <vt:lpstr>STEP1- FASTQ Analysis</vt:lpstr>
      <vt:lpstr>PowerPoint Presentation</vt:lpstr>
      <vt:lpstr>PowerPoint Presentation</vt:lpstr>
      <vt:lpstr>(Hands-on) Check the quality of the 10,000 reads</vt:lpstr>
      <vt:lpstr>(Hands-on) Check the quality of the 10,000 reads</vt:lpstr>
      <vt:lpstr>PowerPoint Presentation</vt:lpstr>
      <vt:lpstr>PowerPoint Presentation</vt:lpstr>
      <vt:lpstr>What would you do with the base calls of high error rate?  Trimming</vt:lpstr>
      <vt:lpstr>How to trim if you have multiple regions of low quality?</vt:lpstr>
      <vt:lpstr>How to interpret Quality score in fastq file?</vt:lpstr>
      <vt:lpstr>How to understand quality score?</vt:lpstr>
      <vt:lpstr>ASCII code table</vt:lpstr>
      <vt:lpstr>Perr  ASCII character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Step by step analysis of CHIP data by Galaxy</dc:title>
  <dc:creator>Mayur Doke</dc:creator>
  <cp:lastModifiedBy>Mayur Doke</cp:lastModifiedBy>
  <cp:revision>54</cp:revision>
  <dcterms:created xsi:type="dcterms:W3CDTF">2017-06-07T01:04:16Z</dcterms:created>
  <dcterms:modified xsi:type="dcterms:W3CDTF">2017-07-08T20:10:24Z</dcterms:modified>
</cp:coreProperties>
</file>