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9" r:id="rId5"/>
    <p:sldId id="258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3" d="100"/>
          <a:sy n="93" d="100"/>
        </p:scale>
        <p:origin x="25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comfs01.ad.fiu.edu\academic_affairs$\AAGOULNIKLab\Hooi\LX2%20ML290%20partek%20figures\LX-2%20RNASep%20Partek%20gene%20lis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-</a:t>
            </a:r>
            <a:r>
              <a:rPr lang="en-US" b="1" i="1"/>
              <a:t>Log(pValue)</a:t>
            </a:r>
            <a:endParaRPr lang="en-US" b="1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1"/>
        <c:ser>
          <c:idx val="0"/>
          <c:order val="0"/>
          <c:spPr>
            <a:ln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907-49F7-A491-7DDD797E0CE2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907-49F7-A491-7DDD797E0CE2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907-49F7-A491-7DDD797E0CE2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E907-49F7-A491-7DDD797E0CE2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E907-49F7-A491-7DDD797E0CE2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E907-49F7-A491-7DDD797E0CE2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E907-49F7-A491-7DDD797E0CE2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E907-49F7-A491-7DDD797E0CE2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E907-49F7-A491-7DDD797E0CE2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E907-49F7-A491-7DDD797E0CE2}"/>
              </c:ext>
            </c:extLst>
          </c:dPt>
          <c:dPt>
            <c:idx val="10"/>
            <c:invertIfNegative val="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5-E907-49F7-A491-7DDD797E0CE2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7-E907-49F7-A491-7DDD797E0CE2}"/>
              </c:ext>
            </c:extLst>
          </c:dPt>
          <c:cat>
            <c:strRef>
              <c:f>GO!$C$28:$C$39</c:f>
              <c:strCache>
                <c:ptCount val="12"/>
                <c:pt idx="0">
                  <c:v>ECM and associated proteins</c:v>
                </c:pt>
                <c:pt idx="1">
                  <c:v>TNF signaling pathway</c:v>
                </c:pt>
                <c:pt idx="2">
                  <c:v>Signaling by Interleukins</c:v>
                </c:pt>
                <c:pt idx="3">
                  <c:v>Cytokine-cytokine receptor interaction</c:v>
                </c:pt>
                <c:pt idx="4">
                  <c:v>MAPK signaling pathway</c:v>
                </c:pt>
                <c:pt idx="5">
                  <c:v>Chemokine receptors bind chemokines</c:v>
                </c:pt>
                <c:pt idx="6">
                  <c:v>Assembly of collagen fibrils and other multimeric structures</c:v>
                </c:pt>
                <c:pt idx="7">
                  <c:v>PI3K-Akt signaling pathway</c:v>
                </c:pt>
                <c:pt idx="8">
                  <c:v>Direct p53 effectors</c:v>
                </c:pt>
                <c:pt idx="9">
                  <c:v>Apoptosis</c:v>
                </c:pt>
                <c:pt idx="10">
                  <c:v>Signaling by PDGF</c:v>
                </c:pt>
                <c:pt idx="11">
                  <c:v>Collagen formation</c:v>
                </c:pt>
              </c:strCache>
            </c:strRef>
          </c:cat>
          <c:val>
            <c:numRef>
              <c:f>GO!$D$28:$D$39</c:f>
              <c:numCache>
                <c:formatCode>0.00</c:formatCode>
                <c:ptCount val="12"/>
                <c:pt idx="0">
                  <c:v>14.22373478173189</c:v>
                </c:pt>
                <c:pt idx="1">
                  <c:v>10.950007143079857</c:v>
                </c:pt>
                <c:pt idx="2">
                  <c:v>8.3831045735992404</c:v>
                </c:pt>
                <c:pt idx="3">
                  <c:v>6.9665762445130506</c:v>
                </c:pt>
                <c:pt idx="4">
                  <c:v>6.8416375079047507</c:v>
                </c:pt>
                <c:pt idx="5">
                  <c:v>6.2561767783962496</c:v>
                </c:pt>
                <c:pt idx="6">
                  <c:v>6.2304011516125533</c:v>
                </c:pt>
                <c:pt idx="7">
                  <c:v>6.0794071379151919</c:v>
                </c:pt>
                <c:pt idx="8">
                  <c:v>5.4812229310732254</c:v>
                </c:pt>
                <c:pt idx="9">
                  <c:v>5.2401056259745005</c:v>
                </c:pt>
                <c:pt idx="10">
                  <c:v>4.7680209731684959</c:v>
                </c:pt>
                <c:pt idx="11">
                  <c:v>4.331334584545508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8-E907-49F7-A491-7DDD797E0C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57237256"/>
        <c:axId val="557231024"/>
      </c:barChart>
      <c:catAx>
        <c:axId val="5572372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en-US"/>
          </a:p>
        </c:txPr>
        <c:crossAx val="557231024"/>
        <c:crosses val="autoZero"/>
        <c:auto val="1"/>
        <c:lblAlgn val="ctr"/>
        <c:lblOffset val="100"/>
        <c:noMultiLvlLbl val="0"/>
      </c:catAx>
      <c:valAx>
        <c:axId val="557231024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crossAx val="557237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CF1-12E9-41BB-8521-D69AD992B117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311A-584A-4978-9A9C-81917D5B05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444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CF1-12E9-41BB-8521-D69AD992B117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311A-584A-4978-9A9C-81917D5B05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070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CF1-12E9-41BB-8521-D69AD992B117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311A-584A-4978-9A9C-81917D5B05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903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CF1-12E9-41BB-8521-D69AD992B117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311A-584A-4978-9A9C-81917D5B05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06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CF1-12E9-41BB-8521-D69AD992B117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311A-584A-4978-9A9C-81917D5B05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420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CF1-12E9-41BB-8521-D69AD992B117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311A-584A-4978-9A9C-81917D5B05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906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CF1-12E9-41BB-8521-D69AD992B117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311A-584A-4978-9A9C-81917D5B05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2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CF1-12E9-41BB-8521-D69AD992B117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311A-584A-4978-9A9C-81917D5B05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797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CF1-12E9-41BB-8521-D69AD992B117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311A-584A-4978-9A9C-81917D5B05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005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CF1-12E9-41BB-8521-D69AD992B117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311A-584A-4978-9A9C-81917D5B05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352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CF1-12E9-41BB-8521-D69AD992B117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311A-584A-4978-9A9C-81917D5B05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621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ECF1-12E9-41BB-8521-D69AD992B117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7311A-584A-4978-9A9C-81917D5B05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50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600" dirty="0" smtClean="0"/>
              <a:t>Gene-Specific Analysis Results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885417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66" y="1314450"/>
            <a:ext cx="11391900" cy="55435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0536" y="321275"/>
            <a:ext cx="10515600" cy="114506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/>
              <a:t>ML290 vs </a:t>
            </a:r>
            <a:r>
              <a:rPr lang="en-US" sz="3600" dirty="0" smtClean="0"/>
              <a:t>VEHICLE </a:t>
            </a:r>
            <a:br>
              <a:rPr lang="en-US" sz="3600" dirty="0" smtClean="0"/>
            </a:br>
            <a:r>
              <a:rPr lang="en-US" sz="3600" dirty="0" smtClean="0"/>
              <a:t>ON </a:t>
            </a:r>
            <a:r>
              <a:rPr lang="en-US" sz="3600" dirty="0"/>
              <a:t>TRANSFORMED LX-2 </a:t>
            </a:r>
            <a:r>
              <a:rPr lang="en-US" sz="3600" dirty="0" smtClean="0"/>
              <a:t>HSCs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628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9300" y="28575"/>
            <a:ext cx="8153400" cy="68008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17492" y="2108887"/>
            <a:ext cx="741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225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44097" y="2108887"/>
            <a:ext cx="741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272</a:t>
            </a:r>
            <a:endParaRPr lang="en-US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621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329514"/>
            <a:ext cx="6528486" cy="6528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342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503" y="694770"/>
            <a:ext cx="11312882" cy="549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454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3801514"/>
              </p:ext>
            </p:extLst>
          </p:nvPr>
        </p:nvGraphicFramePr>
        <p:xfrm>
          <a:off x="275967" y="113269"/>
          <a:ext cx="11553568" cy="65264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95583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1233</TotalTime>
  <Words>11</Words>
  <Application>Microsoft Office PowerPoint</Application>
  <PresentationFormat>Widescreen</PresentationFormat>
  <Paragraphs>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Gene-Specific Analysis Results</vt:lpstr>
      <vt:lpstr>ML290 vs VEHICLE  ON TRANSFORMED LX-2 HSCs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Bryan Rivas</dc:creator>
  <cp:lastModifiedBy>Bryan Rivas</cp:lastModifiedBy>
  <cp:revision>8</cp:revision>
  <dcterms:created xsi:type="dcterms:W3CDTF">2017-11-16T16:56:26Z</dcterms:created>
  <dcterms:modified xsi:type="dcterms:W3CDTF">2018-01-08T17:59:56Z</dcterms:modified>
</cp:coreProperties>
</file>