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8" r:id="rId8"/>
    <p:sldId id="269" r:id="rId9"/>
    <p:sldId id="270" r:id="rId10"/>
    <p:sldId id="271" r:id="rId11"/>
    <p:sldId id="272" r:id="rId12"/>
    <p:sldId id="280" r:id="rId13"/>
    <p:sldId id="261" r:id="rId14"/>
    <p:sldId id="273" r:id="rId15"/>
    <p:sldId id="274" r:id="rId16"/>
    <p:sldId id="275" r:id="rId17"/>
    <p:sldId id="276" r:id="rId18"/>
    <p:sldId id="277" r:id="rId19"/>
    <p:sldId id="278" r:id="rId20"/>
    <p:sldId id="262" r:id="rId21"/>
    <p:sldId id="279" r:id="rId22"/>
    <p:sldId id="264" r:id="rId23"/>
    <p:sldId id="266" r:id="rId24"/>
    <p:sldId id="265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>
      <p:cViewPr varScale="1">
        <p:scale>
          <a:sx n="67" d="100"/>
          <a:sy n="67" d="100"/>
        </p:scale>
        <p:origin x="54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8DFAD6-9D09-4145-8834-BE67346A9ED1}" type="datetimeFigureOut">
              <a:rPr lang="en-US"/>
              <a:t>5/17/2017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BFF21A-330A-4DCD-9806-0A031E3F85F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23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581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406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163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832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8999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650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2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928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9896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064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689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4596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7463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562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418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2989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4479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1575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53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5249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065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0323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3113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BFF21A-330A-4DCD-9806-0A031E3F85F3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920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95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584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843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986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551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519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036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31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623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093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649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952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882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5804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128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1964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622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F1FA7AC5-6045-4418-8E60-F48788734473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C71CAF9-4461-454A-B702-D536C3775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191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smlg.fiu.edu/phpbb/index.php" TargetMode="External"/><Relationship Id="rId7" Type="http://schemas.openxmlformats.org/officeDocument/2006/relationships/hyperlink" Target="https://users.cs.duke.edu/~amink/software/banjo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mlg.fiu.edu/phpbb/viewforum.php?f=33" TargetMode="External"/><Relationship Id="rId5" Type="http://schemas.openxmlformats.org/officeDocument/2006/relationships/hyperlink" Target="http://smlg.fiu.edu/phpbb/viewforum.php?f=12" TargetMode="External"/><Relationship Id="rId4" Type="http://schemas.openxmlformats.org/officeDocument/2006/relationships/hyperlink" Target="http://smlg.fiu.edu/phpbb/viewforum.php?f=7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smlg.fiu.edu/phpbb/index.php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mlg.fiu.edu/phpbb/viewforum.php?f=42" TargetMode="External"/><Relationship Id="rId5" Type="http://schemas.openxmlformats.org/officeDocument/2006/relationships/hyperlink" Target="http://smlg.fiu.edu/phpbb/viewforum.php?f=13" TargetMode="External"/><Relationship Id="rId4" Type="http://schemas.openxmlformats.org/officeDocument/2006/relationships/hyperlink" Target="http://smlg.fiu.edu/phpbb/viewforum.php?f=7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users.cs.duke.edu/~amink/software/banjo/documentation/banjo.user.pdf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graphviz.org/Documentation/dotguide.pdf" TargetMode="External"/><Relationship Id="rId4" Type="http://schemas.openxmlformats.org/officeDocument/2006/relationships/hyperlink" Target="https://users.cs.duke.edu/~amink/software/banjo/documentation/banjo.developer.pdf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Using </a:t>
            </a:r>
            <a:r>
              <a:rPr lang="EN-US" dirty="0" err="1"/>
              <a:t>BaNJO</a:t>
            </a:r>
            <a:endParaRPr lang="en-US" dirty="0" err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BAyesian</a:t>
            </a:r>
            <a:r>
              <a:rPr lang="EN-US"/>
              <a:t> </a:t>
            </a:r>
            <a:r>
              <a:rPr lang="EN-US" dirty="0"/>
              <a:t>Network Inference with Java Objects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082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Program to find local maximum networks</a:t>
            </a:r>
          </a:p>
          <a:p>
            <a:r>
              <a:rPr lang="en-US" dirty="0"/>
              <a:t>Developed by Dr. Alexander J. Hartemink in Duke University</a:t>
            </a:r>
          </a:p>
          <a:p>
            <a:r>
              <a:rPr lang="en-US" dirty="0"/>
              <a:t>Current version: </a:t>
            </a:r>
            <a:r>
              <a:rPr lang="en-US" dirty="0" err="1"/>
              <a:t>BaNJO</a:t>
            </a:r>
            <a:r>
              <a:rPr lang="en-US" dirty="0"/>
              <a:t> 2.2.0</a:t>
            </a:r>
          </a:p>
          <a:p>
            <a:r>
              <a:rPr lang="en-US" dirty="0"/>
              <a:t>Forum: </a:t>
            </a:r>
            <a:r>
              <a:rPr lang="en-US" dirty="0">
                <a:latin typeface="Calibri" charset="0"/>
                <a:hlinkClick r:id="rId3"/>
              </a:rPr>
              <a:t>Board index</a:t>
            </a:r>
            <a:r>
              <a:rPr lang="en-US" dirty="0">
                <a:latin typeface="Calibri" charset="0"/>
              </a:rPr>
              <a:t> &gt; </a:t>
            </a:r>
            <a:r>
              <a:rPr lang="en-US" dirty="0">
                <a:latin typeface="Calibri" charset="0"/>
                <a:hlinkClick r:id="rId4"/>
              </a:rPr>
              <a:t>Manuscripts &amp; Documentation</a:t>
            </a:r>
            <a:r>
              <a:rPr lang="en-US" dirty="0">
                <a:latin typeface="Calibri" charset="0"/>
              </a:rPr>
              <a:t> &gt; </a:t>
            </a:r>
            <a:r>
              <a:rPr lang="en-US" dirty="0">
                <a:latin typeface="Calibri" charset="0"/>
                <a:hlinkClick r:id="rId5"/>
              </a:rPr>
              <a:t>Useful Tools for Statistical Analyses</a:t>
            </a:r>
            <a:r>
              <a:rPr lang="en-US" dirty="0">
                <a:latin typeface="Calibri" charset="0"/>
              </a:rPr>
              <a:t> &gt; </a:t>
            </a:r>
            <a:r>
              <a:rPr lang="en-US" dirty="0">
                <a:latin typeface="Calibri" charset="0"/>
                <a:hlinkClick r:id="rId6"/>
              </a:rPr>
              <a:t>Banjo</a:t>
            </a:r>
            <a:endParaRPr lang="en-US" dirty="0">
              <a:latin typeface="Calibri" charset="0"/>
            </a:endParaRPr>
          </a:p>
          <a:p>
            <a:r>
              <a:rPr lang="en-US" dirty="0"/>
              <a:t>Banjo: </a:t>
            </a:r>
            <a:r>
              <a:rPr lang="en-US" dirty="0">
                <a:hlinkClick r:id="rId7"/>
              </a:rPr>
              <a:t>https://users.cs.duke.edu/~amink/software/banjo/</a:t>
            </a:r>
            <a:r>
              <a:rPr lang="en-US" dirty="0"/>
              <a:t>   </a:t>
            </a:r>
          </a:p>
          <a:p>
            <a:pPr marL="0" indent="0">
              <a:buNone/>
            </a:pPr>
            <a:r>
              <a:rPr lang="en-US" dirty="0"/>
              <a:t> 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368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it works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Proposers: adds/ removes/ reverses arcs at random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sz="2000" dirty="0" err="1"/>
              <a:t>RandomLocalMove</a:t>
            </a:r>
            <a:endParaRPr lang="en-US" sz="2000" dirty="0">
              <a:solidFill>
                <a:schemeClr val="tx1"/>
              </a:solidFill>
            </a:endParaRPr>
          </a:p>
          <a:p>
            <a:pPr lvl="1"/>
            <a:r>
              <a:rPr lang="en-US" sz="2000" dirty="0" err="1"/>
              <a:t>AllLocalMoves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en-US" dirty="0"/>
              <a:t>Decider: accepts/ rejects networks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sz="2000" dirty="0"/>
              <a:t>Greedy</a:t>
            </a:r>
            <a:endParaRPr lang="en-US" sz="2000" dirty="0">
              <a:solidFill>
                <a:schemeClr val="tx1"/>
              </a:solidFill>
            </a:endParaRPr>
          </a:p>
          <a:p>
            <a:pPr lvl="1"/>
            <a:r>
              <a:rPr lang="en-US" sz="2000" dirty="0"/>
              <a:t>Simulated Annealing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lvl="1"/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Content Placeholder 4" descr="Image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596063" y="1050071"/>
            <a:ext cx="5107303" cy="5126892"/>
          </a:xfrm>
        </p:spPr>
      </p:pic>
    </p:spTree>
    <p:extLst>
      <p:ext uri="{BB962C8B-B14F-4D97-AF65-F5344CB8AC3E}">
        <p14:creationId xmlns:p14="http://schemas.microsoft.com/office/powerpoint/2010/main" val="1392788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Running Banjo: Input files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Data/ Observations must be converted to a text file</a:t>
            </a:r>
            <a:endParaRPr lang="en-US" dirty="0"/>
          </a:p>
          <a:p>
            <a:r>
              <a:rPr lang="en-US" dirty="0"/>
              <a:t>Default: Variables as columns, observations as rows</a:t>
            </a:r>
          </a:p>
          <a:p>
            <a:pPr lvl="1"/>
            <a:r>
              <a:rPr lang="en-US" dirty="0"/>
              <a:t>Can be changed to keep observations as rows, variables as columns</a:t>
            </a:r>
          </a:p>
          <a:p>
            <a:r>
              <a:rPr lang="en-US" dirty="0"/>
              <a:t>Can specify multiple observation files in settings</a:t>
            </a:r>
          </a:p>
          <a:p>
            <a:pPr lvl="1"/>
            <a:r>
              <a:rPr lang="en-US" dirty="0"/>
              <a:t>Must have same number of variables</a:t>
            </a:r>
          </a:p>
          <a:p>
            <a:pPr lvl="1"/>
            <a:r>
              <a:rPr lang="en-US" dirty="0"/>
              <a:t>Must keep variables as columns, observations as rows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6764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24602" y="973668"/>
            <a:ext cx="8566577" cy="5674668"/>
          </a:xfrm>
        </p:spPr>
      </p:pic>
    </p:spTree>
    <p:extLst>
      <p:ext uri="{BB962C8B-B14F-4D97-AF65-F5344CB8AC3E}">
        <p14:creationId xmlns:p14="http://schemas.microsoft.com/office/powerpoint/2010/main" val="4218337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Running Banjo: Settings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Static search</a:t>
            </a:r>
            <a:endParaRPr lang="en-US" dirty="0"/>
          </a:p>
          <a:p>
            <a:r>
              <a:rPr lang="EN-US" dirty="0"/>
              <a:t>Dynamic search</a:t>
            </a:r>
            <a:endParaRPr lang="en-US" dirty="0"/>
          </a:p>
          <a:p>
            <a:r>
              <a:rPr lang="EN-US" dirty="0"/>
              <a:t>Settings template available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</a:rPr>
              <a:t>Sections: </a:t>
            </a:r>
            <a:endParaRPr lang="en-US">
              <a:latin typeface="Arial"/>
            </a:endParaRPr>
          </a:p>
          <a:p>
            <a:pPr lvl="1"/>
            <a:r>
              <a:rPr lang="en-US" dirty="0">
                <a:latin typeface="Arial"/>
              </a:rPr>
              <a:t>Project information </a:t>
            </a:r>
          </a:p>
          <a:p>
            <a:pPr lvl="1"/>
            <a:r>
              <a:rPr lang="en-US" dirty="0">
                <a:latin typeface="Arial"/>
              </a:rPr>
              <a:t>Search components specification </a:t>
            </a:r>
          </a:p>
          <a:p>
            <a:pPr lvl="1"/>
            <a:r>
              <a:rPr lang="en-US" dirty="0">
                <a:latin typeface="Arial"/>
              </a:rPr>
              <a:t>Input/output locations </a:t>
            </a:r>
          </a:p>
          <a:p>
            <a:pPr lvl="1"/>
            <a:r>
              <a:rPr lang="en-US" dirty="0">
                <a:latin typeface="Arial"/>
              </a:rPr>
              <a:t>Validated input</a:t>
            </a:r>
          </a:p>
          <a:p>
            <a:pPr lvl="1"/>
            <a:r>
              <a:rPr lang="en-US" dirty="0"/>
              <a:t>Preprocessing options</a:t>
            </a:r>
          </a:p>
          <a:p>
            <a:pPr lvl="1"/>
            <a:r>
              <a:rPr lang="en-US" dirty="0"/>
              <a:t>Network structures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39468" y="6899203"/>
            <a:ext cx="12192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559" y="3843895"/>
            <a:ext cx="2743200" cy="272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204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Settings file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239986" y="180975"/>
            <a:ext cx="4718750" cy="6331792"/>
          </a:xfrm>
        </p:spPr>
      </p:pic>
    </p:spTree>
    <p:extLst>
      <p:ext uri="{BB962C8B-B14F-4D97-AF65-F5344CB8AC3E}">
        <p14:creationId xmlns:p14="http://schemas.microsoft.com/office/powerpoint/2010/main" val="65751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434542" cy="1325563"/>
          </a:xfrm>
        </p:spPr>
        <p:txBody>
          <a:bodyPr/>
          <a:lstStyle/>
          <a:p>
            <a:r>
              <a:rPr lang="EN-US" dirty="0"/>
              <a:t>Settings file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81625" y="304800"/>
            <a:ext cx="4195295" cy="6532825"/>
          </a:xfrm>
        </p:spPr>
      </p:pic>
    </p:spTree>
    <p:extLst>
      <p:ext uri="{BB962C8B-B14F-4D97-AF65-F5344CB8AC3E}">
        <p14:creationId xmlns:p14="http://schemas.microsoft.com/office/powerpoint/2010/main" val="1781579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658659" cy="1325563"/>
          </a:xfrm>
        </p:spPr>
        <p:txBody>
          <a:bodyPr/>
          <a:lstStyle/>
          <a:p>
            <a:r>
              <a:rPr lang="EN-US" dirty="0"/>
              <a:t>Settings file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b="16210"/>
          <a:stretch>
            <a:fillRect/>
          </a:stretch>
        </p:blipFill>
        <p:spPr>
          <a:xfrm>
            <a:off x="5362575" y="365125"/>
            <a:ext cx="6965966" cy="6491754"/>
          </a:xfrm>
        </p:spPr>
      </p:pic>
    </p:spTree>
    <p:extLst>
      <p:ext uri="{BB962C8B-B14F-4D97-AF65-F5344CB8AC3E}">
        <p14:creationId xmlns:p14="http://schemas.microsoft.com/office/powerpoint/2010/main" val="670751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Settings file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00428" y="2624155"/>
            <a:ext cx="5317092" cy="2841811"/>
          </a:xfrm>
        </p:spPr>
      </p:pic>
    </p:spTree>
    <p:extLst>
      <p:ext uri="{BB962C8B-B14F-4D97-AF65-F5344CB8AC3E}">
        <p14:creationId xmlns:p14="http://schemas.microsoft.com/office/powerpoint/2010/main" val="1761307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Settings file: Minimum information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00709" y="2514218"/>
            <a:ext cx="6585483" cy="3672853"/>
          </a:xfrm>
        </p:spPr>
      </p:pic>
    </p:spTree>
    <p:extLst>
      <p:ext uri="{BB962C8B-B14F-4D97-AF65-F5344CB8AC3E}">
        <p14:creationId xmlns:p14="http://schemas.microsoft.com/office/powerpoint/2010/main" val="2868220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Commands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tx1"/>
                </a:solidFill>
                <a:latin typeface="Calibri" charset="0"/>
              </a:rPr>
              <a:t>java -jar banjo.jar </a:t>
            </a:r>
            <a:r>
              <a:rPr lang="en-US" sz="2800" dirty="0" err="1">
                <a:solidFill>
                  <a:schemeClr val="tx1"/>
                </a:solidFill>
                <a:latin typeface="Calibri" charset="0"/>
              </a:rPr>
              <a:t>settingsFile</a:t>
            </a:r>
            <a:r>
              <a:rPr lang="en-US" sz="2800" dirty="0">
                <a:solidFill>
                  <a:schemeClr val="tx1"/>
                </a:solidFill>
                <a:latin typeface="Calibri" charset="0"/>
              </a:rPr>
              <a:t>=data/</a:t>
            </a:r>
            <a:r>
              <a:rPr lang="en-US" sz="2800" dirty="0" err="1">
                <a:solidFill>
                  <a:schemeClr val="tx1"/>
                </a:solidFill>
                <a:latin typeface="Calibri" charset="0"/>
              </a:rPr>
              <a:t>release2</a:t>
            </a:r>
            <a:r>
              <a:rPr lang="en-US" sz="2800" dirty="0">
                <a:solidFill>
                  <a:schemeClr val="tx1"/>
                </a:solidFill>
                <a:latin typeface="Calibri" charset="0"/>
              </a:rPr>
              <a:t>.0/static/static.settings.txt 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solidFill>
                  <a:schemeClr val="tx1"/>
                </a:solidFill>
                <a:latin typeface="Calibri" charset="0"/>
              </a:rPr>
              <a:t>Must already be in directory where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</a:rPr>
              <a:t>BaNJO</a:t>
            </a:r>
            <a:r>
              <a:rPr lang="en-US" sz="2400" dirty="0">
                <a:solidFill>
                  <a:schemeClr val="tx1"/>
                </a:solidFill>
                <a:latin typeface="Calibri" charset="0"/>
              </a:rPr>
              <a:t> is held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solidFill>
                  <a:schemeClr val="tx1"/>
                </a:solidFill>
                <a:latin typeface="Calibri" charset="0"/>
              </a:rPr>
              <a:t>Specify path where settings file is saved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tx1"/>
                </a:solidFill>
                <a:latin typeface="Calibri" charset="0"/>
              </a:rPr>
              <a:t>java -jar banjo.jar </a:t>
            </a:r>
            <a:r>
              <a:rPr lang="en-US" sz="2800" dirty="0" err="1">
                <a:solidFill>
                  <a:schemeClr val="tx1"/>
                </a:solidFill>
                <a:latin typeface="Calibri" charset="0"/>
              </a:rPr>
              <a:t>settingsFile</a:t>
            </a:r>
            <a:r>
              <a:rPr lang="en-US" sz="2800" dirty="0">
                <a:solidFill>
                  <a:schemeClr val="tx1"/>
                </a:solidFill>
                <a:latin typeface="Calibri" charset="0"/>
              </a:rPr>
              <a:t>=dynamic.settings.txt </a:t>
            </a:r>
            <a:r>
              <a:rPr lang="en-US" sz="2800" dirty="0" err="1">
                <a:solidFill>
                  <a:schemeClr val="tx1"/>
                </a:solidFill>
                <a:latin typeface="Calibri" charset="0"/>
              </a:rPr>
              <a:t>settingsDirectory</a:t>
            </a:r>
            <a:r>
              <a:rPr lang="en-US" sz="2800" dirty="0">
                <a:solidFill>
                  <a:schemeClr val="tx1"/>
                </a:solidFill>
                <a:latin typeface="Calibri" charset="0"/>
              </a:rPr>
              <a:t>=data/</a:t>
            </a:r>
            <a:r>
              <a:rPr lang="en-US" sz="2800" dirty="0" err="1">
                <a:solidFill>
                  <a:schemeClr val="tx1"/>
                </a:solidFill>
                <a:latin typeface="Calibri" charset="0"/>
              </a:rPr>
              <a:t>release2</a:t>
            </a:r>
            <a:r>
              <a:rPr lang="en-US" sz="2800" dirty="0">
                <a:solidFill>
                  <a:schemeClr val="tx1"/>
                </a:solidFill>
                <a:latin typeface="Calibri" charset="0"/>
              </a:rPr>
              <a:t>.0/dynamic </a:t>
            </a:r>
          </a:p>
        </p:txBody>
      </p:sp>
    </p:spTree>
    <p:extLst>
      <p:ext uri="{BB962C8B-B14F-4D97-AF65-F5344CB8AC3E}">
        <p14:creationId xmlns:p14="http://schemas.microsoft.com/office/powerpoint/2010/main" val="2325684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Running Banjo: 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Static report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Summary of input settings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 err="1"/>
              <a:t>Descritization</a:t>
            </a:r>
            <a:r>
              <a:rPr lang="en-US" dirty="0"/>
              <a:t> report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>
                <a:latin typeface="Calibri" charset="0"/>
              </a:rPr>
              <a:t>Interval reports</a:t>
            </a:r>
            <a:endParaRPr lang="en-US" dirty="0">
              <a:solidFill>
                <a:schemeClr val="tx1"/>
              </a:solidFill>
              <a:latin typeface="Calibri" charset="0"/>
            </a:endParaRPr>
          </a:p>
          <a:p>
            <a:pPr lvl="1"/>
            <a:r>
              <a:rPr lang="en-US" dirty="0">
                <a:latin typeface="Calibri" charset="0"/>
              </a:rPr>
              <a:t>Top </a:t>
            </a:r>
            <a:r>
              <a:rPr lang="en-US" dirty="0"/>
              <a:t>graph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Search statistics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Influence scores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Dot graph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Dot text file</a:t>
            </a:r>
          </a:p>
          <a:p>
            <a:pPr lvl="1"/>
            <a:r>
              <a:rPr lang="en-US" dirty="0"/>
              <a:t>Different format in describing the structure</a:t>
            </a:r>
          </a:p>
          <a:p>
            <a:pPr lvl="1"/>
            <a:r>
              <a:rPr lang="en-US" dirty="0"/>
              <a:t>May be edited </a:t>
            </a:r>
          </a:p>
          <a:p>
            <a:r>
              <a:rPr lang="en-US" dirty="0"/>
              <a:t>Dot image file </a:t>
            </a:r>
          </a:p>
          <a:p>
            <a:pPr lvl="1"/>
            <a:r>
              <a:rPr lang="en-US" dirty="0"/>
              <a:t>Images available:</a:t>
            </a:r>
          </a:p>
          <a:p>
            <a:pPr lvl="2"/>
            <a:r>
              <a:rPr lang="en-US" dirty="0"/>
              <a:t>Png (default)</a:t>
            </a:r>
          </a:p>
          <a:p>
            <a:pPr lvl="2"/>
            <a:r>
              <a:rPr lang="en-US" dirty="0"/>
              <a:t>Jpg</a:t>
            </a:r>
          </a:p>
          <a:p>
            <a:pPr lvl="2"/>
            <a:r>
              <a:rPr lang="en-US" dirty="0"/>
              <a:t>Gif</a:t>
            </a:r>
          </a:p>
          <a:p>
            <a:pPr lvl="2"/>
            <a:r>
              <a:rPr lang="en-US" dirty="0"/>
              <a:t>Ps</a:t>
            </a:r>
          </a:p>
          <a:p>
            <a:pPr lvl="2"/>
            <a:r>
              <a:rPr lang="en-US" dirty="0"/>
              <a:t>svg</a:t>
            </a:r>
          </a:p>
          <a:p>
            <a:pPr lvl="2"/>
            <a:endParaRPr lang="en-US" dirty="0">
              <a:latin typeface="seri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20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12975" y="3349625"/>
            <a:ext cx="7004050" cy="3460750"/>
          </a:xfrm>
        </p:spPr>
      </p:pic>
      <p:sp>
        <p:nvSpPr>
          <p:cNvPr id="3" name="TextBox 2"/>
          <p:cNvSpPr txBox="1"/>
          <p:nvPr/>
        </p:nvSpPr>
        <p:spPr>
          <a:xfrm>
            <a:off x="0" y="3200400"/>
            <a:ext cx="12192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2975" y="233386"/>
            <a:ext cx="7389962" cy="290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095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92352" y="365125"/>
            <a:ext cx="7652247" cy="5985302"/>
          </a:xfrm>
        </p:spPr>
      </p:pic>
    </p:spTree>
    <p:extLst>
      <p:ext uri="{BB962C8B-B14F-4D97-AF65-F5344CB8AC3E}">
        <p14:creationId xmlns:p14="http://schemas.microsoft.com/office/powerpoint/2010/main" val="30027129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81200" y="112182"/>
            <a:ext cx="8225814" cy="6864761"/>
          </a:xfrm>
        </p:spPr>
      </p:pic>
    </p:spTree>
    <p:extLst>
      <p:ext uri="{BB962C8B-B14F-4D97-AF65-F5344CB8AC3E}">
        <p14:creationId xmlns:p14="http://schemas.microsoft.com/office/powerpoint/2010/main" val="33453999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17713" y="0"/>
            <a:ext cx="5944079" cy="6850781"/>
          </a:xfrm>
        </p:spPr>
      </p:pic>
      <p:sp>
        <p:nvSpPr>
          <p:cNvPr id="4" name="TextBox 3"/>
          <p:cNvSpPr txBox="1"/>
          <p:nvPr/>
        </p:nvSpPr>
        <p:spPr>
          <a:xfrm>
            <a:off x="0" y="3200400"/>
            <a:ext cx="12192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832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732" y="452042"/>
            <a:ext cx="10515600" cy="1325563"/>
          </a:xfrm>
        </p:spPr>
        <p:txBody>
          <a:bodyPr/>
          <a:lstStyle/>
          <a:p>
            <a:r>
              <a:rPr lang="en-US" dirty="0"/>
              <a:t>Dot text file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08036" y="3400110"/>
            <a:ext cx="10515600" cy="2851108"/>
          </a:xfrm>
        </p:spPr>
      </p:pic>
      <p:sp>
        <p:nvSpPr>
          <p:cNvPr id="4" name="TextBox 3"/>
          <p:cNvSpPr txBox="1"/>
          <p:nvPr/>
        </p:nvSpPr>
        <p:spPr>
          <a:xfrm>
            <a:off x="-520655" y="3851218"/>
            <a:ext cx="12669503" cy="418314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08036" y="2353877"/>
            <a:ext cx="9728200" cy="923330"/>
          </a:xfrm>
          <a:prstGeom prst="rect">
            <a:avLst/>
          </a:prstGeom>
        </p:spPr>
        <p:txBody>
          <a:bodyPr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Found at the end of the static report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Separate text file created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Can be edited later to add color to graph </a:t>
            </a:r>
          </a:p>
        </p:txBody>
      </p:sp>
    </p:spTree>
    <p:extLst>
      <p:ext uri="{BB962C8B-B14F-4D97-AF65-F5344CB8AC3E}">
        <p14:creationId xmlns:p14="http://schemas.microsoft.com/office/powerpoint/2010/main" val="30960982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Dot graph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51288" y="504825"/>
            <a:ext cx="4896866" cy="6395114"/>
          </a:xfrm>
        </p:spPr>
      </p:pic>
      <p:sp>
        <p:nvSpPr>
          <p:cNvPr id="4" name="TextBox 3"/>
          <p:cNvSpPr txBox="1"/>
          <p:nvPr/>
        </p:nvSpPr>
        <p:spPr>
          <a:xfrm>
            <a:off x="0" y="3200400"/>
            <a:ext cx="12192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9987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Specifying graphs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Must haves</a:t>
            </a:r>
          </a:p>
          <a:p>
            <a:pPr lvl="1"/>
            <a:r>
              <a:rPr lang="en-US" dirty="0"/>
              <a:t>Arcs specified must be present in final graph</a:t>
            </a:r>
          </a:p>
          <a:p>
            <a:r>
              <a:rPr lang="en-US" dirty="0"/>
              <a:t>Must not have</a:t>
            </a:r>
          </a:p>
          <a:p>
            <a:pPr lvl="1"/>
            <a:r>
              <a:rPr lang="en-US" dirty="0"/>
              <a:t>Arcs specified must not be present in final graph</a:t>
            </a:r>
          </a:p>
          <a:p>
            <a:r>
              <a:rPr lang="en-US" dirty="0"/>
              <a:t>Initial graphs</a:t>
            </a:r>
          </a:p>
          <a:p>
            <a:pPr lvl="1"/>
            <a:r>
              <a:rPr lang="en-US" dirty="0"/>
              <a:t>Structure </a:t>
            </a:r>
            <a:r>
              <a:rPr lang="en-US" dirty="0" err="1"/>
              <a:t>BaNJO</a:t>
            </a:r>
            <a:r>
              <a:rPr lang="en-US" dirty="0"/>
              <a:t> starts searching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2474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Specifying 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" charset="0"/>
              </a:rPr>
              <a:t>Must be saved as a text file</a:t>
            </a:r>
          </a:p>
          <a:p>
            <a:r>
              <a:rPr lang="en-US" dirty="0">
                <a:latin typeface="Calibri" charset="0"/>
              </a:rPr>
              <a:t>Specify file name in settings</a:t>
            </a:r>
          </a:p>
          <a:p>
            <a:r>
              <a:rPr lang="en-US" dirty="0">
                <a:latin typeface="Calibri" charset="0"/>
              </a:rPr>
              <a:t>Format: </a:t>
            </a:r>
          </a:p>
          <a:p>
            <a:pPr lvl="1"/>
            <a:r>
              <a:rPr lang="en-US" dirty="0">
                <a:latin typeface="Calibri" charset="0"/>
              </a:rPr>
              <a:t>Number of variables</a:t>
            </a:r>
          </a:p>
          <a:p>
            <a:pPr lvl="1"/>
            <a:r>
              <a:rPr lang="en-US" dirty="0">
                <a:latin typeface="Calibri" charset="0"/>
              </a:rPr>
              <a:t>Variable number</a:t>
            </a:r>
          </a:p>
          <a:p>
            <a:pPr lvl="1"/>
            <a:r>
              <a:rPr lang="en-US" dirty="0">
                <a:latin typeface="Calibri" charset="0"/>
              </a:rPr>
              <a:t>Number of parents</a:t>
            </a:r>
          </a:p>
          <a:p>
            <a:pPr lvl="1"/>
            <a:r>
              <a:rPr lang="en-US" dirty="0">
                <a:latin typeface="Calibri" charset="0"/>
              </a:rPr>
              <a:t>Parents' variable number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 charset="0"/>
              </a:rPr>
              <a:t>7 </a:t>
            </a:r>
            <a:br>
              <a:rPr lang="en-US" dirty="0">
                <a:latin typeface="Calibri" charset="0"/>
              </a:rPr>
            </a:br>
            <a:br>
              <a:rPr lang="en-US" dirty="0">
                <a:latin typeface="Calibri" charset="0"/>
              </a:rPr>
            </a:br>
            <a:r>
              <a:rPr lang="en-US" dirty="0">
                <a:latin typeface="Calibri" charset="0"/>
              </a:rPr>
              <a:t>0 2 1 2 </a:t>
            </a:r>
            <a:br>
              <a:rPr lang="en-US" dirty="0">
                <a:latin typeface="Calibri" charset="0"/>
              </a:rPr>
            </a:br>
            <a:r>
              <a:rPr lang="en-US" dirty="0">
                <a:latin typeface="Calibri" charset="0"/>
              </a:rPr>
              <a:t>1 1 0 </a:t>
            </a:r>
            <a:br>
              <a:rPr lang="en-US" dirty="0">
                <a:latin typeface="Calibri" charset="0"/>
              </a:rPr>
            </a:br>
            <a:r>
              <a:rPr lang="en-US" dirty="0">
                <a:latin typeface="Calibri" charset="0"/>
              </a:rPr>
              <a:t>2 1 0 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67146" y="7421031"/>
            <a:ext cx="20063378" cy="589374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1608" y="4365094"/>
            <a:ext cx="4511136" cy="132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569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Scores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Provided as log likelihood</a:t>
            </a:r>
          </a:p>
          <a:p>
            <a:r>
              <a:rPr lang="en-US" dirty="0"/>
              <a:t>May be converted into probabilities with log_norm.pl</a:t>
            </a:r>
          </a:p>
          <a:p>
            <a:r>
              <a:rPr lang="en-US"/>
              <a:t>Script found in the forum:</a:t>
            </a:r>
            <a:endParaRPr lang="en-US" dirty="0"/>
          </a:p>
          <a:p>
            <a:pPr lvl="1"/>
            <a:r>
              <a:rPr lang="en-US" b="1" dirty="0">
                <a:latin typeface="Calibri" charset="0"/>
                <a:hlinkClick r:id="rId3"/>
              </a:rPr>
              <a:t>Board index</a:t>
            </a:r>
            <a:r>
              <a:rPr lang="en-US" b="1" dirty="0">
                <a:latin typeface="Calibri" charset="0"/>
              </a:rPr>
              <a:t> &gt; </a:t>
            </a:r>
            <a:r>
              <a:rPr lang="en-US" b="1" dirty="0">
                <a:latin typeface="Calibri" charset="0"/>
                <a:hlinkClick r:id="rId4"/>
              </a:rPr>
              <a:t>Manuscripts &amp; Documentation</a:t>
            </a:r>
            <a:r>
              <a:rPr lang="en-US" b="1" dirty="0">
                <a:latin typeface="Calibri" charset="0"/>
              </a:rPr>
              <a:t> &gt; </a:t>
            </a:r>
            <a:r>
              <a:rPr lang="en-US" b="1" dirty="0">
                <a:latin typeface="Calibri" charset="0"/>
                <a:hlinkClick r:id="rId5"/>
              </a:rPr>
              <a:t>Implemented Classes/Modules/Programs Documentation</a:t>
            </a:r>
            <a:r>
              <a:rPr lang="en-US" b="1" dirty="0">
                <a:latin typeface="Calibri" charset="0"/>
              </a:rPr>
              <a:t> &gt; </a:t>
            </a:r>
            <a:r>
              <a:rPr lang="en-US" dirty="0">
                <a:latin typeface="Calibri" charset="0"/>
                <a:hlinkClick r:id="rId6"/>
              </a:rPr>
              <a:t>How to run scripts/programs</a:t>
            </a:r>
            <a:endParaRPr lang="en-US" dirty="0"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4382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More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Banjo User Guide</a:t>
            </a:r>
          </a:p>
          <a:p>
            <a:pPr lvl="1"/>
            <a:r>
              <a:rPr lang="en-US" dirty="0">
                <a:latin typeface="Calibri" charset="0"/>
                <a:hlinkClick r:id="rId3"/>
              </a:rPr>
              <a:t>https://users.cs.duke.edu/~amink/software/banjo/documentation/banjo.user.pdf</a:t>
            </a:r>
            <a:endParaRPr lang="en-US" dirty="0">
              <a:latin typeface="Calibri" charset="0"/>
            </a:endParaRPr>
          </a:p>
          <a:p>
            <a:r>
              <a:rPr lang="en-US" dirty="0"/>
              <a:t>Banjo Developer Manual</a:t>
            </a:r>
          </a:p>
          <a:p>
            <a:pPr lvl="1"/>
            <a:r>
              <a:rPr lang="en-US" dirty="0">
                <a:latin typeface="Calibri" charset="0"/>
                <a:hlinkClick r:id="rId4"/>
              </a:rPr>
              <a:t>https://users.cs.duke.edu/~amink/software/banjo/documentation/banjo.developer.pdf</a:t>
            </a:r>
            <a:r>
              <a:rPr lang="en-US" dirty="0">
                <a:latin typeface="Calibri" charset="0"/>
              </a:rPr>
              <a:t> </a:t>
            </a:r>
          </a:p>
          <a:p>
            <a:r>
              <a:rPr lang="en-US" dirty="0"/>
              <a:t>Dot User Guide</a:t>
            </a:r>
          </a:p>
          <a:p>
            <a:pPr lvl="1"/>
            <a:r>
              <a:rPr lang="en-US" dirty="0">
                <a:latin typeface="Calibri" charset="0"/>
                <a:hlinkClick r:id="rId5"/>
              </a:rPr>
              <a:t>http://graphviz.org/Documentation/dotguide.pdf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671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/>
              <a:t>Banjo searches for local maximum likelihood structures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/>
              <a:t>Input files must be text files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Variables can be in row or columns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Settings files specify what you want to search for and how long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/>
              <a:t>Output files can include: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Top graphs &amp; scores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Influence scores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 err="1"/>
              <a:t>Descritization</a:t>
            </a:r>
            <a:r>
              <a:rPr lang="en-US" dirty="0"/>
              <a:t> reports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/>
              <a:t>Dot output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/>
              <a:t>Scores are in log likelihood and can be converted to probabilities to compare graphs. </a:t>
            </a:r>
            <a:endParaRPr lang="en-US" dirty="0">
              <a:solidFill>
                <a:schemeClr val="tx1"/>
              </a:solidFill>
            </a:endParaRPr>
          </a:p>
          <a:p>
            <a:pPr lvl="1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7437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EBEBEB"/>
                </a:solidFill>
              </a:rPr>
              <a:t>Thank You!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0494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0</Words>
  <Application>Microsoft Office PowerPoint</Application>
  <PresentationFormat>Widescreen</PresentationFormat>
  <Paragraphs>0</Paragraphs>
  <Slides>25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Ion Boardroom</vt:lpstr>
      <vt:lpstr>Using BaNJO</vt:lpstr>
      <vt:lpstr>Background</vt:lpstr>
      <vt:lpstr>How it works</vt:lpstr>
      <vt:lpstr>Running Banjo: Input files</vt:lpstr>
      <vt:lpstr>PowerPoint Presentation</vt:lpstr>
      <vt:lpstr>Running Banjo: Settings</vt:lpstr>
      <vt:lpstr>Settings file</vt:lpstr>
      <vt:lpstr>Settings file</vt:lpstr>
      <vt:lpstr>Settings file</vt:lpstr>
      <vt:lpstr>Settings file</vt:lpstr>
      <vt:lpstr>Settings file: Minimum information</vt:lpstr>
      <vt:lpstr>Commands</vt:lpstr>
      <vt:lpstr>Running Banjo: Output</vt:lpstr>
      <vt:lpstr>PowerPoint Presentation</vt:lpstr>
      <vt:lpstr>PowerPoint Presentation</vt:lpstr>
      <vt:lpstr>PowerPoint Presentation</vt:lpstr>
      <vt:lpstr>PowerPoint Presentation</vt:lpstr>
      <vt:lpstr>Dot text file</vt:lpstr>
      <vt:lpstr>Dot graph </vt:lpstr>
      <vt:lpstr>Specifying graphs</vt:lpstr>
      <vt:lpstr>Specifying graphs</vt:lpstr>
      <vt:lpstr>Scores</vt:lpstr>
      <vt:lpstr>More information</vt:lpstr>
      <vt:lpstr>Key points</vt:lpstr>
      <vt:lpstr>Thank You!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Banjo</dc:title>
  <dc:creator/>
  <cp:lastModifiedBy/>
  <cp:revision>17</cp:revision>
  <dcterms:created xsi:type="dcterms:W3CDTF">2012-07-27T01:16:44Z</dcterms:created>
  <dcterms:modified xsi:type="dcterms:W3CDTF">2017-05-17T19:46:50Z</dcterms:modified>
</cp:coreProperties>
</file>