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4"/>
  </p:notesMasterIdLst>
  <p:sldIdLst>
    <p:sldId id="256" r:id="rId2"/>
    <p:sldId id="273" r:id="rId3"/>
    <p:sldId id="283" r:id="rId4"/>
    <p:sldId id="267" r:id="rId5"/>
    <p:sldId id="268" r:id="rId6"/>
    <p:sldId id="285" r:id="rId7"/>
    <p:sldId id="286" r:id="rId8"/>
    <p:sldId id="284" r:id="rId9"/>
    <p:sldId id="259" r:id="rId10"/>
    <p:sldId id="270" r:id="rId11"/>
    <p:sldId id="279" r:id="rId12"/>
    <p:sldId id="28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84" d="100"/>
          <a:sy n="84" d="100"/>
        </p:scale>
        <p:origin x="610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675F40-DDD4-468E-960B-5496F47182E7}" type="datetimeFigureOut">
              <a:rPr lang="en-IN" smtClean="0"/>
              <a:t>24-04-2016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8BD585-9084-4AF4-89FD-D6EBC0A01AF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39458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0-Asian, 1- White</a:t>
            </a:r>
            <a:r>
              <a:rPr lang="en-US" baseline="0" dirty="0" smtClean="0"/>
              <a:t>, 2- </a:t>
            </a:r>
            <a:r>
              <a:rPr lang="en-US" dirty="0" smtClean="0"/>
              <a:t>African American</a:t>
            </a:r>
            <a:r>
              <a:rPr lang="en-US" baseline="0" dirty="0" smtClean="0"/>
              <a:t>, 3-White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BD585-9084-4AF4-89FD-D6EBC0A01AF2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29482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457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155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512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68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40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386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373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618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346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266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0EB0-E16B-41FC-8AC0-0C3BDC804BED}" type="datetimeFigureOut">
              <a:rPr lang="en-US" smtClean="0"/>
              <a:t>4/24/2016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449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E90EB0-E16B-41FC-8AC0-0C3BDC804BED}" type="datetimeFigureOut">
              <a:rPr lang="en-US" smtClean="0"/>
              <a:t>4/24/2016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EAFA7-DBD8-4A20-ACB1-AD1CFAC89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36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5143" y="587829"/>
            <a:ext cx="9252857" cy="2764144"/>
          </a:xfrm>
          <a:ln/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19050" dir="5400000" algn="ctr" rotWithShape="0">
              <a:srgbClr val="000000">
                <a:alpha val="63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4400" dirty="0"/>
              <a:t>Comparison of Naïve Bayes Classifier with Logistic regression-Machine learning algorithms by using Glioblastoma tumor expression data.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20885" y="6008914"/>
            <a:ext cx="4441371" cy="500744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smtClean="0"/>
              <a:t>SHASANK CHENNUPATI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9259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Hypothesis: </a:t>
            </a:r>
            <a:r>
              <a:rPr lang="en-US" dirty="0" smtClean="0"/>
              <a:t>Expression </a:t>
            </a:r>
            <a:r>
              <a:rPr lang="en-US" dirty="0"/>
              <a:t>of candidate genes </a:t>
            </a:r>
            <a:r>
              <a:rPr lang="en-US" dirty="0" smtClean="0"/>
              <a:t>including their demographics can help in identifying a trend  of responses occurring in glioblastoma and thereby help in early risk identification in new patients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b="1" dirty="0"/>
              <a:t>Data Procurement</a:t>
            </a:r>
            <a:r>
              <a:rPr lang="en-US" dirty="0"/>
              <a:t>: </a:t>
            </a:r>
          </a:p>
          <a:p>
            <a:pPr marL="0" indent="0">
              <a:buNone/>
            </a:pPr>
            <a:r>
              <a:rPr lang="en-US" dirty="0"/>
              <a:t>All the data on patients with GBM are from </a:t>
            </a:r>
          </a:p>
          <a:p>
            <a:pPr marL="0" indent="0">
              <a:buNone/>
            </a:pPr>
            <a:r>
              <a:rPr lang="en-US" dirty="0"/>
              <a:t>The Cancer Genome Atlas (TCGA) and</a:t>
            </a:r>
          </a:p>
          <a:p>
            <a:pPr marL="0" indent="0">
              <a:buNone/>
            </a:pPr>
            <a:r>
              <a:rPr lang="en-US" dirty="0"/>
              <a:t>Gene Expression Omnibus(GEO)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870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378579"/>
            <a:ext cx="5157787" cy="823912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Inclusion criteria</a:t>
            </a:r>
            <a:endParaRPr lang="en-IN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0173" y="1271498"/>
            <a:ext cx="5157787" cy="3684588"/>
          </a:xfrm>
        </p:spPr>
        <p:txBody>
          <a:bodyPr>
            <a:normAutofit lnSpcReduction="10000"/>
          </a:bodyPr>
          <a:lstStyle/>
          <a:p>
            <a:pPr lvl="0"/>
            <a:r>
              <a:rPr lang="en-US" dirty="0"/>
              <a:t>Disease: Glioblastoma.</a:t>
            </a:r>
          </a:p>
          <a:p>
            <a:pPr lvl="0"/>
            <a:r>
              <a:rPr lang="en-US" dirty="0"/>
              <a:t>Level 2 and 3 of Data (Normalized data, processed data).</a:t>
            </a:r>
          </a:p>
          <a:p>
            <a:pPr lvl="0"/>
            <a:r>
              <a:rPr lang="en-US" dirty="0"/>
              <a:t>Data type: Clinical and Gene Expression data.</a:t>
            </a:r>
          </a:p>
          <a:p>
            <a:pPr lvl="0"/>
            <a:r>
              <a:rPr lang="en-US" dirty="0"/>
              <a:t>Cases with available Gene Expression data and Demographics data.</a:t>
            </a:r>
          </a:p>
          <a:p>
            <a:endParaRPr lang="en-IN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383788"/>
            <a:ext cx="5183188" cy="823912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Exclusion criteria</a:t>
            </a:r>
            <a:endParaRPr lang="en-IN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1271498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Cancers not GBM.</a:t>
            </a:r>
          </a:p>
          <a:p>
            <a:pPr lvl="0"/>
            <a:r>
              <a:rPr lang="en-US" dirty="0"/>
              <a:t>Cases without demographics in database.</a:t>
            </a:r>
          </a:p>
          <a:p>
            <a:pPr lvl="0"/>
            <a:r>
              <a:rPr lang="en-US" dirty="0"/>
              <a:t>Cases with low or no Availability of Gene data in TCGA database.</a:t>
            </a:r>
          </a:p>
          <a:p>
            <a:endParaRPr lang="en-IN" dirty="0"/>
          </a:p>
        </p:txBody>
      </p:sp>
      <p:sp>
        <p:nvSpPr>
          <p:cNvPr id="7" name="TextBox 6"/>
          <p:cNvSpPr txBox="1"/>
          <p:nvPr/>
        </p:nvSpPr>
        <p:spPr>
          <a:xfrm>
            <a:off x="1285336" y="5184475"/>
            <a:ext cx="9575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Based on above criteria 184(84-TCGA, 100 from GEO) cases of data were filtered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19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Measurement comparison between </a:t>
            </a:r>
            <a:r>
              <a:rPr lang="en-US" b="1" dirty="0" smtClean="0">
                <a:solidFill>
                  <a:schemeClr val="bg1"/>
                </a:solidFill>
              </a:rPr>
              <a:t>models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Goodness </a:t>
            </a:r>
            <a:r>
              <a:rPr lang="en-US" dirty="0"/>
              <a:t>of fit</a:t>
            </a:r>
          </a:p>
          <a:p>
            <a:pPr lvl="0"/>
            <a:r>
              <a:rPr lang="en-US" dirty="0"/>
              <a:t>Training </a:t>
            </a:r>
            <a:r>
              <a:rPr lang="en-US" dirty="0" smtClean="0"/>
              <a:t>Error</a:t>
            </a:r>
            <a:endParaRPr lang="en-US" dirty="0"/>
          </a:p>
          <a:p>
            <a:pPr lvl="0"/>
            <a:r>
              <a:rPr lang="en-US" dirty="0"/>
              <a:t>Area under the ROC* curve (AUC), calibration, and run time.</a:t>
            </a:r>
          </a:p>
          <a:p>
            <a:pPr marL="0" indent="0">
              <a:buNone/>
            </a:pPr>
            <a:r>
              <a:rPr lang="en-US" b="1" dirty="0" smtClean="0"/>
              <a:t>*</a:t>
            </a:r>
            <a:r>
              <a:rPr lang="en-US" dirty="0"/>
              <a:t> </a:t>
            </a:r>
            <a:r>
              <a:rPr lang="en-US" i="1" dirty="0"/>
              <a:t>Receiver operating characteristic (ROC), or ROC curve, is a graphical plot that illustrates the performance of a binary classifier system as its discrimination threshold is varied. The curve is created by plotting the true positive rate (TPR) against the false positive rate (FPR) at various threshold settings.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94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dirty="0" smtClean="0"/>
              <a:t>Data Cleaning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Total of 184 patients data was selected form TCGA and GEO databases. </a:t>
            </a:r>
            <a:r>
              <a:rPr lang="en-US" dirty="0" smtClean="0"/>
              <a:t>similar </a:t>
            </a:r>
            <a:r>
              <a:rPr lang="en-US" dirty="0"/>
              <a:t>genes across the datasets were matched and missing data was removed leaving </a:t>
            </a:r>
            <a:r>
              <a:rPr lang="en-US" dirty="0" smtClean="0"/>
              <a:t>179 </a:t>
            </a:r>
            <a:r>
              <a:rPr lang="en-US" dirty="0"/>
              <a:t>patients. </a:t>
            </a:r>
            <a:r>
              <a:rPr lang="en-US" dirty="0" smtClean="0"/>
              <a:t>6769(6766+genes+Age+Gender+Race</a:t>
            </a:r>
            <a:r>
              <a:rPr lang="en-US" dirty="0"/>
              <a:t>) were matching among the </a:t>
            </a:r>
            <a:r>
              <a:rPr lang="en-US" dirty="0" smtClean="0"/>
              <a:t>datasets</a:t>
            </a:r>
          </a:p>
          <a:p>
            <a:pPr marL="0" indent="0">
              <a:buNone/>
            </a:pPr>
            <a:r>
              <a:rPr lang="en-US" dirty="0" smtClean="0"/>
              <a:t>Data Standardization:</a:t>
            </a:r>
          </a:p>
          <a:p>
            <a:pPr marL="0" indent="0">
              <a:buNone/>
            </a:pPr>
            <a:r>
              <a:rPr lang="en-US" dirty="0" smtClean="0"/>
              <a:t>Z score conversion.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Data Discretization/Dichotomization: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Mean is taken as cut-off to obtain Discretized data.</a:t>
            </a:r>
          </a:p>
        </p:txBody>
      </p:sp>
    </p:spTree>
    <p:extLst>
      <p:ext uri="{BB962C8B-B14F-4D97-AF65-F5344CB8AC3E}">
        <p14:creationId xmlns:p14="http://schemas.microsoft.com/office/powerpoint/2010/main" val="242642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669" y="326571"/>
            <a:ext cx="10515600" cy="1325563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dirty="0" smtClean="0"/>
              <a:t>Model </a:t>
            </a:r>
            <a:r>
              <a:rPr lang="en-US" dirty="0" smtClean="0"/>
              <a:t>selection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333" y="1875750"/>
            <a:ext cx="11419367" cy="4582521"/>
          </a:xfrm>
        </p:spPr>
        <p:txBody>
          <a:bodyPr>
            <a:normAutofit/>
          </a:bodyPr>
          <a:lstStyle/>
          <a:p>
            <a:r>
              <a:rPr lang="en-US" dirty="0" smtClean="0"/>
              <a:t>Step wise correlation took 3 days to work and ended with a non Responding Message.</a:t>
            </a:r>
          </a:p>
          <a:p>
            <a:r>
              <a:rPr lang="en-US" dirty="0" smtClean="0"/>
              <a:t>One to one correlation was chosen as a best </a:t>
            </a:r>
            <a:r>
              <a:rPr lang="en-US" dirty="0" smtClean="0"/>
              <a:t>choice for selecting models.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493 variables were selected based on Correlations(p&lt;0.05) from </a:t>
            </a:r>
            <a:r>
              <a:rPr lang="en-US" dirty="0" smtClean="0"/>
              <a:t>6769 variables.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7886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3637" y="152197"/>
            <a:ext cx="9305260" cy="678021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Descriptors of </a:t>
            </a:r>
            <a:r>
              <a:rPr lang="en-US" b="1" dirty="0"/>
              <a:t>S</a:t>
            </a:r>
            <a:r>
              <a:rPr lang="en-US" b="1" dirty="0" smtClean="0"/>
              <a:t>elected  Model</a:t>
            </a:r>
            <a:endParaRPr lang="en-IN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8864000"/>
              </p:ext>
            </p:extLst>
          </p:nvPr>
        </p:nvGraphicFramePr>
        <p:xfrm>
          <a:off x="8569842" y="1027906"/>
          <a:ext cx="3622158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1079"/>
                <a:gridCol w="1811079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Disease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Frequency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0-No Disease</a:t>
                      </a:r>
                      <a:endParaRPr lang="en-IN" sz="18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6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1-Disease</a:t>
                      </a:r>
                      <a:endParaRPr lang="en-IN" sz="18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173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Total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179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736969"/>
              </p:ext>
            </p:extLst>
          </p:nvPr>
        </p:nvGraphicFramePr>
        <p:xfrm>
          <a:off x="74427" y="1038803"/>
          <a:ext cx="8144286" cy="4632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7381"/>
                <a:gridCol w="1357381"/>
                <a:gridCol w="1357381"/>
                <a:gridCol w="1357381"/>
                <a:gridCol w="1357381"/>
                <a:gridCol w="1357381"/>
              </a:tblGrid>
              <a:tr h="463265"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Name of Genes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Minimum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Maximum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Mean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Std. Deviation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463265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AASDHPPT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-0.77738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0.83756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-0.11416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0.27481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463265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ABCB8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-1.00505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0.39918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-0.09024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0.28062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463265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ABHD13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-0.56953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0.94645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-0.03031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0.307058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463265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ABHD14B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-1.00181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1.00805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-0.12853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0.370657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463265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ACAD11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-0.91975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0.91555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0.165462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0.332608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463265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ACAD9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-0.97962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0.12263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-0.24746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0.211779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463265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ACOT4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-1.75792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0.68091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-0.51301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0.49462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463265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ACPT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-0.24598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0.50252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0.021142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0.175012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463265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ACTA2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-0.36035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4.52538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0.910977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1.395486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976982"/>
              </p:ext>
            </p:extLst>
          </p:nvPr>
        </p:nvGraphicFramePr>
        <p:xfrm>
          <a:off x="8569842" y="2708954"/>
          <a:ext cx="3498111" cy="2237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5005"/>
                <a:gridCol w="1733106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Race</a:t>
                      </a:r>
                      <a:endParaRPr lang="en-IN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Frequency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IN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en-IN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IN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157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IN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IN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IN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466080"/>
              </p:ext>
            </p:extLst>
          </p:nvPr>
        </p:nvGraphicFramePr>
        <p:xfrm>
          <a:off x="8569841" y="5146922"/>
          <a:ext cx="3498112" cy="15131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9056"/>
                <a:gridCol w="1749056"/>
              </a:tblGrid>
              <a:tr h="380233"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Gender</a:t>
                      </a:r>
                      <a:endParaRPr lang="en-IN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Frequency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377646"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377646"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113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377646"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</a:t>
                      </a:r>
                    </a:p>
                  </a:txBody>
                  <a:tcPr marL="7620" marR="7620" marT="7620" marB="0" anchor="b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755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5868222"/>
              </p:ext>
            </p:extLst>
          </p:nvPr>
        </p:nvGraphicFramePr>
        <p:xfrm>
          <a:off x="413655" y="195940"/>
          <a:ext cx="11212290" cy="6405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2458"/>
                <a:gridCol w="2242458"/>
                <a:gridCol w="2242458"/>
                <a:gridCol w="2242458"/>
                <a:gridCol w="2242458"/>
              </a:tblGrid>
              <a:tr h="512586">
                <a:tc>
                  <a:txBody>
                    <a:bodyPr/>
                    <a:lstStyle/>
                    <a:p>
                      <a:endParaRPr lang="en-US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2400" u="none" dirty="0" smtClean="0"/>
                        <a:t>Naive Bayes Algorithm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2400" u="none" dirty="0" smtClean="0"/>
                        <a:t>Logistic </a:t>
                      </a:r>
                      <a:r>
                        <a:rPr lang="en-US" sz="2400" u="none" dirty="0" smtClean="0"/>
                        <a:t>Regression </a:t>
                      </a:r>
                      <a:r>
                        <a:rPr lang="en-US" sz="2400" u="none" dirty="0" smtClean="0"/>
                        <a:t>model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65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none" dirty="0" smtClean="0"/>
                        <a:t>Evaluators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u="none" dirty="0" smtClean="0"/>
                        <a:t>Full model</a:t>
                      </a:r>
                      <a:endParaRPr lang="en-US" sz="2400" b="1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none" dirty="0" smtClean="0"/>
                        <a:t>Selected model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none" dirty="0" smtClean="0"/>
                        <a:t>Full model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none" dirty="0" smtClean="0"/>
                        <a:t>Selected model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763890">
                <a:tc>
                  <a:txBody>
                    <a:bodyPr/>
                    <a:lstStyle/>
                    <a:p>
                      <a:r>
                        <a:rPr lang="en-US" sz="2400" b="1" u="none" dirty="0" smtClean="0"/>
                        <a:t>Time elapsed</a:t>
                      </a:r>
                      <a:endParaRPr lang="en-US" sz="2400" b="1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1 min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10sec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&gt;3</a:t>
                      </a:r>
                      <a:r>
                        <a:rPr lang="en-US" sz="2400" u="none" baseline="0" dirty="0" smtClean="0"/>
                        <a:t> days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8 hours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763890">
                <a:tc>
                  <a:txBody>
                    <a:bodyPr/>
                    <a:lstStyle/>
                    <a:p>
                      <a:r>
                        <a:rPr lang="en-US" sz="2400" b="1" u="none" dirty="0" smtClean="0"/>
                        <a:t>Training error</a:t>
                      </a:r>
                      <a:endParaRPr lang="en-US" sz="2400" b="1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u="none" dirty="0" smtClean="0"/>
                        <a:t>0.424581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u="none" dirty="0" smtClean="0"/>
                        <a:t>0.4357542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-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0.4239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763890">
                <a:tc>
                  <a:txBody>
                    <a:bodyPr/>
                    <a:lstStyle/>
                    <a:p>
                      <a:r>
                        <a:rPr lang="en-US" sz="2400" b="1" u="none" dirty="0" smtClean="0"/>
                        <a:t>Cross validation</a:t>
                      </a:r>
                      <a:endParaRPr lang="en-US" sz="2400" b="1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u="none" dirty="0" smtClean="0"/>
                        <a:t>0.9809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u="none" dirty="0" smtClean="0"/>
                        <a:t>0.9709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-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u="none" dirty="0" smtClean="0"/>
                        <a:t>10-Fold-0.52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u="none" dirty="0" smtClean="0"/>
                        <a:t>3fold-</a:t>
                      </a:r>
                      <a:r>
                        <a:rPr lang="en-US" sz="2400" dirty="0" smtClean="0"/>
                        <a:t>0.615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763890">
                <a:tc>
                  <a:txBody>
                    <a:bodyPr/>
                    <a:lstStyle/>
                    <a:p>
                      <a:r>
                        <a:rPr lang="en-US" sz="2400" b="1" u="none" dirty="0" smtClean="0"/>
                        <a:t>Log likelihood</a:t>
                      </a:r>
                      <a:endParaRPr lang="en-US" sz="2400" b="1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-</a:t>
                      </a:r>
                      <a:r>
                        <a:rPr lang="en-US" sz="2400" u="none" dirty="0" err="1" smtClean="0"/>
                        <a:t>Inf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u="none" dirty="0" smtClean="0"/>
                        <a:t>-249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-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i="0" u="non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-375.35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763890">
                <a:tc>
                  <a:txBody>
                    <a:bodyPr/>
                    <a:lstStyle/>
                    <a:p>
                      <a:r>
                        <a:rPr lang="en-US" sz="2400" b="1" u="none" dirty="0" smtClean="0"/>
                        <a:t>AIC</a:t>
                      </a:r>
                      <a:endParaRPr lang="en-US" sz="2400" b="1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-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-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-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i="0" u="non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1086.717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763890">
                <a:tc>
                  <a:txBody>
                    <a:bodyPr/>
                    <a:lstStyle/>
                    <a:p>
                      <a:r>
                        <a:rPr lang="en-US" sz="2400" b="1" u="none" dirty="0" smtClean="0"/>
                        <a:t>BIC</a:t>
                      </a:r>
                      <a:endParaRPr lang="en-US" sz="2400" b="1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-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i="0" u="non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1623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-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-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763890">
                <a:tc>
                  <a:txBody>
                    <a:bodyPr/>
                    <a:lstStyle/>
                    <a:p>
                      <a:r>
                        <a:rPr lang="en-US" sz="2400" b="1" u="none" dirty="0" smtClean="0"/>
                        <a:t>AUC</a:t>
                      </a:r>
                      <a:endParaRPr lang="en-US" sz="2400" b="1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-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i="0" u="non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0.8757</a:t>
                      </a: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-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dirty="0" smtClean="0"/>
                        <a:t>0.8189</a:t>
                      </a:r>
                      <a:endParaRPr lang="en-US" sz="2400" u="none" dirty="0"/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788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dirty="0" smtClean="0"/>
              <a:t>Logistic regression-Full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Time elapsed</a:t>
            </a:r>
          </a:p>
          <a:p>
            <a:r>
              <a:rPr lang="en-US" dirty="0" smtClean="0"/>
              <a:t>3 days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50" y="2055114"/>
            <a:ext cx="6877050" cy="440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38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dirty="0" smtClean="0"/>
              <a:t>Logistic </a:t>
            </a:r>
            <a:r>
              <a:rPr lang="en-US" dirty="0" smtClean="0"/>
              <a:t>regression-Selected model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2838877"/>
              </p:ext>
            </p:extLst>
          </p:nvPr>
        </p:nvGraphicFramePr>
        <p:xfrm>
          <a:off x="924697" y="2096336"/>
          <a:ext cx="10515600" cy="17526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505200"/>
                <a:gridCol w="3505200"/>
                <a:gridCol w="3505200"/>
              </a:tblGrid>
              <a:tr h="0">
                <a:tc gridSpan="3">
                  <a:txBody>
                    <a:bodyPr/>
                    <a:lstStyle/>
                    <a:p>
                      <a:pPr fontAlgn="t"/>
                      <a:r>
                        <a:rPr lang="en-US" b="1" dirty="0">
                          <a:effectLst/>
                        </a:rPr>
                        <a:t>Model Fit Statistics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1" dirty="0">
                          <a:effectLst/>
                        </a:rPr>
                        <a:t>Criterion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1">
                          <a:effectLst/>
                        </a:rPr>
                        <a:t>Intercept Only</a:t>
                      </a:r>
                      <a:endParaRPr lang="en-US" b="1" i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1" dirty="0">
                          <a:effectLst/>
                        </a:rPr>
                        <a:t>Intercept and</a:t>
                      </a:r>
                      <a:br>
                        <a:rPr lang="en-US" b="1" dirty="0">
                          <a:effectLst/>
                        </a:rPr>
                      </a:br>
                      <a:r>
                        <a:rPr lang="en-US" b="1" dirty="0">
                          <a:effectLst/>
                        </a:rPr>
                        <a:t>Covariates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1" dirty="0">
                          <a:effectLst/>
                        </a:rPr>
                        <a:t>AIC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>
                          <a:effectLst/>
                        </a:rPr>
                        <a:t>445.156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dirty="0">
                          <a:effectLst/>
                        </a:rPr>
                        <a:t>1086.717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1" dirty="0">
                          <a:effectLst/>
                        </a:rPr>
                        <a:t>-2 Log L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dirty="0">
                          <a:effectLst/>
                        </a:rPr>
                        <a:t>443.156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dirty="0">
                          <a:effectLst/>
                        </a:rPr>
                        <a:t>750.717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297398"/>
              </p:ext>
            </p:extLst>
          </p:nvPr>
        </p:nvGraphicFramePr>
        <p:xfrm>
          <a:off x="924697" y="3864107"/>
          <a:ext cx="10515600" cy="14782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628900"/>
                <a:gridCol w="2628900"/>
                <a:gridCol w="2628900"/>
                <a:gridCol w="2628900"/>
              </a:tblGrid>
              <a:tr h="0">
                <a:tc gridSpan="4">
                  <a:txBody>
                    <a:bodyPr/>
                    <a:lstStyle/>
                    <a:p>
                      <a:pPr fontAlgn="t"/>
                      <a:r>
                        <a:rPr lang="en-US" b="1" dirty="0">
                          <a:effectLst/>
                        </a:rPr>
                        <a:t>Testing Global Null Hypothesis: BETA=0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1">
                          <a:effectLst/>
                        </a:rPr>
                        <a:t>Test</a:t>
                      </a:r>
                      <a:endParaRPr lang="en-US" b="1" i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1" dirty="0">
                          <a:effectLst/>
                        </a:rPr>
                        <a:t>Chi-Square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1" dirty="0">
                          <a:effectLst/>
                        </a:rPr>
                        <a:t>DF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1" dirty="0" err="1">
                          <a:effectLst/>
                        </a:rPr>
                        <a:t>Pr</a:t>
                      </a:r>
                      <a:r>
                        <a:rPr lang="en-US" b="1" dirty="0">
                          <a:effectLst/>
                        </a:rPr>
                        <a:t> &gt; </a:t>
                      </a:r>
                      <a:r>
                        <a:rPr lang="en-US" b="1" dirty="0" err="1">
                          <a:effectLst/>
                        </a:rPr>
                        <a:t>ChiSq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1" dirty="0">
                          <a:effectLst/>
                        </a:rPr>
                        <a:t>Likelihood Ratio</a:t>
                      </a:r>
                      <a:endParaRPr lang="en-US" b="1" i="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dirty="0">
                          <a:effectLst/>
                        </a:rPr>
                        <a:t>-307.5615</a:t>
                      </a:r>
                      <a:endParaRPr lang="en-US" b="0" i="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dirty="0">
                          <a:effectLst/>
                        </a:rPr>
                        <a:t>167</a:t>
                      </a:r>
                      <a:endParaRPr lang="en-US" b="0" i="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effectLst/>
                        </a:rPr>
                        <a:t>&lt;.0001</a:t>
                      </a:r>
                      <a:endParaRPr lang="en-US" b="0" i="0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1" dirty="0">
                          <a:effectLst/>
                        </a:rPr>
                        <a:t>Wald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>
                          <a:effectLst/>
                        </a:rPr>
                        <a:t>5942272.42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>
                          <a:effectLst/>
                        </a:rPr>
                        <a:t>167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dirty="0">
                          <a:effectLst/>
                        </a:rPr>
                        <a:t>&lt;.0001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85351" y="161873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50784" tIns="45720" rIns="50784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8342219"/>
              </p:ext>
            </p:extLst>
          </p:nvPr>
        </p:nvGraphicFramePr>
        <p:xfrm>
          <a:off x="924697" y="5437565"/>
          <a:ext cx="9084276" cy="110871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542138"/>
                <a:gridCol w="4542138"/>
              </a:tblGrid>
              <a:tr h="0">
                <a:tc gridSpan="2">
                  <a:txBody>
                    <a:bodyPr/>
                    <a:lstStyle/>
                    <a:p>
                      <a:pPr fontAlgn="t"/>
                      <a:r>
                        <a:rPr lang="en-US" b="1" dirty="0">
                          <a:effectLst/>
                        </a:rPr>
                        <a:t>Hosmer and </a:t>
                      </a:r>
                      <a:r>
                        <a:rPr lang="en-US" b="1" dirty="0" err="1">
                          <a:effectLst/>
                        </a:rPr>
                        <a:t>Lemeshow</a:t>
                      </a:r>
                      <a:r>
                        <a:rPr lang="en-US" b="1" dirty="0">
                          <a:effectLst/>
                        </a:rPr>
                        <a:t> </a:t>
                      </a:r>
                      <a:r>
                        <a:rPr lang="en-US" b="1" dirty="0" smtClean="0">
                          <a:effectLst/>
                        </a:rPr>
                        <a:t>Goodness-of-Fit</a:t>
                      </a:r>
                      <a:r>
                        <a:rPr lang="en-US" b="1" baseline="0" dirty="0" smtClean="0">
                          <a:effectLst/>
                        </a:rPr>
                        <a:t> </a:t>
                      </a:r>
                      <a:r>
                        <a:rPr lang="en-US" b="1" dirty="0" smtClean="0">
                          <a:effectLst/>
                        </a:rPr>
                        <a:t>Test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1" dirty="0">
                          <a:effectLst/>
                        </a:rPr>
                        <a:t>Chi-Square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1" dirty="0" err="1">
                          <a:effectLst/>
                        </a:rPr>
                        <a:t>Pr</a:t>
                      </a:r>
                      <a:r>
                        <a:rPr lang="en-US" b="1" dirty="0">
                          <a:effectLst/>
                        </a:rPr>
                        <a:t> &gt; </a:t>
                      </a:r>
                      <a:r>
                        <a:rPr lang="en-US" b="1" dirty="0" err="1">
                          <a:effectLst/>
                        </a:rPr>
                        <a:t>ChiSq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en-US" b="0" dirty="0">
                          <a:effectLst/>
                        </a:rPr>
                        <a:t>10.8580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dirty="0">
                          <a:effectLst/>
                        </a:rPr>
                        <a:t>0.2099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25" marR="47625" marT="47625" marB="47625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733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569" y="0"/>
            <a:ext cx="4550735" cy="953312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dirty="0" smtClean="0"/>
              <a:t>Logistic model- AUC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5942"/>
            <a:ext cx="5792058" cy="579205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62299" y="0"/>
            <a:ext cx="4731489" cy="10156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dirty="0" smtClean="0"/>
              <a:t>Naive Bayes- AUC</a:t>
            </a:r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150" y="1065943"/>
            <a:ext cx="6003850" cy="579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77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Based on the above results and the discussion Naïve Bayes is the best algorithm for predictive analysis of genetic </a:t>
            </a:r>
            <a:r>
              <a:rPr lang="en-US" dirty="0" smtClean="0"/>
              <a:t>data of glioblastoma.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72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1002</TotalTime>
  <Words>511</Words>
  <Application>Microsoft Office PowerPoint</Application>
  <PresentationFormat>Widescreen</PresentationFormat>
  <Paragraphs>205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 Unicode MS</vt:lpstr>
      <vt:lpstr>Arial</vt:lpstr>
      <vt:lpstr>Calibri</vt:lpstr>
      <vt:lpstr>Calibri Light</vt:lpstr>
      <vt:lpstr>Office Theme</vt:lpstr>
      <vt:lpstr>Comparison of Naïve Bayes Classifier with Logistic regression-Machine learning algorithms by using Glioblastoma tumor expression data.</vt:lpstr>
      <vt:lpstr>Introduction</vt:lpstr>
      <vt:lpstr>PowerPoint Presentation</vt:lpstr>
      <vt:lpstr>Measurement comparison between models</vt:lpstr>
      <vt:lpstr>Data Cleaning</vt:lpstr>
      <vt:lpstr>Model selection</vt:lpstr>
      <vt:lpstr>Descriptors of Selected  Model</vt:lpstr>
      <vt:lpstr>PowerPoint Presentation</vt:lpstr>
      <vt:lpstr>Logistic regression-Full Model</vt:lpstr>
      <vt:lpstr>Logistic regression-Selected model</vt:lpstr>
      <vt:lpstr>Logistic model- AUC</vt:lpstr>
      <vt:lpstr>Conclusion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Shasank Chennupati</dc:creator>
  <cp:lastModifiedBy>Shasank</cp:lastModifiedBy>
  <cp:revision>51</cp:revision>
  <dcterms:created xsi:type="dcterms:W3CDTF">2016-04-21T23:36:02Z</dcterms:created>
  <dcterms:modified xsi:type="dcterms:W3CDTF">2016-04-24T21:54:39Z</dcterms:modified>
</cp:coreProperties>
</file>