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8" r:id="rId3"/>
    <p:sldId id="259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-1480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printerSettings" Target="printerSettings/printerSettings1.bin"/><Relationship Id="rId6" Type="http://schemas.openxmlformats.org/officeDocument/2006/relationships/presProps" Target="presProps.xml"/><Relationship Id="rId7" Type="http://schemas.openxmlformats.org/officeDocument/2006/relationships/viewProps" Target="viewProps.xml"/><Relationship Id="rId8" Type="http://schemas.openxmlformats.org/officeDocument/2006/relationships/theme" Target="theme/theme1.xml"/><Relationship Id="rId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2D533-A768-8F4A-91B7-5115F9560A72}" type="datetimeFigureOut">
              <a:rPr lang="en-US" smtClean="0"/>
              <a:t>2/23/18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3EDBD-80C7-DE4A-8694-68CD014146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95900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2D533-A768-8F4A-91B7-5115F9560A72}" type="datetimeFigureOut">
              <a:rPr lang="en-US" smtClean="0"/>
              <a:t>2/23/18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3EDBD-80C7-DE4A-8694-68CD014146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77083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2D533-A768-8F4A-91B7-5115F9560A72}" type="datetimeFigureOut">
              <a:rPr lang="en-US" smtClean="0"/>
              <a:t>2/23/18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3EDBD-80C7-DE4A-8694-68CD014146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30715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2D533-A768-8F4A-91B7-5115F9560A72}" type="datetimeFigureOut">
              <a:rPr lang="en-US" smtClean="0"/>
              <a:t>2/23/18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3EDBD-80C7-DE4A-8694-68CD014146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25167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2D533-A768-8F4A-91B7-5115F9560A72}" type="datetimeFigureOut">
              <a:rPr lang="en-US" smtClean="0"/>
              <a:t>2/23/18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3EDBD-80C7-DE4A-8694-68CD014146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47926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2D533-A768-8F4A-91B7-5115F9560A72}" type="datetimeFigureOut">
              <a:rPr lang="en-US" smtClean="0"/>
              <a:t>2/23/18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3EDBD-80C7-DE4A-8694-68CD014146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67329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2D533-A768-8F4A-91B7-5115F9560A72}" type="datetimeFigureOut">
              <a:rPr lang="en-US" smtClean="0"/>
              <a:t>2/23/18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3EDBD-80C7-DE4A-8694-68CD014146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94442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2D533-A768-8F4A-91B7-5115F9560A72}" type="datetimeFigureOut">
              <a:rPr lang="en-US" smtClean="0"/>
              <a:t>2/23/18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3EDBD-80C7-DE4A-8694-68CD014146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16196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2D533-A768-8F4A-91B7-5115F9560A72}" type="datetimeFigureOut">
              <a:rPr lang="en-US" smtClean="0"/>
              <a:t>2/23/18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3EDBD-80C7-DE4A-8694-68CD014146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48432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2D533-A768-8F4A-91B7-5115F9560A72}" type="datetimeFigureOut">
              <a:rPr lang="en-US" smtClean="0"/>
              <a:t>2/23/18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3EDBD-80C7-DE4A-8694-68CD014146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58906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2D533-A768-8F4A-91B7-5115F9560A72}" type="datetimeFigureOut">
              <a:rPr lang="en-US" smtClean="0"/>
              <a:t>2/23/18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3EDBD-80C7-DE4A-8694-68CD014146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497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E2D533-A768-8F4A-91B7-5115F9560A72}" type="datetimeFigureOut">
              <a:rPr lang="en-US" smtClean="0"/>
              <a:t>2/23/18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23EDBD-80C7-DE4A-8694-68CD014146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90712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TextBox 6"/>
          <p:cNvSpPr txBox="1">
            <a:spLocks noChangeArrowheads="1"/>
          </p:cNvSpPr>
          <p:nvPr/>
        </p:nvSpPr>
        <p:spPr bwMode="auto">
          <a:xfrm>
            <a:off x="6797675" y="0"/>
            <a:ext cx="23479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r>
              <a:rPr lang="en-US" sz="1400">
                <a:cs typeface="MS PGothic" charset="0"/>
              </a:rPr>
              <a:t>02/23/18 Group Meeting KBh</a:t>
            </a:r>
          </a:p>
        </p:txBody>
      </p:sp>
      <p:sp>
        <p:nvSpPr>
          <p:cNvPr id="2050" name="TextBox 7"/>
          <p:cNvSpPr txBox="1">
            <a:spLocks noChangeArrowheads="1"/>
          </p:cNvSpPr>
          <p:nvPr/>
        </p:nvSpPr>
        <p:spPr bwMode="auto">
          <a:xfrm>
            <a:off x="131763" y="165100"/>
            <a:ext cx="2803525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r>
              <a:rPr lang="en-US" sz="2000"/>
              <a:t>NRF1 mRNA expression across all 154 patients from the TCGA Cell2013 paper data:</a:t>
            </a:r>
          </a:p>
        </p:txBody>
      </p:sp>
      <p:pic>
        <p:nvPicPr>
          <p:cNvPr id="2051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688" y="1489075"/>
            <a:ext cx="4125912" cy="204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TextBox 9"/>
          <p:cNvSpPr txBox="1">
            <a:spLocks noChangeArrowheads="1"/>
          </p:cNvSpPr>
          <p:nvPr/>
        </p:nvSpPr>
        <p:spPr bwMode="auto">
          <a:xfrm rot="-5400000">
            <a:off x="-811213" y="2395538"/>
            <a:ext cx="20939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r>
              <a:rPr lang="en-US"/>
              <a:t>mRNA levels (RSEM) 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 flipH="1">
            <a:off x="2374900" y="1303338"/>
            <a:ext cx="1154113" cy="122078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54" name="TextBox 12"/>
          <p:cNvSpPr txBox="1">
            <a:spLocks noChangeArrowheads="1"/>
          </p:cNvSpPr>
          <p:nvPr/>
        </p:nvSpPr>
        <p:spPr bwMode="auto">
          <a:xfrm>
            <a:off x="3481388" y="933450"/>
            <a:ext cx="26225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r>
              <a:rPr lang="en-US"/>
              <a:t>But what does this mean?</a:t>
            </a:r>
          </a:p>
        </p:txBody>
      </p:sp>
      <p:pic>
        <p:nvPicPr>
          <p:cNvPr id="2055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6600" y="2771775"/>
            <a:ext cx="4511675" cy="348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5" name="Straight Arrow Connector 14"/>
          <p:cNvCxnSpPr/>
          <p:nvPr/>
        </p:nvCxnSpPr>
        <p:spPr>
          <a:xfrm flipV="1">
            <a:off x="3167063" y="3398838"/>
            <a:ext cx="3133725" cy="130175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57" name="TextBox 18"/>
          <p:cNvSpPr txBox="1">
            <a:spLocks noChangeArrowheads="1"/>
          </p:cNvSpPr>
          <p:nvPr/>
        </p:nvSpPr>
        <p:spPr bwMode="auto">
          <a:xfrm>
            <a:off x="420688" y="4224338"/>
            <a:ext cx="2897187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r>
              <a:rPr lang="en-US"/>
              <a:t>It looks this value is very different from the median, but does that really mean anything in the context of the RNASeq experiment?</a:t>
            </a:r>
          </a:p>
          <a:p>
            <a:endParaRPr lang="en-US"/>
          </a:p>
          <a:p>
            <a:r>
              <a:rPr lang="en-US"/>
              <a:t>Answer this by </a:t>
            </a:r>
            <a:r>
              <a:rPr lang="mr-IN">
                <a:latin typeface="Mangal" charset="0"/>
              </a:rPr>
              <a:t>–</a:t>
            </a:r>
            <a:r>
              <a:rPr lang="en-US"/>
              <a:t> Differential Gene Expression Analysis</a:t>
            </a:r>
          </a:p>
        </p:txBody>
      </p:sp>
    </p:spTree>
    <p:extLst>
      <p:ext uri="{BB962C8B-B14F-4D97-AF65-F5344CB8AC3E}">
        <p14:creationId xmlns:p14="http://schemas.microsoft.com/office/powerpoint/2010/main" val="13944236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Title 1"/>
          <p:cNvSpPr>
            <a:spLocks noGrp="1"/>
          </p:cNvSpPr>
          <p:nvPr>
            <p:ph type="title"/>
          </p:nvPr>
        </p:nvSpPr>
        <p:spPr>
          <a:xfrm>
            <a:off x="68263" y="304800"/>
            <a:ext cx="8510587" cy="911225"/>
          </a:xfrm>
        </p:spPr>
        <p:txBody>
          <a:bodyPr/>
          <a:lstStyle/>
          <a:p>
            <a:pPr algn="l"/>
            <a:r>
              <a:rPr lang="en-US" sz="3600">
                <a:latin typeface="Calibri" charset="0"/>
              </a:rPr>
              <a:t>Differential Gene Expression Analysis (DGEA)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84300"/>
            <a:ext cx="8229600" cy="5468938"/>
          </a:xfrm>
        </p:spPr>
        <p:txBody>
          <a:bodyPr rtlCol="0">
            <a:normAutofit fontScale="92500"/>
          </a:bodyPr>
          <a:lstStyle/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US" sz="3000" dirty="0" smtClean="0">
                <a:ea typeface="+mn-ea"/>
                <a:cs typeface="+mn-cs"/>
              </a:rPr>
              <a:t>To compare across samples, necessary to normalize</a:t>
            </a:r>
          </a:p>
          <a:p>
            <a:pPr lvl="2"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US" sz="2200" dirty="0" smtClean="0">
                <a:ea typeface="+mn-ea"/>
              </a:rPr>
              <a:t>Z-score can be used, it is calculated per sample, using mean expression of all probes, and so it artificially compresses the data </a:t>
            </a:r>
          </a:p>
          <a:p>
            <a:pPr lvl="2"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US" sz="2200" dirty="0" smtClean="0">
                <a:ea typeface="+mn-ea"/>
              </a:rPr>
              <a:t>For RT-PCR, housekeeping genes are used to calculate fold change (a ratio) so that ratios can then be compared across samples</a:t>
            </a:r>
          </a:p>
          <a:p>
            <a:pPr marL="0" indent="0" fontAlgn="auto">
              <a:spcAft>
                <a:spcPts val="0"/>
              </a:spcAft>
              <a:buFont typeface="Arial"/>
              <a:buNone/>
              <a:defRPr/>
            </a:pPr>
            <a:endParaRPr lang="en-US" sz="3500" dirty="0" smtClean="0">
              <a:ea typeface="+mn-ea"/>
              <a:cs typeface="+mn-cs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US" sz="3000" dirty="0" smtClean="0">
                <a:ea typeface="+mn-ea"/>
                <a:cs typeface="+mn-cs"/>
              </a:rPr>
              <a:t>For </a:t>
            </a:r>
            <a:r>
              <a:rPr lang="en-US" sz="3000" dirty="0" err="1" smtClean="0">
                <a:ea typeface="+mn-ea"/>
                <a:cs typeface="+mn-cs"/>
              </a:rPr>
              <a:t>RNASeq</a:t>
            </a:r>
            <a:r>
              <a:rPr lang="en-US" sz="3000" dirty="0" smtClean="0">
                <a:ea typeface="+mn-ea"/>
                <a:cs typeface="+mn-cs"/>
              </a:rPr>
              <a:t>, dispersion of the probe values across samples must be considered and accounted for </a:t>
            </a:r>
          </a:p>
          <a:p>
            <a:pPr lvl="2"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US" sz="2200" dirty="0" smtClean="0">
                <a:ea typeface="+mn-ea"/>
              </a:rPr>
              <a:t>FDR (False Discovery Rate) calculation</a:t>
            </a:r>
          </a:p>
          <a:p>
            <a:pPr lvl="2"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US" sz="2200" dirty="0" smtClean="0">
                <a:ea typeface="+mn-ea"/>
              </a:rPr>
              <a:t>All packages designed for comparing 2-20 groups (</a:t>
            </a:r>
            <a:r>
              <a:rPr lang="en-US" sz="2200" dirty="0" err="1" smtClean="0">
                <a:ea typeface="+mn-ea"/>
              </a:rPr>
              <a:t>eg</a:t>
            </a:r>
            <a:r>
              <a:rPr lang="en-US" sz="2200" dirty="0" smtClean="0">
                <a:ea typeface="+mn-ea"/>
              </a:rPr>
              <a:t>. T </a:t>
            </a:r>
            <a:r>
              <a:rPr lang="en-US" sz="2200" dirty="0" err="1" smtClean="0">
                <a:ea typeface="+mn-ea"/>
              </a:rPr>
              <a:t>vs</a:t>
            </a:r>
            <a:r>
              <a:rPr lang="en-US" sz="2200" dirty="0" smtClean="0">
                <a:ea typeface="+mn-ea"/>
              </a:rPr>
              <a:t> N, or no drug </a:t>
            </a:r>
            <a:r>
              <a:rPr lang="en-US" sz="2200" dirty="0" err="1" smtClean="0">
                <a:ea typeface="+mn-ea"/>
              </a:rPr>
              <a:t>vs</a:t>
            </a:r>
            <a:r>
              <a:rPr lang="en-US" sz="2200" dirty="0" smtClean="0">
                <a:ea typeface="+mn-ea"/>
              </a:rPr>
              <a:t> drug@conc1, drug@conc2, drug@conc3 -</a:t>
            </a:r>
            <a:r>
              <a:rPr lang="en-US" sz="2200" b="1" dirty="0" smtClean="0">
                <a:ea typeface="+mn-ea"/>
              </a:rPr>
              <a:t>with replicates, not</a:t>
            </a:r>
            <a:r>
              <a:rPr lang="en-US" sz="2200" dirty="0" smtClean="0">
                <a:ea typeface="+mn-ea"/>
              </a:rPr>
              <a:t> individual samples against each other</a:t>
            </a:r>
          </a:p>
          <a:p>
            <a:pPr lvl="2"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US" sz="2200" dirty="0" smtClean="0">
                <a:ea typeface="+mn-ea"/>
              </a:rPr>
              <a:t>GBM: No matched normal samples in TCGA  for valid </a:t>
            </a:r>
            <a:r>
              <a:rPr lang="en-US" sz="2200" dirty="0" err="1" smtClean="0">
                <a:ea typeface="+mn-ea"/>
              </a:rPr>
              <a:t>TvsN</a:t>
            </a:r>
            <a:r>
              <a:rPr lang="en-US" sz="2200" dirty="0" smtClean="0">
                <a:ea typeface="+mn-ea"/>
              </a:rPr>
              <a:t> DGEA</a:t>
            </a:r>
          </a:p>
        </p:txBody>
      </p:sp>
      <p:sp>
        <p:nvSpPr>
          <p:cNvPr id="3075" name="TextBox 6"/>
          <p:cNvSpPr txBox="1">
            <a:spLocks noChangeArrowheads="1"/>
          </p:cNvSpPr>
          <p:nvPr/>
        </p:nvSpPr>
        <p:spPr bwMode="auto">
          <a:xfrm>
            <a:off x="6797675" y="0"/>
            <a:ext cx="23479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r>
              <a:rPr lang="en-US" sz="1400">
                <a:cs typeface="MS PGothic" charset="0"/>
              </a:rPr>
              <a:t>02/23/18 Group Meeting KBh</a:t>
            </a:r>
          </a:p>
        </p:txBody>
      </p:sp>
    </p:spTree>
    <p:extLst>
      <p:ext uri="{BB962C8B-B14F-4D97-AF65-F5344CB8AC3E}">
        <p14:creationId xmlns:p14="http://schemas.microsoft.com/office/powerpoint/2010/main" val="38539686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2600" y="2833688"/>
            <a:ext cx="4635500" cy="1204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209550" y="274638"/>
            <a:ext cx="8718550" cy="1143000"/>
          </a:xfrm>
        </p:spPr>
        <p:txBody>
          <a:bodyPr/>
          <a:lstStyle/>
          <a:p>
            <a:r>
              <a:rPr lang="en-US">
                <a:latin typeface="Calibri" charset="0"/>
              </a:rPr>
              <a:t>RNASeq DGEA Statistical Packages</a:t>
            </a:r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>
          <a:xfrm>
            <a:off x="457200" y="1776413"/>
            <a:ext cx="8229600" cy="4525962"/>
          </a:xfrm>
        </p:spPr>
        <p:txBody>
          <a:bodyPr/>
          <a:lstStyle/>
          <a:p>
            <a:r>
              <a:rPr lang="en-US">
                <a:latin typeface="Calibri" charset="0"/>
              </a:rPr>
              <a:t>Limma</a:t>
            </a:r>
          </a:p>
          <a:p>
            <a:r>
              <a:rPr lang="en-US">
                <a:latin typeface="Calibri" charset="0"/>
              </a:rPr>
              <a:t>DESeq/DESeq2</a:t>
            </a:r>
          </a:p>
          <a:p>
            <a:r>
              <a:rPr lang="en-US">
                <a:latin typeface="Calibri" charset="0"/>
              </a:rPr>
              <a:t>EBSeq</a:t>
            </a:r>
          </a:p>
          <a:p>
            <a:r>
              <a:rPr lang="en-US">
                <a:latin typeface="Calibri" charset="0"/>
              </a:rPr>
              <a:t>baySeq</a:t>
            </a:r>
          </a:p>
          <a:p>
            <a:r>
              <a:rPr lang="en-US">
                <a:latin typeface="Calibri" charset="0"/>
              </a:rPr>
              <a:t>PoissonSeq</a:t>
            </a:r>
          </a:p>
          <a:p>
            <a:r>
              <a:rPr lang="en-US">
                <a:latin typeface="Calibri" charset="0"/>
              </a:rPr>
              <a:t>SAMSeq</a:t>
            </a:r>
          </a:p>
          <a:p>
            <a:r>
              <a:rPr lang="en-US">
                <a:latin typeface="Calibri" charset="0"/>
              </a:rPr>
              <a:t>EdgeR</a:t>
            </a:r>
          </a:p>
          <a:p>
            <a:endParaRPr lang="en-US">
              <a:latin typeface="Calibri" charset="0"/>
            </a:endParaRPr>
          </a:p>
        </p:txBody>
      </p:sp>
      <p:cxnSp>
        <p:nvCxnSpPr>
          <p:cNvPr id="4" name="Straight Arrow Connector 3"/>
          <p:cNvCxnSpPr>
            <a:stCxn id="6145" idx="1"/>
          </p:cNvCxnSpPr>
          <p:nvPr/>
        </p:nvCxnSpPr>
        <p:spPr>
          <a:xfrm flipH="1">
            <a:off x="2106613" y="3436938"/>
            <a:ext cx="2185987" cy="197961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149" name="TextBox 10"/>
          <p:cNvSpPr txBox="1">
            <a:spLocks noChangeArrowheads="1"/>
          </p:cNvSpPr>
          <p:nvPr/>
        </p:nvSpPr>
        <p:spPr bwMode="auto">
          <a:xfrm>
            <a:off x="4502150" y="4540250"/>
            <a:ext cx="3665538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r>
              <a:rPr lang="en-US"/>
              <a:t>They used EdgeR in a different context-combined with other data (thus leading to one more normalization step in their case, but starting with the same TCGA Level 3 RNAv2RSEM data that we are using</a:t>
            </a:r>
          </a:p>
        </p:txBody>
      </p:sp>
      <p:sp>
        <p:nvSpPr>
          <p:cNvPr id="6150" name="TextBox 6"/>
          <p:cNvSpPr txBox="1">
            <a:spLocks noChangeArrowheads="1"/>
          </p:cNvSpPr>
          <p:nvPr/>
        </p:nvSpPr>
        <p:spPr bwMode="auto">
          <a:xfrm>
            <a:off x="6797675" y="0"/>
            <a:ext cx="23479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r>
              <a:rPr lang="en-US" sz="1400">
                <a:cs typeface="MS PGothic" charset="0"/>
              </a:rPr>
              <a:t>02/23/18 Group Meeting KBh</a:t>
            </a:r>
          </a:p>
        </p:txBody>
      </p:sp>
      <p:cxnSp>
        <p:nvCxnSpPr>
          <p:cNvPr id="14" name="Straight Arrow Connector 13"/>
          <p:cNvCxnSpPr>
            <a:stCxn id="6149" idx="0"/>
          </p:cNvCxnSpPr>
          <p:nvPr/>
        </p:nvCxnSpPr>
        <p:spPr>
          <a:xfrm flipV="1">
            <a:off x="6334125" y="4038600"/>
            <a:ext cx="0" cy="50165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982398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277</Words>
  <Application>Microsoft Macintosh PowerPoint</Application>
  <PresentationFormat>On-screen Show (4:3)</PresentationFormat>
  <Paragraphs>27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PowerPoint Presentation</vt:lpstr>
      <vt:lpstr>Differential Gene Expression Analysis (DGEA)</vt:lpstr>
      <vt:lpstr>RNASeq DGEA Statistical Packages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Kaumudi Bhawe</dc:creator>
  <cp:lastModifiedBy>Kaumudi Bhawe</cp:lastModifiedBy>
  <cp:revision>1</cp:revision>
  <dcterms:created xsi:type="dcterms:W3CDTF">2018-02-23T13:56:49Z</dcterms:created>
  <dcterms:modified xsi:type="dcterms:W3CDTF">2018-02-23T13:58:28Z</dcterms:modified>
</cp:coreProperties>
</file>