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1"/>
  </p:notesMasterIdLst>
  <p:sldIdLst>
    <p:sldId id="256" r:id="rId2"/>
    <p:sldId id="257" r:id="rId3"/>
    <p:sldId id="475" r:id="rId4"/>
    <p:sldId id="258" r:id="rId5"/>
    <p:sldId id="340" r:id="rId6"/>
    <p:sldId id="272" r:id="rId7"/>
    <p:sldId id="259" r:id="rId8"/>
    <p:sldId id="260" r:id="rId9"/>
    <p:sldId id="261" r:id="rId10"/>
    <p:sldId id="262" r:id="rId11"/>
    <p:sldId id="264" r:id="rId12"/>
    <p:sldId id="355" r:id="rId13"/>
    <p:sldId id="276" r:id="rId14"/>
    <p:sldId id="265" r:id="rId15"/>
    <p:sldId id="266" r:id="rId16"/>
    <p:sldId id="267" r:id="rId17"/>
    <p:sldId id="268" r:id="rId18"/>
    <p:sldId id="269" r:id="rId19"/>
    <p:sldId id="271" r:id="rId20"/>
    <p:sldId id="263" r:id="rId21"/>
    <p:sldId id="273" r:id="rId22"/>
    <p:sldId id="274" r:id="rId23"/>
    <p:sldId id="346" r:id="rId24"/>
    <p:sldId id="270" r:id="rId25"/>
    <p:sldId id="280" r:id="rId26"/>
    <p:sldId id="279" r:id="rId27"/>
    <p:sldId id="281" r:id="rId28"/>
    <p:sldId id="290" r:id="rId29"/>
    <p:sldId id="291" r:id="rId30"/>
    <p:sldId id="292" r:id="rId31"/>
    <p:sldId id="341" r:id="rId32"/>
    <p:sldId id="286" r:id="rId33"/>
    <p:sldId id="284" r:id="rId34"/>
    <p:sldId id="288" r:id="rId35"/>
    <p:sldId id="289" r:id="rId36"/>
    <p:sldId id="282" r:id="rId37"/>
    <p:sldId id="285" r:id="rId38"/>
    <p:sldId id="283" r:id="rId39"/>
    <p:sldId id="356" r:id="rId40"/>
    <p:sldId id="342" r:id="rId41"/>
    <p:sldId id="343" r:id="rId42"/>
    <p:sldId id="347" r:id="rId43"/>
    <p:sldId id="358" r:id="rId44"/>
    <p:sldId id="357" r:id="rId45"/>
    <p:sldId id="349" r:id="rId46"/>
    <p:sldId id="359" r:id="rId47"/>
    <p:sldId id="360" r:id="rId48"/>
    <p:sldId id="354" r:id="rId49"/>
    <p:sldId id="362" r:id="rId50"/>
    <p:sldId id="363" r:id="rId51"/>
    <p:sldId id="364" r:id="rId52"/>
    <p:sldId id="365" r:id="rId53"/>
    <p:sldId id="366" r:id="rId54"/>
    <p:sldId id="367" r:id="rId55"/>
    <p:sldId id="368" r:id="rId56"/>
    <p:sldId id="369" r:id="rId57"/>
    <p:sldId id="370" r:id="rId58"/>
    <p:sldId id="361" r:id="rId59"/>
    <p:sldId id="371" r:id="rId60"/>
    <p:sldId id="474" r:id="rId61"/>
    <p:sldId id="293" r:id="rId62"/>
    <p:sldId id="316" r:id="rId63"/>
    <p:sldId id="317" r:id="rId64"/>
    <p:sldId id="318" r:id="rId65"/>
    <p:sldId id="319" r:id="rId66"/>
    <p:sldId id="320" r:id="rId67"/>
    <p:sldId id="321" r:id="rId68"/>
    <p:sldId id="376" r:id="rId69"/>
    <p:sldId id="377" r:id="rId70"/>
    <p:sldId id="322" r:id="rId71"/>
    <p:sldId id="323" r:id="rId72"/>
    <p:sldId id="324" r:id="rId73"/>
    <p:sldId id="325" r:id="rId74"/>
    <p:sldId id="326" r:id="rId75"/>
    <p:sldId id="327" r:id="rId76"/>
    <p:sldId id="328" r:id="rId77"/>
    <p:sldId id="329" r:id="rId78"/>
    <p:sldId id="330" r:id="rId79"/>
    <p:sldId id="331" r:id="rId80"/>
    <p:sldId id="332" r:id="rId81"/>
    <p:sldId id="335" r:id="rId82"/>
    <p:sldId id="336" r:id="rId83"/>
    <p:sldId id="337" r:id="rId84"/>
    <p:sldId id="338" r:id="rId85"/>
    <p:sldId id="339" r:id="rId86"/>
    <p:sldId id="333" r:id="rId87"/>
    <p:sldId id="413" r:id="rId88"/>
    <p:sldId id="378" r:id="rId89"/>
    <p:sldId id="372" r:id="rId90"/>
    <p:sldId id="381" r:id="rId91"/>
    <p:sldId id="382" r:id="rId92"/>
    <p:sldId id="383" r:id="rId93"/>
    <p:sldId id="373" r:id="rId94"/>
    <p:sldId id="379" r:id="rId95"/>
    <p:sldId id="414" r:id="rId96"/>
    <p:sldId id="380" r:id="rId97"/>
    <p:sldId id="384" r:id="rId98"/>
    <p:sldId id="385" r:id="rId99"/>
    <p:sldId id="386" r:id="rId100"/>
    <p:sldId id="387" r:id="rId101"/>
    <p:sldId id="388" r:id="rId102"/>
    <p:sldId id="390" r:id="rId103"/>
    <p:sldId id="473" r:id="rId104"/>
    <p:sldId id="396" r:id="rId105"/>
    <p:sldId id="397" r:id="rId106"/>
    <p:sldId id="394" r:id="rId107"/>
    <p:sldId id="395" r:id="rId108"/>
    <p:sldId id="399" r:id="rId109"/>
    <p:sldId id="408" r:id="rId110"/>
    <p:sldId id="409" r:id="rId111"/>
    <p:sldId id="410" r:id="rId112"/>
    <p:sldId id="411" r:id="rId113"/>
    <p:sldId id="400" r:id="rId114"/>
    <p:sldId id="392" r:id="rId115"/>
    <p:sldId id="393" r:id="rId116"/>
    <p:sldId id="401" r:id="rId117"/>
    <p:sldId id="402" r:id="rId118"/>
    <p:sldId id="403" r:id="rId119"/>
    <p:sldId id="404" r:id="rId120"/>
    <p:sldId id="405" r:id="rId121"/>
    <p:sldId id="406" r:id="rId122"/>
    <p:sldId id="398" r:id="rId123"/>
    <p:sldId id="407" r:id="rId124"/>
    <p:sldId id="412" r:id="rId125"/>
    <p:sldId id="415" r:id="rId126"/>
    <p:sldId id="416" r:id="rId127"/>
    <p:sldId id="417" r:id="rId128"/>
    <p:sldId id="418" r:id="rId129"/>
    <p:sldId id="419" r:id="rId130"/>
    <p:sldId id="420" r:id="rId131"/>
    <p:sldId id="421" r:id="rId132"/>
    <p:sldId id="422" r:id="rId133"/>
    <p:sldId id="423" r:id="rId134"/>
    <p:sldId id="424" r:id="rId135"/>
    <p:sldId id="425" r:id="rId136"/>
    <p:sldId id="470" r:id="rId137"/>
    <p:sldId id="427" r:id="rId138"/>
    <p:sldId id="428" r:id="rId139"/>
    <p:sldId id="429" r:id="rId140"/>
    <p:sldId id="430" r:id="rId141"/>
    <p:sldId id="431" r:id="rId142"/>
    <p:sldId id="432" r:id="rId143"/>
    <p:sldId id="433" r:id="rId144"/>
    <p:sldId id="434" r:id="rId145"/>
    <p:sldId id="426" r:id="rId146"/>
    <p:sldId id="438" r:id="rId147"/>
    <p:sldId id="436" r:id="rId148"/>
    <p:sldId id="437" r:id="rId149"/>
    <p:sldId id="444" r:id="rId150"/>
    <p:sldId id="440" r:id="rId151"/>
    <p:sldId id="441" r:id="rId152"/>
    <p:sldId id="442" r:id="rId153"/>
    <p:sldId id="443" r:id="rId154"/>
    <p:sldId id="454" r:id="rId155"/>
    <p:sldId id="455" r:id="rId156"/>
    <p:sldId id="456" r:id="rId157"/>
    <p:sldId id="457" r:id="rId158"/>
    <p:sldId id="458" r:id="rId159"/>
    <p:sldId id="471" r:id="rId160"/>
    <p:sldId id="439" r:id="rId161"/>
    <p:sldId id="445" r:id="rId162"/>
    <p:sldId id="446" r:id="rId163"/>
    <p:sldId id="447" r:id="rId164"/>
    <p:sldId id="448" r:id="rId165"/>
    <p:sldId id="450" r:id="rId166"/>
    <p:sldId id="451" r:id="rId167"/>
    <p:sldId id="452" r:id="rId168"/>
    <p:sldId id="453" r:id="rId169"/>
    <p:sldId id="466" r:id="rId170"/>
    <p:sldId id="460" r:id="rId171"/>
    <p:sldId id="461" r:id="rId172"/>
    <p:sldId id="462" r:id="rId173"/>
    <p:sldId id="463" r:id="rId174"/>
    <p:sldId id="464" r:id="rId175"/>
    <p:sldId id="465" r:id="rId176"/>
    <p:sldId id="467" r:id="rId177"/>
    <p:sldId id="468" r:id="rId178"/>
    <p:sldId id="469" r:id="rId179"/>
    <p:sldId id="472" r:id="rId180"/>
  </p:sldIdLst>
  <p:sldSz cx="9144000" cy="6858000" type="screen4x3"/>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385D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824"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slide" Target="slides/slide174.xml"/><Relationship Id="rId170" Type="http://schemas.openxmlformats.org/officeDocument/2006/relationships/slide" Target="slides/slide169.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4" Type="http://schemas.openxmlformats.org/officeDocument/2006/relationships/slide" Target="slides/slide3.xml"/><Relationship Id="rId9" Type="http://schemas.openxmlformats.org/officeDocument/2006/relationships/slide" Target="slides/slide8.xml"/><Relationship Id="rId172" Type="http://schemas.openxmlformats.org/officeDocument/2006/relationships/slide" Target="slides/slide171.xml"/><Relationship Id="rId180" Type="http://schemas.openxmlformats.org/officeDocument/2006/relationships/slide" Target="slides/slide179.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theme" Target="theme/theme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CCA985-62CC-4949-9FF4-1B7F5B1FFF51}" type="datetimeFigureOut">
              <a:rPr lang="ko-KR" altLang="en-US" smtClean="0"/>
              <a:t>2018-04-30</a:t>
            </a:fld>
            <a:endParaRPr lang="ko-KR" altLang="en-US"/>
          </a:p>
        </p:txBody>
      </p:sp>
      <p:sp>
        <p:nvSpPr>
          <p:cNvPr id="4" name="슬라이드 이미지 개체 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350E7B2-0F37-4E4C-9F84-E8654A90A9F1}" type="slidenum">
              <a:rPr lang="ko-KR" altLang="en-US" smtClean="0"/>
              <a:t>‹#›</a:t>
            </a:fld>
            <a:endParaRPr lang="ko-KR" altLang="en-US"/>
          </a:p>
        </p:txBody>
      </p:sp>
    </p:spTree>
    <p:extLst>
      <p:ext uri="{BB962C8B-B14F-4D97-AF65-F5344CB8AC3E}">
        <p14:creationId xmlns:p14="http://schemas.microsoft.com/office/powerpoint/2010/main" val="3916238028"/>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63</a:t>
            </a:fld>
            <a:endParaRPr lang="en-US"/>
          </a:p>
        </p:txBody>
      </p:sp>
    </p:spTree>
    <p:extLst>
      <p:ext uri="{BB962C8B-B14F-4D97-AF65-F5344CB8AC3E}">
        <p14:creationId xmlns:p14="http://schemas.microsoft.com/office/powerpoint/2010/main" val="1154949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64</a:t>
            </a:fld>
            <a:endParaRPr lang="en-US"/>
          </a:p>
        </p:txBody>
      </p:sp>
    </p:spTree>
    <p:extLst>
      <p:ext uri="{BB962C8B-B14F-4D97-AF65-F5344CB8AC3E}">
        <p14:creationId xmlns:p14="http://schemas.microsoft.com/office/powerpoint/2010/main" val="29073705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65</a:t>
            </a:fld>
            <a:endParaRPr lang="en-US"/>
          </a:p>
        </p:txBody>
      </p:sp>
    </p:spTree>
    <p:extLst>
      <p:ext uri="{BB962C8B-B14F-4D97-AF65-F5344CB8AC3E}">
        <p14:creationId xmlns:p14="http://schemas.microsoft.com/office/powerpoint/2010/main" val="36242972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66</a:t>
            </a:fld>
            <a:endParaRPr lang="en-US"/>
          </a:p>
        </p:txBody>
      </p:sp>
    </p:spTree>
    <p:extLst>
      <p:ext uri="{BB962C8B-B14F-4D97-AF65-F5344CB8AC3E}">
        <p14:creationId xmlns:p14="http://schemas.microsoft.com/office/powerpoint/2010/main" val="39323493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67</a:t>
            </a:fld>
            <a:endParaRPr lang="en-US"/>
          </a:p>
        </p:txBody>
      </p:sp>
    </p:spTree>
    <p:extLst>
      <p:ext uri="{BB962C8B-B14F-4D97-AF65-F5344CB8AC3E}">
        <p14:creationId xmlns:p14="http://schemas.microsoft.com/office/powerpoint/2010/main" val="12060824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70</a:t>
            </a:fld>
            <a:endParaRPr lang="en-US"/>
          </a:p>
        </p:txBody>
      </p:sp>
    </p:spTree>
    <p:extLst>
      <p:ext uri="{BB962C8B-B14F-4D97-AF65-F5344CB8AC3E}">
        <p14:creationId xmlns:p14="http://schemas.microsoft.com/office/powerpoint/2010/main" val="13726540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71</a:t>
            </a:fld>
            <a:endParaRPr lang="en-US"/>
          </a:p>
        </p:txBody>
      </p:sp>
    </p:spTree>
    <p:extLst>
      <p:ext uri="{BB962C8B-B14F-4D97-AF65-F5344CB8AC3E}">
        <p14:creationId xmlns:p14="http://schemas.microsoft.com/office/powerpoint/2010/main" val="34379256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72</a:t>
            </a:fld>
            <a:endParaRPr lang="en-US"/>
          </a:p>
        </p:txBody>
      </p:sp>
    </p:spTree>
    <p:extLst>
      <p:ext uri="{BB962C8B-B14F-4D97-AF65-F5344CB8AC3E}">
        <p14:creationId xmlns:p14="http://schemas.microsoft.com/office/powerpoint/2010/main" val="25105468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73</a:t>
            </a:fld>
            <a:endParaRPr lang="en-US"/>
          </a:p>
        </p:txBody>
      </p:sp>
    </p:spTree>
    <p:extLst>
      <p:ext uri="{BB962C8B-B14F-4D97-AF65-F5344CB8AC3E}">
        <p14:creationId xmlns:p14="http://schemas.microsoft.com/office/powerpoint/2010/main" val="6685331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74</a:t>
            </a:fld>
            <a:endParaRPr lang="en-US"/>
          </a:p>
        </p:txBody>
      </p:sp>
    </p:spTree>
    <p:extLst>
      <p:ext uri="{BB962C8B-B14F-4D97-AF65-F5344CB8AC3E}">
        <p14:creationId xmlns:p14="http://schemas.microsoft.com/office/powerpoint/2010/main" val="40158175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75</a:t>
            </a:fld>
            <a:endParaRPr lang="en-US"/>
          </a:p>
        </p:txBody>
      </p:sp>
    </p:spTree>
    <p:extLst>
      <p:ext uri="{BB962C8B-B14F-4D97-AF65-F5344CB8AC3E}">
        <p14:creationId xmlns:p14="http://schemas.microsoft.com/office/powerpoint/2010/main" val="1659350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76</a:t>
            </a:fld>
            <a:endParaRPr lang="en-US"/>
          </a:p>
        </p:txBody>
      </p:sp>
    </p:spTree>
    <p:extLst>
      <p:ext uri="{BB962C8B-B14F-4D97-AF65-F5344CB8AC3E}">
        <p14:creationId xmlns:p14="http://schemas.microsoft.com/office/powerpoint/2010/main" val="3373826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77</a:t>
            </a:fld>
            <a:endParaRPr lang="en-US"/>
          </a:p>
        </p:txBody>
      </p:sp>
    </p:spTree>
    <p:extLst>
      <p:ext uri="{BB962C8B-B14F-4D97-AF65-F5344CB8AC3E}">
        <p14:creationId xmlns:p14="http://schemas.microsoft.com/office/powerpoint/2010/main" val="37489562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78</a:t>
            </a:fld>
            <a:endParaRPr lang="en-US"/>
          </a:p>
        </p:txBody>
      </p:sp>
    </p:spTree>
    <p:extLst>
      <p:ext uri="{BB962C8B-B14F-4D97-AF65-F5344CB8AC3E}">
        <p14:creationId xmlns:p14="http://schemas.microsoft.com/office/powerpoint/2010/main" val="8462163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79</a:t>
            </a:fld>
            <a:endParaRPr lang="en-US"/>
          </a:p>
        </p:txBody>
      </p:sp>
    </p:spTree>
    <p:extLst>
      <p:ext uri="{BB962C8B-B14F-4D97-AF65-F5344CB8AC3E}">
        <p14:creationId xmlns:p14="http://schemas.microsoft.com/office/powerpoint/2010/main" val="22677153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80</a:t>
            </a:fld>
            <a:endParaRPr lang="en-US"/>
          </a:p>
        </p:txBody>
      </p:sp>
    </p:spTree>
    <p:extLst>
      <p:ext uri="{BB962C8B-B14F-4D97-AF65-F5344CB8AC3E}">
        <p14:creationId xmlns:p14="http://schemas.microsoft.com/office/powerpoint/2010/main" val="19709480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81</a:t>
            </a:fld>
            <a:endParaRPr lang="en-US"/>
          </a:p>
        </p:txBody>
      </p:sp>
    </p:spTree>
    <p:extLst>
      <p:ext uri="{BB962C8B-B14F-4D97-AF65-F5344CB8AC3E}">
        <p14:creationId xmlns:p14="http://schemas.microsoft.com/office/powerpoint/2010/main" val="28622547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82</a:t>
            </a:fld>
            <a:endParaRPr lang="en-US"/>
          </a:p>
        </p:txBody>
      </p:sp>
    </p:spTree>
    <p:extLst>
      <p:ext uri="{BB962C8B-B14F-4D97-AF65-F5344CB8AC3E}">
        <p14:creationId xmlns:p14="http://schemas.microsoft.com/office/powerpoint/2010/main" val="12331109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83</a:t>
            </a:fld>
            <a:endParaRPr lang="en-US"/>
          </a:p>
        </p:txBody>
      </p:sp>
    </p:spTree>
    <p:extLst>
      <p:ext uri="{BB962C8B-B14F-4D97-AF65-F5344CB8AC3E}">
        <p14:creationId xmlns:p14="http://schemas.microsoft.com/office/powerpoint/2010/main" val="36812835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84</a:t>
            </a:fld>
            <a:endParaRPr lang="en-US"/>
          </a:p>
        </p:txBody>
      </p:sp>
    </p:spTree>
    <p:extLst>
      <p:ext uri="{BB962C8B-B14F-4D97-AF65-F5344CB8AC3E}">
        <p14:creationId xmlns:p14="http://schemas.microsoft.com/office/powerpoint/2010/main" val="14417763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85</a:t>
            </a:fld>
            <a:endParaRPr lang="en-US"/>
          </a:p>
        </p:txBody>
      </p:sp>
    </p:spTree>
    <p:extLst>
      <p:ext uri="{BB962C8B-B14F-4D97-AF65-F5344CB8AC3E}">
        <p14:creationId xmlns:p14="http://schemas.microsoft.com/office/powerpoint/2010/main" val="965059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86</a:t>
            </a:fld>
            <a:endParaRPr lang="en-US"/>
          </a:p>
        </p:txBody>
      </p:sp>
    </p:spTree>
    <p:extLst>
      <p:ext uri="{BB962C8B-B14F-4D97-AF65-F5344CB8AC3E}">
        <p14:creationId xmlns:p14="http://schemas.microsoft.com/office/powerpoint/2010/main" val="32069652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DBFF21A-330A-4DCD-9806-0A031E3F85F3}" type="slidenum">
              <a:rPr lang="en-US"/>
              <a:t>94</a:t>
            </a:fld>
            <a:endParaRPr lang="en-US"/>
          </a:p>
        </p:txBody>
      </p:sp>
    </p:spTree>
    <p:extLst>
      <p:ext uri="{BB962C8B-B14F-4D97-AF65-F5344CB8AC3E}">
        <p14:creationId xmlns:p14="http://schemas.microsoft.com/office/powerpoint/2010/main" val="70401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75258763-5B17-450A-9FD8-2C7D4CB5CC02}" type="datetimeFigureOut">
              <a:rPr lang="ko-KR" altLang="en-US" smtClean="0"/>
              <a:t>2018-04-30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1DCDD6AA-9F8C-4F73-B8B8-F31CF69C4998}" type="slidenum">
              <a:rPr lang="ko-KR" altLang="en-US" smtClean="0"/>
              <a:t>‹#›</a:t>
            </a:fld>
            <a:endParaRPr lang="ko-KR" altLang="en-US"/>
          </a:p>
        </p:txBody>
      </p:sp>
    </p:spTree>
    <p:extLst>
      <p:ext uri="{BB962C8B-B14F-4D97-AF65-F5344CB8AC3E}">
        <p14:creationId xmlns:p14="http://schemas.microsoft.com/office/powerpoint/2010/main" val="288019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75258763-5B17-450A-9FD8-2C7D4CB5CC02}" type="datetimeFigureOut">
              <a:rPr lang="ko-KR" altLang="en-US" smtClean="0"/>
              <a:t>2018-04-30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1DCDD6AA-9F8C-4F73-B8B8-F31CF69C4998}" type="slidenum">
              <a:rPr lang="ko-KR" altLang="en-US" smtClean="0"/>
              <a:t>‹#›</a:t>
            </a:fld>
            <a:endParaRPr lang="ko-KR" altLang="en-US"/>
          </a:p>
        </p:txBody>
      </p:sp>
    </p:spTree>
    <p:extLst>
      <p:ext uri="{BB962C8B-B14F-4D97-AF65-F5344CB8AC3E}">
        <p14:creationId xmlns:p14="http://schemas.microsoft.com/office/powerpoint/2010/main" val="3631359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75258763-5B17-450A-9FD8-2C7D4CB5CC02}" type="datetimeFigureOut">
              <a:rPr lang="ko-KR" altLang="en-US" smtClean="0"/>
              <a:t>2018-04-30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1DCDD6AA-9F8C-4F73-B8B8-F31CF69C4998}" type="slidenum">
              <a:rPr lang="ko-KR" altLang="en-US" smtClean="0"/>
              <a:t>‹#›</a:t>
            </a:fld>
            <a:endParaRPr lang="ko-KR" altLang="en-US"/>
          </a:p>
        </p:txBody>
      </p:sp>
    </p:spTree>
    <p:extLst>
      <p:ext uri="{BB962C8B-B14F-4D97-AF65-F5344CB8AC3E}">
        <p14:creationId xmlns:p14="http://schemas.microsoft.com/office/powerpoint/2010/main" val="3021087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75258763-5B17-450A-9FD8-2C7D4CB5CC02}" type="datetimeFigureOut">
              <a:rPr lang="ko-KR" altLang="en-US" smtClean="0"/>
              <a:t>2018-04-30</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1DCDD6AA-9F8C-4F73-B8B8-F31CF69C4998}" type="slidenum">
              <a:rPr lang="ko-KR" altLang="en-US" smtClean="0"/>
              <a:t>‹#›</a:t>
            </a:fld>
            <a:endParaRPr lang="ko-KR" altLang="en-US"/>
          </a:p>
        </p:txBody>
      </p:sp>
    </p:spTree>
    <p:extLst>
      <p:ext uri="{BB962C8B-B14F-4D97-AF65-F5344CB8AC3E}">
        <p14:creationId xmlns:p14="http://schemas.microsoft.com/office/powerpoint/2010/main" val="1393707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75258763-5B17-450A-9FD8-2C7D4CB5CC02}" type="datetimeFigureOut">
              <a:rPr lang="ko-KR" altLang="en-US" smtClean="0"/>
              <a:t>2018-04-30</a:t>
            </a:fld>
            <a:endParaRPr lang="ko-KR" altLang="en-US"/>
          </a:p>
        </p:txBody>
      </p:sp>
      <p:sp>
        <p:nvSpPr>
          <p:cNvPr id="8" name="바닥글 개체 틀 7"/>
          <p:cNvSpPr>
            <a:spLocks noGrp="1"/>
          </p:cNvSpPr>
          <p:nvPr>
            <p:ph type="ftr" sz="quarter" idx="11"/>
          </p:nvPr>
        </p:nvSpPr>
        <p:spPr/>
        <p:txBody>
          <a:bodyPr/>
          <a:lstStyle/>
          <a:p>
            <a:endParaRPr lang="ko-KR" altLang="en-US"/>
          </a:p>
        </p:txBody>
      </p:sp>
      <p:sp>
        <p:nvSpPr>
          <p:cNvPr id="9" name="슬라이드 번호 개체 틀 8"/>
          <p:cNvSpPr>
            <a:spLocks noGrp="1"/>
          </p:cNvSpPr>
          <p:nvPr>
            <p:ph type="sldNum" sz="quarter" idx="12"/>
          </p:nvPr>
        </p:nvSpPr>
        <p:spPr/>
        <p:txBody>
          <a:bodyPr/>
          <a:lstStyle/>
          <a:p>
            <a:fld id="{1DCDD6AA-9F8C-4F73-B8B8-F31CF69C4998}" type="slidenum">
              <a:rPr lang="ko-KR" altLang="en-US" smtClean="0"/>
              <a:t>‹#›</a:t>
            </a:fld>
            <a:endParaRPr lang="ko-KR" altLang="en-US"/>
          </a:p>
        </p:txBody>
      </p:sp>
    </p:spTree>
    <p:extLst>
      <p:ext uri="{BB962C8B-B14F-4D97-AF65-F5344CB8AC3E}">
        <p14:creationId xmlns:p14="http://schemas.microsoft.com/office/powerpoint/2010/main" val="1243242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75258763-5B17-450A-9FD8-2C7D4CB5CC02}" type="datetimeFigureOut">
              <a:rPr lang="ko-KR" altLang="en-US" smtClean="0"/>
              <a:t>2018-04-30</a:t>
            </a:fld>
            <a:endParaRPr lang="ko-KR" altLang="en-US"/>
          </a:p>
        </p:txBody>
      </p:sp>
      <p:sp>
        <p:nvSpPr>
          <p:cNvPr id="4" name="바닥글 개체 틀 3"/>
          <p:cNvSpPr>
            <a:spLocks noGrp="1"/>
          </p:cNvSpPr>
          <p:nvPr>
            <p:ph type="ftr" sz="quarter" idx="11"/>
          </p:nvPr>
        </p:nvSpPr>
        <p:spPr/>
        <p:txBody>
          <a:bodyPr/>
          <a:lstStyle/>
          <a:p>
            <a:endParaRPr lang="ko-KR" altLang="en-US"/>
          </a:p>
        </p:txBody>
      </p:sp>
      <p:sp>
        <p:nvSpPr>
          <p:cNvPr id="5" name="슬라이드 번호 개체 틀 4"/>
          <p:cNvSpPr>
            <a:spLocks noGrp="1"/>
          </p:cNvSpPr>
          <p:nvPr>
            <p:ph type="sldNum" sz="quarter" idx="12"/>
          </p:nvPr>
        </p:nvSpPr>
        <p:spPr/>
        <p:txBody>
          <a:bodyPr/>
          <a:lstStyle/>
          <a:p>
            <a:fld id="{1DCDD6AA-9F8C-4F73-B8B8-F31CF69C4998}" type="slidenum">
              <a:rPr lang="ko-KR" altLang="en-US" smtClean="0"/>
              <a:t>‹#›</a:t>
            </a:fld>
            <a:endParaRPr lang="ko-KR" altLang="en-US"/>
          </a:p>
        </p:txBody>
      </p:sp>
    </p:spTree>
    <p:extLst>
      <p:ext uri="{BB962C8B-B14F-4D97-AF65-F5344CB8AC3E}">
        <p14:creationId xmlns:p14="http://schemas.microsoft.com/office/powerpoint/2010/main" val="22923893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75258763-5B17-450A-9FD8-2C7D4CB5CC02}" type="datetimeFigureOut">
              <a:rPr lang="ko-KR" altLang="en-US" smtClean="0"/>
              <a:t>2018-04-30</a:t>
            </a:fld>
            <a:endParaRPr lang="ko-KR" altLang="en-US"/>
          </a:p>
        </p:txBody>
      </p:sp>
      <p:sp>
        <p:nvSpPr>
          <p:cNvPr id="3" name="바닥글 개체 틀 2"/>
          <p:cNvSpPr>
            <a:spLocks noGrp="1"/>
          </p:cNvSpPr>
          <p:nvPr>
            <p:ph type="ftr" sz="quarter" idx="11"/>
          </p:nvPr>
        </p:nvSpPr>
        <p:spPr/>
        <p:txBody>
          <a:bodyPr/>
          <a:lstStyle/>
          <a:p>
            <a:endParaRPr lang="ko-KR" altLang="en-US"/>
          </a:p>
        </p:txBody>
      </p:sp>
      <p:sp>
        <p:nvSpPr>
          <p:cNvPr id="4" name="슬라이드 번호 개체 틀 3"/>
          <p:cNvSpPr>
            <a:spLocks noGrp="1"/>
          </p:cNvSpPr>
          <p:nvPr>
            <p:ph type="sldNum" sz="quarter" idx="12"/>
          </p:nvPr>
        </p:nvSpPr>
        <p:spPr/>
        <p:txBody>
          <a:bodyPr/>
          <a:lstStyle/>
          <a:p>
            <a:fld id="{1DCDD6AA-9F8C-4F73-B8B8-F31CF69C4998}" type="slidenum">
              <a:rPr lang="ko-KR" altLang="en-US" smtClean="0"/>
              <a:t>‹#›</a:t>
            </a:fld>
            <a:endParaRPr lang="ko-KR" altLang="en-US"/>
          </a:p>
        </p:txBody>
      </p:sp>
    </p:spTree>
    <p:extLst>
      <p:ext uri="{BB962C8B-B14F-4D97-AF65-F5344CB8AC3E}">
        <p14:creationId xmlns:p14="http://schemas.microsoft.com/office/powerpoint/2010/main" val="2177392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75258763-5B17-450A-9FD8-2C7D4CB5CC02}" type="datetimeFigureOut">
              <a:rPr lang="ko-KR" altLang="en-US" smtClean="0"/>
              <a:t>2018-04-30</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1DCDD6AA-9F8C-4F73-B8B8-F31CF69C4998}" type="slidenum">
              <a:rPr lang="ko-KR" altLang="en-US" smtClean="0"/>
              <a:t>‹#›</a:t>
            </a:fld>
            <a:endParaRPr lang="ko-KR" altLang="en-US"/>
          </a:p>
        </p:txBody>
      </p:sp>
    </p:spTree>
    <p:extLst>
      <p:ext uri="{BB962C8B-B14F-4D97-AF65-F5344CB8AC3E}">
        <p14:creationId xmlns:p14="http://schemas.microsoft.com/office/powerpoint/2010/main" val="2207480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75258763-5B17-450A-9FD8-2C7D4CB5CC02}" type="datetimeFigureOut">
              <a:rPr lang="ko-KR" altLang="en-US" smtClean="0"/>
              <a:t>2018-04-30</a:t>
            </a:fld>
            <a:endParaRPr lang="ko-KR" altLang="en-US"/>
          </a:p>
        </p:txBody>
      </p:sp>
      <p:sp>
        <p:nvSpPr>
          <p:cNvPr id="6" name="바닥글 개체 틀 5"/>
          <p:cNvSpPr>
            <a:spLocks noGrp="1"/>
          </p:cNvSpPr>
          <p:nvPr>
            <p:ph type="ftr" sz="quarter" idx="11"/>
          </p:nvPr>
        </p:nvSpPr>
        <p:spPr/>
        <p:txBody>
          <a:bodyPr/>
          <a:lstStyle/>
          <a:p>
            <a:endParaRPr lang="ko-KR" altLang="en-US"/>
          </a:p>
        </p:txBody>
      </p:sp>
      <p:sp>
        <p:nvSpPr>
          <p:cNvPr id="7" name="슬라이드 번호 개체 틀 6"/>
          <p:cNvSpPr>
            <a:spLocks noGrp="1"/>
          </p:cNvSpPr>
          <p:nvPr>
            <p:ph type="sldNum" sz="quarter" idx="12"/>
          </p:nvPr>
        </p:nvSpPr>
        <p:spPr/>
        <p:txBody>
          <a:bodyPr/>
          <a:lstStyle/>
          <a:p>
            <a:fld id="{1DCDD6AA-9F8C-4F73-B8B8-F31CF69C4998}" type="slidenum">
              <a:rPr lang="ko-KR" altLang="en-US" smtClean="0"/>
              <a:t>‹#›</a:t>
            </a:fld>
            <a:endParaRPr lang="ko-KR" altLang="en-US"/>
          </a:p>
        </p:txBody>
      </p:sp>
    </p:spTree>
    <p:extLst>
      <p:ext uri="{BB962C8B-B14F-4D97-AF65-F5344CB8AC3E}">
        <p14:creationId xmlns:p14="http://schemas.microsoft.com/office/powerpoint/2010/main" val="252845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75258763-5B17-450A-9FD8-2C7D4CB5CC02}" type="datetimeFigureOut">
              <a:rPr lang="ko-KR" altLang="en-US" smtClean="0"/>
              <a:t>2018-04-30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1DCDD6AA-9F8C-4F73-B8B8-F31CF69C4998}" type="slidenum">
              <a:rPr lang="ko-KR" altLang="en-US" smtClean="0"/>
              <a:t>‹#›</a:t>
            </a:fld>
            <a:endParaRPr lang="ko-KR" altLang="en-US"/>
          </a:p>
        </p:txBody>
      </p:sp>
    </p:spTree>
    <p:extLst>
      <p:ext uri="{BB962C8B-B14F-4D97-AF65-F5344CB8AC3E}">
        <p14:creationId xmlns:p14="http://schemas.microsoft.com/office/powerpoint/2010/main" val="2586189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75258763-5B17-450A-9FD8-2C7D4CB5CC02}" type="datetimeFigureOut">
              <a:rPr lang="ko-KR" altLang="en-US" smtClean="0"/>
              <a:t>2018-04-30</a:t>
            </a:fld>
            <a:endParaRPr lang="ko-KR" altLang="en-US"/>
          </a:p>
        </p:txBody>
      </p:sp>
      <p:sp>
        <p:nvSpPr>
          <p:cNvPr id="5" name="바닥글 개체 틀 4"/>
          <p:cNvSpPr>
            <a:spLocks noGrp="1"/>
          </p:cNvSpPr>
          <p:nvPr>
            <p:ph type="ftr" sz="quarter" idx="11"/>
          </p:nvPr>
        </p:nvSpPr>
        <p:spPr/>
        <p:txBody>
          <a:bodyPr/>
          <a:lstStyle/>
          <a:p>
            <a:endParaRPr lang="ko-KR" altLang="en-US"/>
          </a:p>
        </p:txBody>
      </p:sp>
      <p:sp>
        <p:nvSpPr>
          <p:cNvPr id="6" name="슬라이드 번호 개체 틀 5"/>
          <p:cNvSpPr>
            <a:spLocks noGrp="1"/>
          </p:cNvSpPr>
          <p:nvPr>
            <p:ph type="sldNum" sz="quarter" idx="12"/>
          </p:nvPr>
        </p:nvSpPr>
        <p:spPr/>
        <p:txBody>
          <a:bodyPr/>
          <a:lstStyle/>
          <a:p>
            <a:fld id="{1DCDD6AA-9F8C-4F73-B8B8-F31CF69C4998}" type="slidenum">
              <a:rPr lang="ko-KR" altLang="en-US" smtClean="0"/>
              <a:t>‹#›</a:t>
            </a:fld>
            <a:endParaRPr lang="ko-KR" altLang="en-US"/>
          </a:p>
        </p:txBody>
      </p:sp>
    </p:spTree>
    <p:extLst>
      <p:ext uri="{BB962C8B-B14F-4D97-AF65-F5344CB8AC3E}">
        <p14:creationId xmlns:p14="http://schemas.microsoft.com/office/powerpoint/2010/main" val="4882921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457172" y="273352"/>
            <a:ext cx="8228763" cy="1145009"/>
          </a:xfrm>
          <a:prstGeom prst="rect">
            <a:avLst/>
          </a:prstGeom>
        </p:spPr>
        <p:txBody>
          <a:bodyPr lIns="0" tIns="0" rIns="0" bIns="0" anchor="ctr"/>
          <a:lstStyle/>
          <a:p>
            <a:pPr algn="ctr"/>
            <a:endParaRPr lang="en-US" sz="3991" b="0" strike="noStrike" spc="-1">
              <a:solidFill>
                <a:srgbClr val="000000"/>
              </a:solidFill>
              <a:uFill>
                <a:solidFill>
                  <a:srgbClr val="FFFFFF"/>
                </a:solidFill>
              </a:uFill>
              <a:latin typeface="Arial"/>
            </a:endParaRPr>
          </a:p>
        </p:txBody>
      </p:sp>
      <p:sp>
        <p:nvSpPr>
          <p:cNvPr id="8" name="PlaceHolder 2"/>
          <p:cNvSpPr>
            <a:spLocks noGrp="1"/>
          </p:cNvSpPr>
          <p:nvPr>
            <p:ph type="body"/>
          </p:nvPr>
        </p:nvSpPr>
        <p:spPr>
          <a:xfrm>
            <a:off x="457172" y="1604841"/>
            <a:ext cx="8228763" cy="3977484"/>
          </a:xfrm>
          <a:prstGeom prst="rect">
            <a:avLst/>
          </a:prstGeom>
        </p:spPr>
        <p:txBody>
          <a:bodyPr lIns="0" tIns="0" rIns="0" bIns="0"/>
          <a:lstStyle/>
          <a:p>
            <a:endParaRPr lang="en-US" sz="2903"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287390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457171" y="273352"/>
            <a:ext cx="8228437" cy="1144682"/>
          </a:xfrm>
          <a:prstGeom prst="rect">
            <a:avLst/>
          </a:prstGeom>
        </p:spPr>
        <p:txBody>
          <a:bodyPr lIns="0" tIns="0" rIns="0" bIns="0" anchor="ctr"/>
          <a:lstStyle/>
          <a:p>
            <a:pPr algn="ctr"/>
            <a:endParaRPr lang="en-US" sz="3991" b="0" strike="noStrike" spc="-1">
              <a:solidFill>
                <a:srgbClr val="000000"/>
              </a:solidFill>
              <a:uFill>
                <a:solidFill>
                  <a:srgbClr val="FFFFFF"/>
                </a:solidFill>
              </a:uFill>
              <a:latin typeface="Arial"/>
            </a:endParaRPr>
          </a:p>
        </p:txBody>
      </p:sp>
      <p:sp>
        <p:nvSpPr>
          <p:cNvPr id="3" name="PlaceHolder 2"/>
          <p:cNvSpPr>
            <a:spLocks noGrp="1"/>
          </p:cNvSpPr>
          <p:nvPr>
            <p:ph type="subTitle"/>
          </p:nvPr>
        </p:nvSpPr>
        <p:spPr>
          <a:xfrm>
            <a:off x="457171" y="1604841"/>
            <a:ext cx="8228437" cy="3977158"/>
          </a:xfrm>
          <a:prstGeom prst="rect">
            <a:avLst/>
          </a:prstGeom>
        </p:spPr>
        <p:txBody>
          <a:bodyPr lIns="0" tIns="0" rIns="0" bIns="0" anchor="ctr"/>
          <a:lstStyle/>
          <a:p>
            <a:pPr algn="ctr"/>
            <a:endParaRPr lang="en-US" sz="2903" b="0" strike="noStrike"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8644290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258763-5B17-450A-9FD8-2C7D4CB5CC02}" type="datetimeFigureOut">
              <a:rPr lang="ko-KR" altLang="en-US" smtClean="0"/>
              <a:t>2018-04-30</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CDD6AA-9F8C-4F73-B8B8-F31CF69C4998}" type="slidenum">
              <a:rPr lang="ko-KR" altLang="en-US" smtClean="0"/>
              <a:t>‹#›</a:t>
            </a:fld>
            <a:endParaRPr lang="ko-KR" altLang="en-US"/>
          </a:p>
        </p:txBody>
      </p:sp>
    </p:spTree>
    <p:extLst>
      <p:ext uri="{BB962C8B-B14F-4D97-AF65-F5344CB8AC3E}">
        <p14:creationId xmlns:p14="http://schemas.microsoft.com/office/powerpoint/2010/main" val="38700889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1"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4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4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48.png"/><Relationship Id="rId2" Type="http://schemas.openxmlformats.org/officeDocument/2006/relationships/image" Target="../media/image44.png"/><Relationship Id="rId1" Type="http://schemas.openxmlformats.org/officeDocument/2006/relationships/slideLayout" Target="../slideLayouts/slideLayout12.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52.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53.png"/><Relationship Id="rId2" Type="http://schemas.openxmlformats.org/officeDocument/2006/relationships/image" Target="../media/image49.png"/><Relationship Id="rId1" Type="http://schemas.openxmlformats.org/officeDocument/2006/relationships/slideLayout" Target="../slideLayouts/slideLayout1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53.xml.rels><?xml version="1.0" encoding="UTF-8" standalone="yes"?>
<Relationships xmlns="http://schemas.openxmlformats.org/package/2006/relationships"><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36.png"/><Relationship Id="rId1" Type="http://schemas.openxmlformats.org/officeDocument/2006/relationships/slideLayout" Target="../slideLayouts/slideLayout12.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5.png"/></Relationships>
</file>

<file path=ppt/slides/_rels/slide54.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image" Target="../media/image37.png"/><Relationship Id="rId1" Type="http://schemas.openxmlformats.org/officeDocument/2006/relationships/slideLayout" Target="../slideLayouts/slideLayout12.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55.xml.rels><?xml version="1.0" encoding="UTF-8" standalone="yes"?>
<Relationships xmlns="http://schemas.openxmlformats.org/package/2006/relationships"><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image" Target="../media/image39.png"/><Relationship Id="rId1" Type="http://schemas.openxmlformats.org/officeDocument/2006/relationships/slideLayout" Target="../slideLayouts/slideLayout1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56.xml.rels><?xml version="1.0" encoding="UTF-8" standalone="yes"?>
<Relationships xmlns="http://schemas.openxmlformats.org/package/2006/relationships"><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image" Target="../media/image40.png"/><Relationship Id="rId1" Type="http://schemas.openxmlformats.org/officeDocument/2006/relationships/slideLayout" Target="../slideLayouts/slideLayout12.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57.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image" Target="../media/image41.png"/><Relationship Id="rId1" Type="http://schemas.openxmlformats.org/officeDocument/2006/relationships/slideLayout" Target="../slideLayouts/slideLayout12.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58.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www.cs.duke.edu/" TargetMode="External"/><Relationship Id="rId2" Type="http://schemas.openxmlformats.org/officeDocument/2006/relationships/hyperlink" Target="https://users.cs.duke.edu/~amink/" TargetMode="External"/><Relationship Id="rId1" Type="http://schemas.openxmlformats.org/officeDocument/2006/relationships/slideLayout" Target="../slideLayouts/slideLayout2.xml"/><Relationship Id="rId4" Type="http://schemas.openxmlformats.org/officeDocument/2006/relationships/hyperlink" Target="http://www.duke.edu/" TargetMode="Externa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hyperlink" Target="http://smlg.fiu.edu/phpbb/index.php" TargetMode="External"/><Relationship Id="rId7" Type="http://schemas.openxmlformats.org/officeDocument/2006/relationships/hyperlink" Target="https://users.cs.duke.edu/~amink/software/banjo/"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mlg.fiu.edu/phpbb/viewforum.php?f=33" TargetMode="External"/><Relationship Id="rId5" Type="http://schemas.openxmlformats.org/officeDocument/2006/relationships/hyperlink" Target="http://smlg.fiu.edu/phpbb/viewforum.php?f=12" TargetMode="External"/><Relationship Id="rId4" Type="http://schemas.openxmlformats.org/officeDocument/2006/relationships/hyperlink" Target="http://smlg.fiu.edu/phpbb/viewforum.php?f=7" TargetMode="External"/></Relationships>
</file>

<file path=ppt/slides/_rels/slide6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89.png"/></Relationships>
</file>

<file path=ppt/slides/_rels/slide78.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3" Type="http://schemas.openxmlformats.org/officeDocument/2006/relationships/hyperlink" Target="http://smlg.fiu.edu/phpbb/index.php"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smlg.fiu.edu/phpbb/viewforum.php?f=42" TargetMode="External"/><Relationship Id="rId5" Type="http://schemas.openxmlformats.org/officeDocument/2006/relationships/hyperlink" Target="http://smlg.fiu.edu/phpbb/viewforum.php?f=13" TargetMode="External"/><Relationship Id="rId4" Type="http://schemas.openxmlformats.org/officeDocument/2006/relationships/hyperlink" Target="http://smlg.fiu.edu/phpbb/viewforum.php?f=7" TargetMode="External"/></Relationships>
</file>

<file path=ppt/slides/_rels/slide84.xml.rels><?xml version="1.0" encoding="UTF-8" standalone="yes"?>
<Relationships xmlns="http://schemas.openxmlformats.org/package/2006/relationships"><Relationship Id="rId3" Type="http://schemas.openxmlformats.org/officeDocument/2006/relationships/hyperlink" Target="https://users.cs.duke.edu/~amink/software/banjo/documentation/banjo.user.pdf"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hyperlink" Target="http://graphviz.org/Documentation/dotguide.pdf" TargetMode="External"/><Relationship Id="rId4" Type="http://schemas.openxmlformats.org/officeDocument/2006/relationships/hyperlink" Target="https://users.cs.duke.edu/~amink/software/banjo/documentation/banjo.developer.pdf" TargetMode="Externa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hyperlink" Target="http://smlg.fiu.edu/phpbb/viewtopic.php?f=42&amp;t=19"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94.png"/></Relationships>
</file>

<file path=ppt/slides/_rels/slide87.xml.rels><?xml version="1.0" encoding="UTF-8" standalone="yes"?>
<Relationships xmlns="http://schemas.openxmlformats.org/package/2006/relationships"><Relationship Id="rId2" Type="http://schemas.openxmlformats.org/officeDocument/2006/relationships/image" Target="../media/image95.emf"/><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12.xml"/></Relationships>
</file>

<file path=ppt/slides/_rels/slide92.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12.xml"/></Relationships>
</file>

<file path=ppt/slides/_rels/slide93.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12.xml"/></Relationships>
</file>

<file path=ppt/slides/_rels/slide105.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00.png"/><Relationship Id="rId1" Type="http://schemas.openxmlformats.org/officeDocument/2006/relationships/slideLayout" Target="../slideLayouts/slideLayout12.xml"/></Relationships>
</file>

<file path=ppt/slides/_rels/slide106.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12.xml"/></Relationships>
</file>

<file path=ppt/slides/_rels/slide107.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png"/><Relationship Id="rId1" Type="http://schemas.openxmlformats.org/officeDocument/2006/relationships/slideLayout" Target="../slideLayouts/slideLayout12.xml"/></Relationships>
</file>

<file path=ppt/slides/_rels/slide108.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6.png"/><Relationship Id="rId1" Type="http://schemas.openxmlformats.org/officeDocument/2006/relationships/slideLayout" Target="../slideLayouts/slideLayout12.xml"/></Relationships>
</file>

<file path=ppt/slides/_rels/slide109.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12.xml"/></Relationships>
</file>

<file path=ppt/slides/_rels/slide110.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12.xml"/></Relationships>
</file>

<file path=ppt/slides/_rels/slide111.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12.xml"/></Relationships>
</file>

<file path=ppt/slides/_rels/slide112.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1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4.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12.xml"/></Relationships>
</file>

<file path=ppt/slides/_rels/slide116.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12.xml"/></Relationships>
</file>

<file path=ppt/slides/_rels/slide117.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12.xml"/></Relationships>
</file>

<file path=ppt/slides/_rels/slide118.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12.xml"/></Relationships>
</file>

<file path=ppt/slides/_rels/slide119.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12.xml"/></Relationships>
</file>

<file path=ppt/slides/_rels/slide120.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1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3.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1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5.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2" Type="http://schemas.openxmlformats.org/officeDocument/2006/relationships/image" Target="../media/image131.png"/><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2" Type="http://schemas.openxmlformats.org/officeDocument/2006/relationships/image" Target="../media/image132.png"/><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2" Type="http://schemas.openxmlformats.org/officeDocument/2006/relationships/image" Target="../media/image136.png"/><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2" Type="http://schemas.openxmlformats.org/officeDocument/2006/relationships/image" Target="../media/image137.png"/><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138.png"/><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image" Target="../media/image140.png"/><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2" Type="http://schemas.openxmlformats.org/officeDocument/2006/relationships/image" Target="../media/image142.png"/><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2" Type="http://schemas.openxmlformats.org/officeDocument/2006/relationships/image" Target="../media/image144.png"/><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2" Type="http://schemas.openxmlformats.org/officeDocument/2006/relationships/image" Target="../media/image146.png"/><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13.xml"/></Relationships>
</file>

<file path=ppt/slides/_rels/slide148.xml.rels><?xml version="1.0" encoding="UTF-8" standalone="yes"?>
<Relationships xmlns="http://schemas.openxmlformats.org/package/2006/relationships"><Relationship Id="rId2" Type="http://schemas.openxmlformats.org/officeDocument/2006/relationships/image" Target="../media/image148.png"/><Relationship Id="rId1" Type="http://schemas.openxmlformats.org/officeDocument/2006/relationships/slideLayout" Target="../slideLayouts/slideLayout13.xml"/></Relationships>
</file>

<file path=ppt/slides/_rels/slide149.xml.rels><?xml version="1.0" encoding="UTF-8" standalone="yes"?>
<Relationships xmlns="http://schemas.openxmlformats.org/package/2006/relationships"><Relationship Id="rId2" Type="http://schemas.openxmlformats.org/officeDocument/2006/relationships/image" Target="../media/image149.png"/><Relationship Id="rId1" Type="http://schemas.openxmlformats.org/officeDocument/2006/relationships/slideLayout" Target="../slideLayouts/slideLayout13.xml"/></Relationships>
</file>

<file path=ppt/slides/_rels/slide150.xml.rels><?xml version="1.0" encoding="UTF-8" standalone="yes"?>
<Relationships xmlns="http://schemas.openxmlformats.org/package/2006/relationships"><Relationship Id="rId2" Type="http://schemas.openxmlformats.org/officeDocument/2006/relationships/image" Target="../media/image150.pn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image" Target="../media/image150.pn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image" Target="../media/image151.pn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152.pn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153.png"/><Relationship Id="rId1" Type="http://schemas.openxmlformats.org/officeDocument/2006/relationships/slideLayout" Target="../slideLayouts/slideLayout13.xml"/></Relationships>
</file>

<file path=ppt/slides/_rels/slide155.xml.rels><?xml version="1.0" encoding="UTF-8" standalone="yes"?>
<Relationships xmlns="http://schemas.openxmlformats.org/package/2006/relationships"><Relationship Id="rId2" Type="http://schemas.openxmlformats.org/officeDocument/2006/relationships/image" Target="../media/image153.png"/><Relationship Id="rId1" Type="http://schemas.openxmlformats.org/officeDocument/2006/relationships/slideLayout" Target="../slideLayouts/slideLayout13.xml"/></Relationships>
</file>

<file path=ppt/slides/_rels/slide156.xml.rels><?xml version="1.0" encoding="UTF-8" standalone="yes"?>
<Relationships xmlns="http://schemas.openxmlformats.org/package/2006/relationships"><Relationship Id="rId2" Type="http://schemas.openxmlformats.org/officeDocument/2006/relationships/image" Target="../media/image154.png"/><Relationship Id="rId1" Type="http://schemas.openxmlformats.org/officeDocument/2006/relationships/slideLayout" Target="../slideLayouts/slideLayout13.xml"/></Relationships>
</file>

<file path=ppt/slides/_rels/slide157.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55.png"/><Relationship Id="rId1" Type="http://schemas.openxmlformats.org/officeDocument/2006/relationships/slideLayout" Target="../slideLayouts/slideLayout13.xml"/><Relationship Id="rId4" Type="http://schemas.openxmlformats.org/officeDocument/2006/relationships/image" Target="../media/image157.png"/></Relationships>
</file>

<file path=ppt/slides/_rels/slide158.xml.rels><?xml version="1.0" encoding="UTF-8" standalone="yes"?>
<Relationships xmlns="http://schemas.openxmlformats.org/package/2006/relationships"><Relationship Id="rId2" Type="http://schemas.openxmlformats.org/officeDocument/2006/relationships/image" Target="../media/image158.png"/><Relationship Id="rId1" Type="http://schemas.openxmlformats.org/officeDocument/2006/relationships/slideLayout" Target="../slideLayouts/slideLayout13.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3" Type="http://schemas.openxmlformats.org/officeDocument/2006/relationships/hyperlink" Target="http://smlg.fiu.edu/phpbb/viewforum.php?f=4" TargetMode="External"/><Relationship Id="rId2" Type="http://schemas.openxmlformats.org/officeDocument/2006/relationships/hyperlink" Target="http://smlg.fiu.edu/phpbb/index.php" TargetMode="External"/><Relationship Id="rId1" Type="http://schemas.openxmlformats.org/officeDocument/2006/relationships/slideLayout" Target="../slideLayouts/slideLayout13.xml"/><Relationship Id="rId4" Type="http://schemas.openxmlformats.org/officeDocument/2006/relationships/hyperlink" Target="http://smlg.fiu.edu/phpbb/viewforum.php?f=9" TargetMode="External"/></Relationships>
</file>

<file path=ppt/slides/_rels/slide161.xml.rels><?xml version="1.0" encoding="UTF-8" standalone="yes"?>
<Relationships xmlns="http://schemas.openxmlformats.org/package/2006/relationships"><Relationship Id="rId2" Type="http://schemas.openxmlformats.org/officeDocument/2006/relationships/image" Target="../media/image159.png"/><Relationship Id="rId1" Type="http://schemas.openxmlformats.org/officeDocument/2006/relationships/slideLayout" Target="../slideLayouts/slideLayout13.xml"/></Relationships>
</file>

<file path=ppt/slides/_rels/slide162.xml.rels><?xml version="1.0" encoding="UTF-8" standalone="yes"?>
<Relationships xmlns="http://schemas.openxmlformats.org/package/2006/relationships"><Relationship Id="rId2" Type="http://schemas.openxmlformats.org/officeDocument/2006/relationships/image" Target="../media/image160.png"/><Relationship Id="rId1" Type="http://schemas.openxmlformats.org/officeDocument/2006/relationships/slideLayout" Target="../slideLayouts/slideLayout13.xml"/></Relationships>
</file>

<file path=ppt/slides/_rels/slide163.xml.rels><?xml version="1.0" encoding="UTF-8" standalone="yes"?>
<Relationships xmlns="http://schemas.openxmlformats.org/package/2006/relationships"><Relationship Id="rId2" Type="http://schemas.openxmlformats.org/officeDocument/2006/relationships/image" Target="../media/image161.png"/><Relationship Id="rId1" Type="http://schemas.openxmlformats.org/officeDocument/2006/relationships/slideLayout" Target="../slideLayouts/slideLayout13.xml"/></Relationships>
</file>

<file path=ppt/slides/_rels/slide164.xml.rels><?xml version="1.0" encoding="UTF-8" standalone="yes"?>
<Relationships xmlns="http://schemas.openxmlformats.org/package/2006/relationships"><Relationship Id="rId2" Type="http://schemas.openxmlformats.org/officeDocument/2006/relationships/image" Target="../media/image162.png"/><Relationship Id="rId1" Type="http://schemas.openxmlformats.org/officeDocument/2006/relationships/slideLayout" Target="../slideLayouts/slideLayout13.xml"/></Relationships>
</file>

<file path=ppt/slides/_rels/slide165.xml.rels><?xml version="1.0" encoding="UTF-8" standalone="yes"?>
<Relationships xmlns="http://schemas.openxmlformats.org/package/2006/relationships"><Relationship Id="rId2" Type="http://schemas.openxmlformats.org/officeDocument/2006/relationships/image" Target="../media/image163.png"/><Relationship Id="rId1" Type="http://schemas.openxmlformats.org/officeDocument/2006/relationships/slideLayout" Target="../slideLayouts/slideLayout13.xml"/></Relationships>
</file>

<file path=ppt/slides/_rels/slide166.xml.rels><?xml version="1.0" encoding="UTF-8" standalone="yes"?>
<Relationships xmlns="http://schemas.openxmlformats.org/package/2006/relationships"><Relationship Id="rId2" Type="http://schemas.openxmlformats.org/officeDocument/2006/relationships/image" Target="../media/image152.png"/><Relationship Id="rId1" Type="http://schemas.openxmlformats.org/officeDocument/2006/relationships/slideLayout" Target="../slideLayouts/slideLayout13.xml"/></Relationships>
</file>

<file path=ppt/slides/_rels/slide167.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13.xml"/></Relationships>
</file>

<file path=ppt/slides/_rels/slide168.xml.rels><?xml version="1.0" encoding="UTF-8" standalone="yes"?>
<Relationships xmlns="http://schemas.openxmlformats.org/package/2006/relationships"><Relationship Id="rId2" Type="http://schemas.openxmlformats.org/officeDocument/2006/relationships/image" Target="../media/image165.png"/><Relationship Id="rId1" Type="http://schemas.openxmlformats.org/officeDocument/2006/relationships/slideLayout" Target="../slideLayouts/slideLayout13.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1.xml.rels><?xml version="1.0" encoding="UTF-8" standalone="yes"?>
<Relationships xmlns="http://schemas.openxmlformats.org/package/2006/relationships"><Relationship Id="rId3" Type="http://schemas.openxmlformats.org/officeDocument/2006/relationships/image" Target="../media/image167.png"/><Relationship Id="rId2" Type="http://schemas.openxmlformats.org/officeDocument/2006/relationships/image" Target="../media/image166.png"/><Relationship Id="rId1" Type="http://schemas.openxmlformats.org/officeDocument/2006/relationships/slideLayout" Target="../slideLayouts/slideLayout12.xml"/></Relationships>
</file>

<file path=ppt/slides/_rels/slide172.xml.rels><?xml version="1.0" encoding="UTF-8" standalone="yes"?>
<Relationships xmlns="http://schemas.openxmlformats.org/package/2006/relationships"><Relationship Id="rId2" Type="http://schemas.openxmlformats.org/officeDocument/2006/relationships/image" Target="../media/image168.png"/><Relationship Id="rId1" Type="http://schemas.openxmlformats.org/officeDocument/2006/relationships/slideLayout" Target="../slideLayouts/slideLayout12.xml"/></Relationships>
</file>

<file path=ppt/slides/_rels/slide173.xml.rels><?xml version="1.0" encoding="UTF-8" standalone="yes"?>
<Relationships xmlns="http://schemas.openxmlformats.org/package/2006/relationships"><Relationship Id="rId2" Type="http://schemas.openxmlformats.org/officeDocument/2006/relationships/image" Target="../media/image169.png"/><Relationship Id="rId1" Type="http://schemas.openxmlformats.org/officeDocument/2006/relationships/slideLayout" Target="../slideLayouts/slideLayout12.xml"/></Relationships>
</file>

<file path=ppt/slides/_rels/slide174.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1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6.xml.rels><?xml version="1.0" encoding="UTF-8" standalone="yes"?>
<Relationships xmlns="http://schemas.openxmlformats.org/package/2006/relationships"><Relationship Id="rId2" Type="http://schemas.openxmlformats.org/officeDocument/2006/relationships/image" Target="../media/image171.png"/><Relationship Id="rId1" Type="http://schemas.openxmlformats.org/officeDocument/2006/relationships/slideLayout" Target="../slideLayouts/slideLayout12.xml"/></Relationships>
</file>

<file path=ppt/slides/_rels/slide177.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12.xml"/></Relationships>
</file>

<file path=ppt/slides/_rels/slide178.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13.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404664"/>
            <a:ext cx="7772400" cy="3195787"/>
          </a:xfrm>
        </p:spPr>
        <p:txBody>
          <a:bodyPr>
            <a:noAutofit/>
          </a:bodyPr>
          <a:lstStyle/>
          <a:p>
            <a:pPr>
              <a:lnSpc>
                <a:spcPct val="150000"/>
              </a:lnSpc>
            </a:pPr>
            <a:r>
              <a:rPr lang="en-US" altLang="ko-KR" sz="3600" b="1" dirty="0" smtClean="0"/>
              <a:t>From GEO to inference network</a:t>
            </a:r>
            <a:r>
              <a:rPr lang="en-US" altLang="ko-KR" sz="3200" b="1" dirty="0" smtClean="0"/>
              <a:t/>
            </a:r>
            <a:br>
              <a:rPr lang="en-US" altLang="ko-KR" sz="3200" b="1" dirty="0" smtClean="0"/>
            </a:br>
            <a:r>
              <a:rPr lang="en-US" altLang="ko-KR" sz="3200" dirty="0" smtClean="0"/>
              <a:t>Using </a:t>
            </a:r>
            <a:r>
              <a:rPr lang="en-US" altLang="ko-KR" sz="3200" dirty="0"/>
              <a:t>GEO, </a:t>
            </a:r>
            <a:r>
              <a:rPr lang="en-US" altLang="ko-KR" sz="3200" dirty="0" smtClean="0"/>
              <a:t>Banjo</a:t>
            </a:r>
            <a:r>
              <a:rPr lang="en-US" altLang="ko-KR" sz="3200" dirty="0"/>
              <a:t>, </a:t>
            </a:r>
            <a:r>
              <a:rPr lang="en-US" altLang="ko-KR" sz="3200" dirty="0" err="1"/>
              <a:t>Cytoscape</a:t>
            </a:r>
            <a:r>
              <a:rPr lang="en-US" altLang="ko-KR" sz="3200" dirty="0"/>
              <a:t>, </a:t>
            </a:r>
            <a:r>
              <a:rPr lang="en-US" altLang="ko-KR" sz="3200" dirty="0" err="1"/>
              <a:t>GeNIe</a:t>
            </a:r>
            <a:r>
              <a:rPr lang="en-US" altLang="ko-KR" sz="3200" dirty="0" smtClean="0"/>
              <a:t>, Order code and Conditional independence code </a:t>
            </a:r>
            <a:endParaRPr lang="ko-KR" altLang="en-US" sz="3200" dirty="0"/>
          </a:p>
        </p:txBody>
      </p:sp>
      <p:sp>
        <p:nvSpPr>
          <p:cNvPr id="3" name="부제목 2"/>
          <p:cNvSpPr>
            <a:spLocks noGrp="1"/>
          </p:cNvSpPr>
          <p:nvPr>
            <p:ph type="subTitle" idx="1"/>
          </p:nvPr>
        </p:nvSpPr>
        <p:spPr>
          <a:xfrm>
            <a:off x="685800" y="3886200"/>
            <a:ext cx="7702624" cy="1919064"/>
          </a:xfrm>
        </p:spPr>
        <p:txBody>
          <a:bodyPr>
            <a:normAutofit fontScale="62500" lnSpcReduction="20000"/>
          </a:bodyPr>
          <a:lstStyle/>
          <a:p>
            <a:endParaRPr lang="en-US" altLang="ko-KR" b="1" dirty="0">
              <a:solidFill>
                <a:schemeClr val="tx1"/>
              </a:solidFill>
            </a:endParaRPr>
          </a:p>
          <a:p>
            <a:pPr>
              <a:lnSpc>
                <a:spcPct val="170000"/>
              </a:lnSpc>
            </a:pPr>
            <a:r>
              <a:rPr lang="en-US" altLang="ko-KR" u="sng" dirty="0">
                <a:solidFill>
                  <a:schemeClr val="tx1"/>
                </a:solidFill>
              </a:rPr>
              <a:t>Example: Inference network of cancer genes involved in bone metastasis of breast cancer and osteoblasts </a:t>
            </a:r>
            <a:r>
              <a:rPr lang="en-US" altLang="ko-KR" sz="2800" dirty="0"/>
              <a:t/>
            </a:r>
            <a:br>
              <a:rPr lang="en-US" altLang="ko-KR" sz="2800" dirty="0"/>
            </a:br>
            <a:endParaRPr lang="ko-KR" altLang="en-US" b="1" dirty="0">
              <a:solidFill>
                <a:schemeClr val="tx1"/>
              </a:solidFill>
            </a:endParaRPr>
          </a:p>
        </p:txBody>
      </p:sp>
    </p:spTree>
    <p:extLst>
      <p:ext uri="{BB962C8B-B14F-4D97-AF65-F5344CB8AC3E}">
        <p14:creationId xmlns:p14="http://schemas.microsoft.com/office/powerpoint/2010/main" val="4549417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Contents</a:t>
            </a:r>
            <a:endParaRPr lang="ko-KR" altLang="en-US" dirty="0"/>
          </a:p>
        </p:txBody>
      </p:sp>
      <p:sp>
        <p:nvSpPr>
          <p:cNvPr id="3" name="내용 개체 틀 2"/>
          <p:cNvSpPr>
            <a:spLocks noGrp="1"/>
          </p:cNvSpPr>
          <p:nvPr>
            <p:ph idx="1"/>
          </p:nvPr>
        </p:nvSpPr>
        <p:spPr>
          <a:xfrm>
            <a:off x="457200" y="1600200"/>
            <a:ext cx="8229600" cy="5141168"/>
          </a:xfrm>
        </p:spPr>
        <p:txBody>
          <a:bodyPr>
            <a:noAutofit/>
          </a:bodyPr>
          <a:lstStyle/>
          <a:p>
            <a:pPr marL="514350" indent="-514350">
              <a:lnSpc>
                <a:spcPct val="150000"/>
              </a:lnSpc>
              <a:buFont typeface="+mj-lt"/>
              <a:buAutoNum type="arabicPeriod"/>
            </a:pPr>
            <a:r>
              <a:rPr lang="en-US" altLang="ko-KR" sz="2800" dirty="0" smtClean="0"/>
              <a:t>Collecting data from GEO</a:t>
            </a:r>
          </a:p>
          <a:p>
            <a:pPr marL="514350" indent="-514350">
              <a:lnSpc>
                <a:spcPct val="150000"/>
              </a:lnSpc>
              <a:buFont typeface="+mj-lt"/>
              <a:buAutoNum type="arabicPeriod"/>
            </a:pPr>
            <a:r>
              <a:rPr lang="en-US" altLang="ko-KR" sz="2800" dirty="0" smtClean="0"/>
              <a:t>Banjo</a:t>
            </a:r>
            <a:endParaRPr lang="en-US" altLang="ko-KR" sz="2800" dirty="0"/>
          </a:p>
          <a:p>
            <a:pPr marL="514350" indent="-514350">
              <a:lnSpc>
                <a:spcPct val="150000"/>
              </a:lnSpc>
              <a:buFont typeface="+mj-lt"/>
              <a:buAutoNum type="arabicPeriod"/>
            </a:pPr>
            <a:r>
              <a:rPr lang="en-US" altLang="ko-KR" sz="2800" dirty="0" err="1"/>
              <a:t>Cytoscape</a:t>
            </a:r>
            <a:endParaRPr lang="en-US" altLang="ko-KR" sz="2800" dirty="0"/>
          </a:p>
          <a:p>
            <a:pPr marL="514350" indent="-514350">
              <a:lnSpc>
                <a:spcPct val="150000"/>
              </a:lnSpc>
              <a:buFont typeface="+mj-lt"/>
              <a:buAutoNum type="arabicPeriod"/>
            </a:pPr>
            <a:r>
              <a:rPr lang="en-US" altLang="ko-KR" sz="2800" dirty="0"/>
              <a:t>Banjo analysis adding biological information using </a:t>
            </a:r>
            <a:r>
              <a:rPr lang="en-US" altLang="ko-KR" sz="2800" dirty="0" err="1"/>
              <a:t>cytoscape</a:t>
            </a:r>
            <a:endParaRPr lang="en-US" altLang="ko-KR" sz="2800" dirty="0"/>
          </a:p>
          <a:p>
            <a:pPr marL="514350" indent="-514350">
              <a:lnSpc>
                <a:spcPct val="150000"/>
              </a:lnSpc>
              <a:buFont typeface="+mj-lt"/>
              <a:buAutoNum type="arabicPeriod"/>
            </a:pPr>
            <a:r>
              <a:rPr lang="en-US" altLang="ko-KR" sz="2800" dirty="0" err="1"/>
              <a:t>GeNIe</a:t>
            </a:r>
            <a:r>
              <a:rPr lang="en-US" altLang="ko-KR" sz="2800" dirty="0"/>
              <a:t> structure and validation</a:t>
            </a:r>
          </a:p>
          <a:p>
            <a:pPr marL="514350" indent="-514350">
              <a:lnSpc>
                <a:spcPct val="150000"/>
              </a:lnSpc>
              <a:buFont typeface="+mj-lt"/>
              <a:buAutoNum type="arabicPeriod"/>
            </a:pPr>
            <a:r>
              <a:rPr lang="en-US" altLang="ko-KR" sz="2800" dirty="0" smtClean="0"/>
              <a:t>Order </a:t>
            </a:r>
            <a:r>
              <a:rPr lang="en-US" altLang="ko-KR" sz="2800" dirty="0"/>
              <a:t>code and independent</a:t>
            </a:r>
          </a:p>
        </p:txBody>
      </p:sp>
    </p:spTree>
    <p:extLst>
      <p:ext uri="{BB962C8B-B14F-4D97-AF65-F5344CB8AC3E}">
        <p14:creationId xmlns:p14="http://schemas.microsoft.com/office/powerpoint/2010/main" val="2972777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Contents</a:t>
            </a:r>
            <a:endParaRPr lang="ko-KR" altLang="en-US" dirty="0"/>
          </a:p>
        </p:txBody>
      </p:sp>
      <p:sp>
        <p:nvSpPr>
          <p:cNvPr id="3" name="내용 개체 틀 2"/>
          <p:cNvSpPr>
            <a:spLocks noGrp="1"/>
          </p:cNvSpPr>
          <p:nvPr>
            <p:ph idx="1"/>
          </p:nvPr>
        </p:nvSpPr>
        <p:spPr>
          <a:xfrm>
            <a:off x="457200" y="1600200"/>
            <a:ext cx="8229600" cy="5141168"/>
          </a:xfrm>
        </p:spPr>
        <p:txBody>
          <a:bodyPr>
            <a:normAutofit fontScale="55000" lnSpcReduction="20000"/>
          </a:bodyPr>
          <a:lstStyle/>
          <a:p>
            <a:pPr marL="514350" indent="-514350">
              <a:lnSpc>
                <a:spcPct val="150000"/>
              </a:lnSpc>
              <a:buFont typeface="+mj-lt"/>
              <a:buAutoNum type="arabicPeriod"/>
            </a:pPr>
            <a:r>
              <a:rPr lang="en-US" altLang="ko-KR" dirty="0" smtClean="0"/>
              <a:t>Collecting data from GEO</a:t>
            </a:r>
          </a:p>
          <a:p>
            <a:pPr marL="914400" lvl="1" indent="-514350">
              <a:lnSpc>
                <a:spcPct val="150000"/>
              </a:lnSpc>
              <a:buFont typeface="Arial" panose="020B0604020202020204" pitchFamily="34" charset="0"/>
              <a:buChar char="•"/>
            </a:pPr>
            <a:r>
              <a:rPr lang="en-US" altLang="ko-KR" dirty="0"/>
              <a:t> </a:t>
            </a:r>
            <a:r>
              <a:rPr lang="en-US" altLang="ko-KR" dirty="0" smtClean="0"/>
              <a:t>download data</a:t>
            </a:r>
          </a:p>
          <a:p>
            <a:pPr marL="914400" lvl="1" indent="-514350">
              <a:lnSpc>
                <a:spcPct val="150000"/>
              </a:lnSpc>
              <a:buFont typeface="Arial" panose="020B0604020202020204" pitchFamily="34" charset="0"/>
              <a:buChar char="•"/>
            </a:pPr>
            <a:r>
              <a:rPr lang="en-US" altLang="ko-KR" dirty="0" smtClean="0"/>
              <a:t>Cleaning, Averaging of raw values, Normalization with Z score, Discretization (</a:t>
            </a:r>
            <a:r>
              <a:rPr lang="en-US" altLang="ko-KR" dirty="0" err="1" smtClean="0"/>
              <a:t>CANDi</a:t>
            </a:r>
            <a:r>
              <a:rPr lang="en-US" altLang="ko-KR" dirty="0" smtClean="0"/>
              <a:t>)</a:t>
            </a:r>
          </a:p>
          <a:p>
            <a:pPr marL="914400" lvl="1" indent="-514350">
              <a:lnSpc>
                <a:spcPct val="150000"/>
              </a:lnSpc>
              <a:buFont typeface="Arial" panose="020B0604020202020204" pitchFamily="34" charset="0"/>
              <a:buChar char="•"/>
            </a:pPr>
            <a:r>
              <a:rPr lang="en-US" altLang="ko-KR" dirty="0" smtClean="0"/>
              <a:t>Taking a look at data distribution and thinking over whether to keep going or remove data from study (data distribution)</a:t>
            </a:r>
          </a:p>
          <a:p>
            <a:pPr marL="514350" indent="-514350">
              <a:lnSpc>
                <a:spcPct val="150000"/>
              </a:lnSpc>
              <a:buFont typeface="+mj-lt"/>
              <a:buAutoNum type="arabicPeriod"/>
            </a:pPr>
            <a:r>
              <a:rPr lang="en-US" altLang="ko-KR" sz="2200" dirty="0"/>
              <a:t>Banjo</a:t>
            </a:r>
          </a:p>
          <a:p>
            <a:pPr marL="514350" indent="-514350">
              <a:lnSpc>
                <a:spcPct val="150000"/>
              </a:lnSpc>
              <a:buFont typeface="+mj-lt"/>
              <a:buAutoNum type="arabicPeriod"/>
            </a:pPr>
            <a:r>
              <a:rPr lang="en-US" altLang="ko-KR" sz="2200" dirty="0" err="1"/>
              <a:t>Cytoscape</a:t>
            </a:r>
            <a:endParaRPr lang="en-US" altLang="ko-KR" sz="2200" dirty="0"/>
          </a:p>
          <a:p>
            <a:pPr marL="514350" indent="-514350">
              <a:lnSpc>
                <a:spcPct val="150000"/>
              </a:lnSpc>
              <a:buFont typeface="+mj-lt"/>
              <a:buAutoNum type="arabicPeriod"/>
            </a:pPr>
            <a:r>
              <a:rPr lang="en-US" altLang="ko-KR" sz="2200" dirty="0"/>
              <a:t>Banjo analysis adding biological information using </a:t>
            </a:r>
            <a:r>
              <a:rPr lang="en-US" altLang="ko-KR" sz="2200" dirty="0" err="1"/>
              <a:t>cytoscape</a:t>
            </a:r>
            <a:endParaRPr lang="en-US" altLang="ko-KR" sz="2200" dirty="0"/>
          </a:p>
          <a:p>
            <a:pPr marL="514350" indent="-514350">
              <a:lnSpc>
                <a:spcPct val="150000"/>
              </a:lnSpc>
              <a:buFont typeface="+mj-lt"/>
              <a:buAutoNum type="arabicPeriod"/>
            </a:pPr>
            <a:r>
              <a:rPr lang="en-US" altLang="ko-KR" sz="2200" dirty="0" err="1"/>
              <a:t>GeNIe</a:t>
            </a:r>
            <a:r>
              <a:rPr lang="en-US" altLang="ko-KR" sz="2200" dirty="0"/>
              <a:t> structure and validation</a:t>
            </a:r>
          </a:p>
          <a:p>
            <a:pPr marL="914400" lvl="1" indent="-514350">
              <a:lnSpc>
                <a:spcPct val="150000"/>
              </a:lnSpc>
              <a:buFont typeface="Arial" panose="020B0604020202020204" pitchFamily="34" charset="0"/>
              <a:buChar char="•"/>
            </a:pPr>
            <a:r>
              <a:rPr lang="en-US" altLang="ko-KR" sz="2200" dirty="0" err="1"/>
              <a:t>GeNIe</a:t>
            </a:r>
            <a:r>
              <a:rPr lang="en-US" altLang="ko-KR" sz="2200" dirty="0"/>
              <a:t> </a:t>
            </a:r>
          </a:p>
          <a:p>
            <a:pPr marL="914400" lvl="1" indent="-514350">
              <a:lnSpc>
                <a:spcPct val="150000"/>
              </a:lnSpc>
              <a:buFont typeface="Arial" panose="020B0604020202020204" pitchFamily="34" charset="0"/>
              <a:buChar char="•"/>
            </a:pPr>
            <a:r>
              <a:rPr lang="en-US" altLang="ko-KR" sz="2200" dirty="0"/>
              <a:t>Validation of </a:t>
            </a:r>
            <a:r>
              <a:rPr lang="en-US" altLang="ko-KR" sz="2200" dirty="0" err="1"/>
              <a:t>GeNIe</a:t>
            </a:r>
            <a:r>
              <a:rPr lang="en-US" altLang="ko-KR" sz="2200" dirty="0"/>
              <a:t> structure</a:t>
            </a:r>
          </a:p>
          <a:p>
            <a:pPr marL="1314450" lvl="2" indent="-514350">
              <a:lnSpc>
                <a:spcPct val="150000"/>
              </a:lnSpc>
            </a:pPr>
            <a:r>
              <a:rPr lang="en-US" altLang="ko-KR" sz="2200" dirty="0"/>
              <a:t>Extreme probability of Group node -&gt; change of genes’ values</a:t>
            </a:r>
          </a:p>
          <a:p>
            <a:pPr marL="1314450" lvl="2" indent="-514350">
              <a:lnSpc>
                <a:spcPct val="150000"/>
              </a:lnSpc>
            </a:pPr>
            <a:r>
              <a:rPr lang="en-US" altLang="ko-KR" sz="2200" dirty="0"/>
              <a:t>Predict program</a:t>
            </a:r>
          </a:p>
          <a:p>
            <a:pPr marL="1314450" lvl="2" indent="-514350">
              <a:lnSpc>
                <a:spcPct val="150000"/>
              </a:lnSpc>
            </a:pPr>
            <a:r>
              <a:rPr lang="en-US" altLang="ko-KR" sz="2200" dirty="0"/>
              <a:t>Calculate probability with best parameter… </a:t>
            </a:r>
          </a:p>
          <a:p>
            <a:pPr marL="514350" indent="-514350">
              <a:lnSpc>
                <a:spcPct val="150000"/>
              </a:lnSpc>
              <a:buFont typeface="+mj-lt"/>
              <a:buAutoNum type="arabicPeriod"/>
            </a:pPr>
            <a:r>
              <a:rPr lang="en-US" altLang="ko-KR" sz="2200" dirty="0"/>
              <a:t>Order code and independent</a:t>
            </a:r>
          </a:p>
        </p:txBody>
      </p:sp>
    </p:spTree>
    <p:extLst>
      <p:ext uri="{BB962C8B-B14F-4D97-AF65-F5344CB8AC3E}">
        <p14:creationId xmlns:p14="http://schemas.microsoft.com/office/powerpoint/2010/main" val="26523452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5364088" y="11266"/>
            <a:ext cx="3754163" cy="418058"/>
          </a:xfrm>
        </p:spPr>
        <p:txBody>
          <a:bodyPr>
            <a:normAutofit/>
          </a:bodyPr>
          <a:lstStyle/>
          <a:p>
            <a:pPr>
              <a:lnSpc>
                <a:spcPct val="150000"/>
              </a:lnSpc>
            </a:pPr>
            <a:r>
              <a:rPr lang="en-US" altLang="ko-KR" sz="1200" b="1" dirty="0"/>
              <a:t>Collecting data from </a:t>
            </a:r>
            <a:r>
              <a:rPr lang="en-US" altLang="ko-KR" sz="1200" b="1" dirty="0" smtClean="0"/>
              <a:t>GEO (download data)</a:t>
            </a:r>
            <a:endParaRPr lang="en-US" altLang="ko-KR" sz="1200" b="1" dirty="0"/>
          </a:p>
        </p:txBody>
      </p:sp>
      <p:sp>
        <p:nvSpPr>
          <p:cNvPr id="3" name="내용 개체 틀 2"/>
          <p:cNvSpPr>
            <a:spLocks noGrp="1"/>
          </p:cNvSpPr>
          <p:nvPr>
            <p:ph idx="1"/>
          </p:nvPr>
        </p:nvSpPr>
        <p:spPr/>
        <p:txBody>
          <a:bodyPr>
            <a:normAutofit fontScale="70000" lnSpcReduction="20000"/>
          </a:bodyPr>
          <a:lstStyle/>
          <a:p>
            <a:pPr>
              <a:lnSpc>
                <a:spcPct val="150000"/>
              </a:lnSpc>
              <a:buFont typeface="Wingdings" panose="05000000000000000000" pitchFamily="2" charset="2"/>
              <a:buChar char="q"/>
            </a:pPr>
            <a:r>
              <a:rPr lang="en-US" altLang="ko-KR" dirty="0" smtClean="0"/>
              <a:t>Searching data </a:t>
            </a:r>
          </a:p>
          <a:p>
            <a:pPr marL="914400" lvl="1" indent="-514350">
              <a:lnSpc>
                <a:spcPct val="150000"/>
              </a:lnSpc>
              <a:buFont typeface="Arial" panose="020B0604020202020204" pitchFamily="34" charset="0"/>
              <a:buChar char="•"/>
            </a:pPr>
            <a:r>
              <a:rPr lang="en-US" altLang="ko-KR" dirty="0" smtClean="0"/>
              <a:t>Consider adequate for study subject, human or other species, microarray or RNA sequencing tools, whether to be published or not and sample number in study.</a:t>
            </a:r>
          </a:p>
          <a:p>
            <a:pPr marL="914400" lvl="1" indent="-514350">
              <a:lnSpc>
                <a:spcPct val="150000"/>
              </a:lnSpc>
              <a:buFont typeface="Arial" panose="020B0604020202020204" pitchFamily="34" charset="0"/>
              <a:buChar char="•"/>
            </a:pPr>
            <a:r>
              <a:rPr lang="en-US" altLang="ko-KR" dirty="0" smtClean="0"/>
              <a:t>sample consistency according to species or analysis tools (microarray or RNA sequencing)</a:t>
            </a:r>
          </a:p>
          <a:p>
            <a:pPr marL="914400" lvl="1" indent="-514350">
              <a:lnSpc>
                <a:spcPct val="150000"/>
              </a:lnSpc>
              <a:buFont typeface="Arial" panose="020B0604020202020204" pitchFamily="34" charset="0"/>
              <a:buChar char="•"/>
            </a:pPr>
            <a:r>
              <a:rPr lang="en-US" altLang="ko-KR" dirty="0" smtClean="0"/>
              <a:t>enroll the data with publication as possible</a:t>
            </a:r>
          </a:p>
          <a:p>
            <a:pPr marL="914400" lvl="1" indent="-514350">
              <a:lnSpc>
                <a:spcPct val="150000"/>
              </a:lnSpc>
              <a:buFont typeface="Arial" panose="020B0604020202020204" pitchFamily="34" charset="0"/>
              <a:buChar char="•"/>
            </a:pPr>
            <a:r>
              <a:rPr lang="en-US" altLang="ko-KR" dirty="0" smtClean="0"/>
              <a:t>Do not enroll the study data with one or two samples because it is difficult in the normalization step with z score. </a:t>
            </a:r>
            <a:endParaRPr lang="en-US" altLang="ko-KR" dirty="0"/>
          </a:p>
          <a:p>
            <a:endParaRPr lang="ko-KR" altLang="en-US" dirty="0"/>
          </a:p>
        </p:txBody>
      </p:sp>
      <p:sp>
        <p:nvSpPr>
          <p:cNvPr id="4" name="제목 1"/>
          <p:cNvSpPr txBox="1">
            <a:spLocks/>
          </p:cNvSpPr>
          <p:nvPr/>
        </p:nvSpPr>
        <p:spPr>
          <a:xfrm>
            <a:off x="457200" y="274638"/>
            <a:ext cx="8229600" cy="1143000"/>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mtClean="0"/>
              <a:t>Collecting data from GEO</a:t>
            </a:r>
            <a:endParaRPr lang="en-US" altLang="ko-KR" dirty="0"/>
          </a:p>
        </p:txBody>
      </p:sp>
    </p:spTree>
    <p:extLst>
      <p:ext uri="{BB962C8B-B14F-4D97-AF65-F5344CB8AC3E}">
        <p14:creationId xmlns:p14="http://schemas.microsoft.com/office/powerpoint/2010/main" val="3245444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457200" y="548680"/>
            <a:ext cx="8229600" cy="5577483"/>
          </a:xfrm>
        </p:spPr>
        <p:txBody>
          <a:bodyPr>
            <a:normAutofit/>
          </a:bodyPr>
          <a:lstStyle/>
          <a:p>
            <a:pPr>
              <a:lnSpc>
                <a:spcPct val="150000"/>
              </a:lnSpc>
            </a:pPr>
            <a:r>
              <a:rPr lang="en-US" altLang="ko-KR" dirty="0" smtClean="0"/>
              <a:t>Steps</a:t>
            </a:r>
            <a:endParaRPr lang="en-US" altLang="ko-KR" dirty="0"/>
          </a:p>
          <a:p>
            <a:pPr marL="914400" lvl="1" indent="-514350">
              <a:lnSpc>
                <a:spcPct val="150000"/>
              </a:lnSpc>
              <a:buFont typeface="+mj-lt"/>
              <a:buAutoNum type="arabicPeriod"/>
            </a:pPr>
            <a:r>
              <a:rPr lang="en-US" altLang="ko-KR" dirty="0" smtClean="0"/>
              <a:t>Download the GSE and GPL </a:t>
            </a:r>
            <a:r>
              <a:rPr lang="en-US" altLang="ko-KR" dirty="0"/>
              <a:t>files (https://www.ncbi.nlm.nih.gov/geo</a:t>
            </a:r>
            <a:r>
              <a:rPr lang="en-US" altLang="ko-KR" dirty="0" smtClean="0"/>
              <a:t>/)</a:t>
            </a:r>
          </a:p>
          <a:p>
            <a:pPr marL="914400" lvl="1" indent="-514350">
              <a:lnSpc>
                <a:spcPct val="150000"/>
              </a:lnSpc>
              <a:buFont typeface="+mj-lt"/>
              <a:buAutoNum type="arabicPeriod"/>
            </a:pPr>
            <a:r>
              <a:rPr lang="en-US" altLang="ko-KR" dirty="0" smtClean="0"/>
              <a:t>Getting 4 files as cleaned GPL, file with averaging  value of gene expression, file with z score, and file with discretized z value.</a:t>
            </a:r>
          </a:p>
          <a:p>
            <a:endParaRPr lang="ko-KR" altLang="en-US" dirty="0"/>
          </a:p>
        </p:txBody>
      </p:sp>
      <p:sp>
        <p:nvSpPr>
          <p:cNvPr id="6" name="제목 1"/>
          <p:cNvSpPr>
            <a:spLocks noGrp="1"/>
          </p:cNvSpPr>
          <p:nvPr>
            <p:ph type="title"/>
          </p:nvPr>
        </p:nvSpPr>
        <p:spPr>
          <a:xfrm>
            <a:off x="5364088" y="11266"/>
            <a:ext cx="3754163" cy="418058"/>
          </a:xfrm>
        </p:spPr>
        <p:txBody>
          <a:bodyPr>
            <a:normAutofit/>
          </a:bodyPr>
          <a:lstStyle/>
          <a:p>
            <a:pPr>
              <a:lnSpc>
                <a:spcPct val="150000"/>
              </a:lnSpc>
            </a:pPr>
            <a:r>
              <a:rPr lang="en-US" altLang="ko-KR" sz="1200" b="1" dirty="0"/>
              <a:t>Collecting data from </a:t>
            </a:r>
            <a:r>
              <a:rPr lang="en-US" altLang="ko-KR" sz="1200" b="1" dirty="0" smtClean="0"/>
              <a:t>GEO (download data)</a:t>
            </a:r>
            <a:endParaRPr lang="en-US" altLang="ko-KR" sz="1200" b="1" dirty="0"/>
          </a:p>
        </p:txBody>
      </p:sp>
    </p:spTree>
    <p:extLst>
      <p:ext uri="{BB962C8B-B14F-4D97-AF65-F5344CB8AC3E}">
        <p14:creationId xmlns:p14="http://schemas.microsoft.com/office/powerpoint/2010/main" val="2550085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457200" y="692696"/>
            <a:ext cx="8229600" cy="5433467"/>
          </a:xfrm>
        </p:spPr>
        <p:txBody>
          <a:bodyPr/>
          <a:lstStyle/>
          <a:p>
            <a:pPr marL="514350" indent="-514350">
              <a:lnSpc>
                <a:spcPct val="150000"/>
              </a:lnSpc>
              <a:buFont typeface="+mj-lt"/>
              <a:buAutoNum type="arabicPeriod"/>
            </a:pPr>
            <a:r>
              <a:rPr lang="en-US" altLang="ko-KR" dirty="0" smtClean="0"/>
              <a:t>Download the GSE and GPL files</a:t>
            </a:r>
          </a:p>
          <a:p>
            <a:pPr marL="514350" indent="-514350">
              <a:lnSpc>
                <a:spcPct val="150000"/>
              </a:lnSpc>
              <a:buFont typeface="+mj-lt"/>
              <a:buAutoNum type="arabicPeriod"/>
            </a:pPr>
            <a:r>
              <a:rPr lang="en-US" altLang="ko-KR" dirty="0" smtClean="0">
                <a:solidFill>
                  <a:schemeClr val="bg1">
                    <a:lumMod val="75000"/>
                  </a:schemeClr>
                </a:solidFill>
              </a:rPr>
              <a:t>Getting 4 files as cleaned GPL, file with averaging  value of gene expression, file with z score, and file with discretized z value.</a:t>
            </a:r>
          </a:p>
          <a:p>
            <a:endParaRPr lang="ko-KR" altLang="en-US" dirty="0"/>
          </a:p>
        </p:txBody>
      </p:sp>
      <p:sp>
        <p:nvSpPr>
          <p:cNvPr id="6" name="제목 1"/>
          <p:cNvSpPr>
            <a:spLocks noGrp="1"/>
          </p:cNvSpPr>
          <p:nvPr>
            <p:ph type="title"/>
          </p:nvPr>
        </p:nvSpPr>
        <p:spPr>
          <a:xfrm>
            <a:off x="5364088" y="11266"/>
            <a:ext cx="3754163" cy="418058"/>
          </a:xfrm>
        </p:spPr>
        <p:txBody>
          <a:bodyPr>
            <a:normAutofit/>
          </a:bodyPr>
          <a:lstStyle/>
          <a:p>
            <a:pPr>
              <a:lnSpc>
                <a:spcPct val="150000"/>
              </a:lnSpc>
            </a:pPr>
            <a:r>
              <a:rPr lang="en-US" altLang="ko-KR" sz="1200" b="1" dirty="0"/>
              <a:t>Collecting data from </a:t>
            </a:r>
            <a:r>
              <a:rPr lang="en-US" altLang="ko-KR" sz="1200" b="1" dirty="0" smtClean="0"/>
              <a:t>GEO (download data)</a:t>
            </a:r>
            <a:endParaRPr lang="en-US" altLang="ko-KR" sz="1200" b="1" dirty="0"/>
          </a:p>
        </p:txBody>
      </p:sp>
    </p:spTree>
    <p:extLst>
      <p:ext uri="{BB962C8B-B14F-4D97-AF65-F5344CB8AC3E}">
        <p14:creationId xmlns:p14="http://schemas.microsoft.com/office/powerpoint/2010/main" val="42746343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457200" y="620688"/>
            <a:ext cx="8229600" cy="5505475"/>
          </a:xfrm>
        </p:spPr>
        <p:txBody>
          <a:bodyPr>
            <a:normAutofit fontScale="70000" lnSpcReduction="20000"/>
          </a:bodyPr>
          <a:lstStyle/>
          <a:p>
            <a:pPr marL="514350" indent="-514350">
              <a:lnSpc>
                <a:spcPct val="170000"/>
              </a:lnSpc>
              <a:buFont typeface="+mj-lt"/>
              <a:buAutoNum type="arabicPeriod"/>
            </a:pPr>
            <a:r>
              <a:rPr lang="en-US" altLang="ko-KR" dirty="0" smtClean="0"/>
              <a:t>Decide study title.</a:t>
            </a:r>
          </a:p>
          <a:p>
            <a:pPr marL="514350" indent="-514350">
              <a:lnSpc>
                <a:spcPct val="170000"/>
              </a:lnSpc>
              <a:buFont typeface="+mj-lt"/>
              <a:buAutoNum type="arabicPeriod"/>
            </a:pPr>
            <a:r>
              <a:rPr lang="en-US" altLang="ko-KR" dirty="0" smtClean="0"/>
              <a:t>Decide adequate words related with your study </a:t>
            </a:r>
          </a:p>
          <a:p>
            <a:pPr marL="514350" indent="-514350">
              <a:lnSpc>
                <a:spcPct val="170000"/>
              </a:lnSpc>
              <a:buFont typeface="+mj-lt"/>
              <a:buAutoNum type="arabicPeriod"/>
            </a:pPr>
            <a:r>
              <a:rPr lang="en-US" altLang="ko-KR" dirty="0" smtClean="0"/>
              <a:t>Input the words into search window in GEO </a:t>
            </a:r>
            <a:r>
              <a:rPr lang="en-US" altLang="ko-KR" dirty="0" err="1" smtClean="0"/>
              <a:t>hompage</a:t>
            </a:r>
            <a:r>
              <a:rPr lang="en-US" altLang="ko-KR" dirty="0" smtClean="0"/>
              <a:t>.</a:t>
            </a:r>
          </a:p>
          <a:p>
            <a:pPr>
              <a:lnSpc>
                <a:spcPct val="170000"/>
              </a:lnSpc>
            </a:pPr>
            <a:endParaRPr lang="en-US" altLang="ko-KR" dirty="0"/>
          </a:p>
          <a:p>
            <a:pPr>
              <a:lnSpc>
                <a:spcPct val="170000"/>
              </a:lnSpc>
            </a:pPr>
            <a:r>
              <a:rPr lang="en-US" altLang="ko-KR" dirty="0" smtClean="0"/>
              <a:t>Next slide show you the example.</a:t>
            </a:r>
          </a:p>
          <a:p>
            <a:pPr lvl="2">
              <a:lnSpc>
                <a:spcPct val="170000"/>
              </a:lnSpc>
            </a:pPr>
            <a:r>
              <a:rPr lang="en-US" altLang="ko-KR" dirty="0"/>
              <a:t> </a:t>
            </a:r>
            <a:r>
              <a:rPr lang="en-US" altLang="ko-KR" dirty="0" smtClean="0"/>
              <a:t>I’d like to find commonly expressed genes in  bone metastasis of breast cancer and osteoblast.</a:t>
            </a:r>
          </a:p>
          <a:p>
            <a:pPr lvl="2">
              <a:lnSpc>
                <a:spcPct val="170000"/>
              </a:lnSpc>
            </a:pPr>
            <a:r>
              <a:rPr lang="en-US" altLang="ko-KR" dirty="0" smtClean="0"/>
              <a:t>But, the genes must not expressed breast cancer in situ. (without metastasis)</a:t>
            </a:r>
            <a:endParaRPr lang="ko-KR" altLang="en-US" dirty="0"/>
          </a:p>
        </p:txBody>
      </p:sp>
      <p:sp>
        <p:nvSpPr>
          <p:cNvPr id="5" name="제목 1"/>
          <p:cNvSpPr>
            <a:spLocks noGrp="1"/>
          </p:cNvSpPr>
          <p:nvPr>
            <p:ph type="title"/>
          </p:nvPr>
        </p:nvSpPr>
        <p:spPr>
          <a:xfrm>
            <a:off x="5364088" y="11266"/>
            <a:ext cx="3754163" cy="418058"/>
          </a:xfrm>
        </p:spPr>
        <p:txBody>
          <a:bodyPr>
            <a:normAutofit/>
          </a:bodyPr>
          <a:lstStyle/>
          <a:p>
            <a:pPr>
              <a:lnSpc>
                <a:spcPct val="150000"/>
              </a:lnSpc>
            </a:pPr>
            <a:r>
              <a:rPr lang="en-US" altLang="ko-KR" sz="1200" b="1" dirty="0"/>
              <a:t>Collecting data from </a:t>
            </a:r>
            <a:r>
              <a:rPr lang="en-US" altLang="ko-KR" sz="1200" b="1" dirty="0" smtClean="0"/>
              <a:t>GEO (download data)</a:t>
            </a:r>
            <a:endParaRPr lang="en-US" altLang="ko-KR" sz="1200" b="1" dirty="0"/>
          </a:p>
        </p:txBody>
      </p:sp>
    </p:spTree>
    <p:extLst>
      <p:ext uri="{BB962C8B-B14F-4D97-AF65-F5344CB8AC3E}">
        <p14:creationId xmlns:p14="http://schemas.microsoft.com/office/powerpoint/2010/main" val="28866604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그룹 33">
            <a:extLst>
              <a:ext uri="{FF2B5EF4-FFF2-40B4-BE49-F238E27FC236}">
                <a16:creationId xmlns:a16="http://schemas.microsoft.com/office/drawing/2014/main" id="{15C46639-BDE1-46C7-A4A5-A65750E794C0}"/>
              </a:ext>
            </a:extLst>
          </p:cNvPr>
          <p:cNvGrpSpPr/>
          <p:nvPr/>
        </p:nvGrpSpPr>
        <p:grpSpPr>
          <a:xfrm>
            <a:off x="0" y="78984"/>
            <a:ext cx="9144000" cy="6779016"/>
            <a:chOff x="-134298" y="185530"/>
            <a:chExt cx="11367682" cy="7100922"/>
          </a:xfrm>
        </p:grpSpPr>
        <p:sp>
          <p:nvSpPr>
            <p:cNvPr id="4" name="타원 3">
              <a:extLst>
                <a:ext uri="{FF2B5EF4-FFF2-40B4-BE49-F238E27FC236}">
                  <a16:creationId xmlns:a16="http://schemas.microsoft.com/office/drawing/2014/main" id="{A91D2189-242B-42AA-A146-9EE054648EEA}"/>
                </a:ext>
              </a:extLst>
            </p:cNvPr>
            <p:cNvSpPr/>
            <p:nvPr/>
          </p:nvSpPr>
          <p:spPr>
            <a:xfrm>
              <a:off x="967408" y="185532"/>
              <a:ext cx="3286540" cy="231852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ko-KR" sz="2000" b="1" dirty="0">
                  <a:solidFill>
                    <a:schemeClr val="tx1"/>
                  </a:solidFill>
                  <a:latin typeface="Arial" panose="020B0604020202020204" pitchFamily="34" charset="0"/>
                  <a:cs typeface="Arial" panose="020B0604020202020204" pitchFamily="34" charset="0"/>
                </a:rPr>
                <a:t>Tissue from </a:t>
              </a:r>
              <a:r>
                <a:rPr lang="en-US" altLang="ko-KR" sz="2000" b="1" dirty="0">
                  <a:solidFill>
                    <a:srgbClr val="FF0000"/>
                  </a:solidFill>
                  <a:latin typeface="Arial" panose="020B0604020202020204" pitchFamily="34" charset="0"/>
                  <a:cs typeface="Arial" panose="020B0604020202020204" pitchFamily="34" charset="0"/>
                </a:rPr>
                <a:t>bone metastasis</a:t>
              </a:r>
              <a:r>
                <a:rPr lang="en-US" altLang="ko-KR" sz="2000" b="1" dirty="0">
                  <a:solidFill>
                    <a:schemeClr val="tx1"/>
                  </a:solidFill>
                  <a:latin typeface="Arial" panose="020B0604020202020204" pitchFamily="34" charset="0"/>
                  <a:cs typeface="Arial" panose="020B0604020202020204" pitchFamily="34" charset="0"/>
                </a:rPr>
                <a:t> of breast cancer cell</a:t>
              </a:r>
              <a:endParaRPr lang="ko-KR" altLang="en-US" sz="2000" b="1" dirty="0">
                <a:solidFill>
                  <a:schemeClr val="tx1"/>
                </a:solidFill>
                <a:latin typeface="Arial" panose="020B0604020202020204" pitchFamily="34" charset="0"/>
                <a:cs typeface="Arial" panose="020B0604020202020204" pitchFamily="34" charset="0"/>
              </a:endParaRPr>
            </a:p>
          </p:txBody>
        </p:sp>
        <p:sp>
          <p:nvSpPr>
            <p:cNvPr id="5" name="타원 4">
              <a:extLst>
                <a:ext uri="{FF2B5EF4-FFF2-40B4-BE49-F238E27FC236}">
                  <a16:creationId xmlns:a16="http://schemas.microsoft.com/office/drawing/2014/main" id="{61B26C63-2B1E-492B-868D-DA6BD6DA93C2}"/>
                </a:ext>
              </a:extLst>
            </p:cNvPr>
            <p:cNvSpPr/>
            <p:nvPr/>
          </p:nvSpPr>
          <p:spPr>
            <a:xfrm>
              <a:off x="4896679" y="185531"/>
              <a:ext cx="2488961" cy="2318520"/>
            </a:xfrm>
            <a:prstGeom prst="ellipse">
              <a:avLst/>
            </a:prstGeom>
            <a:solidFill>
              <a:srgbClr val="FF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ko-KR" sz="2000" b="1" dirty="0">
                  <a:solidFill>
                    <a:srgbClr val="FF0000"/>
                  </a:solidFill>
                  <a:latin typeface="Arial" panose="020B0604020202020204" pitchFamily="34" charset="0"/>
                  <a:cs typeface="Arial" panose="020B0604020202020204" pitchFamily="34" charset="0"/>
                </a:rPr>
                <a:t>Osteoblast cell</a:t>
              </a:r>
              <a:endParaRPr lang="ko-KR" altLang="en-US" sz="2000" b="1" dirty="0">
                <a:solidFill>
                  <a:srgbClr val="FF0000"/>
                </a:solidFill>
                <a:latin typeface="Arial" panose="020B0604020202020204" pitchFamily="34" charset="0"/>
                <a:cs typeface="Arial" panose="020B0604020202020204" pitchFamily="34" charset="0"/>
              </a:endParaRPr>
            </a:p>
          </p:txBody>
        </p:sp>
        <p:sp>
          <p:nvSpPr>
            <p:cNvPr id="6" name="타원 5">
              <a:extLst>
                <a:ext uri="{FF2B5EF4-FFF2-40B4-BE49-F238E27FC236}">
                  <a16:creationId xmlns:a16="http://schemas.microsoft.com/office/drawing/2014/main" id="{19387D07-9C9E-4D4D-9D68-58E9F387B44B}"/>
                </a:ext>
              </a:extLst>
            </p:cNvPr>
            <p:cNvSpPr/>
            <p:nvPr/>
          </p:nvSpPr>
          <p:spPr>
            <a:xfrm>
              <a:off x="7997814" y="185530"/>
              <a:ext cx="3235570" cy="231852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ko-KR" sz="2000" b="1" dirty="0">
                  <a:solidFill>
                    <a:schemeClr val="tx1"/>
                  </a:solidFill>
                  <a:latin typeface="Arial" panose="020B0604020202020204" pitchFamily="34" charset="0"/>
                  <a:cs typeface="Arial" panose="020B0604020202020204" pitchFamily="34" charset="0"/>
                </a:rPr>
                <a:t>Tissue from </a:t>
              </a:r>
              <a:r>
                <a:rPr lang="en-US" altLang="ko-KR" sz="2000" b="1" dirty="0">
                  <a:solidFill>
                    <a:srgbClr val="FF0000"/>
                  </a:solidFill>
                  <a:latin typeface="Arial" panose="020B0604020202020204" pitchFamily="34" charset="0"/>
                  <a:cs typeface="Arial" panose="020B0604020202020204" pitchFamily="34" charset="0"/>
                </a:rPr>
                <a:t>breast cancer (carcinoma in situ)</a:t>
              </a:r>
              <a:endParaRPr lang="ko-KR" altLang="en-US" sz="2000" b="1" dirty="0">
                <a:solidFill>
                  <a:schemeClr val="tx1"/>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740FCF25-7982-4D3F-AC2E-6D62599BEA4E}"/>
                </a:ext>
              </a:extLst>
            </p:cNvPr>
            <p:cNvSpPr txBox="1"/>
            <p:nvPr/>
          </p:nvSpPr>
          <p:spPr>
            <a:xfrm>
              <a:off x="0" y="503583"/>
              <a:ext cx="967409" cy="461665"/>
            </a:xfrm>
            <a:prstGeom prst="rect">
              <a:avLst/>
            </a:prstGeom>
            <a:noFill/>
          </p:spPr>
          <p:txBody>
            <a:bodyPr wrap="square" rtlCol="0">
              <a:spAutoFit/>
            </a:bodyPr>
            <a:lstStyle/>
            <a:p>
              <a:pPr algn="ctr"/>
              <a:r>
                <a:rPr lang="en-US" altLang="ko-KR" sz="2400" b="1" dirty="0">
                  <a:latin typeface="Arial" panose="020B0604020202020204" pitchFamily="34" charset="0"/>
                  <a:cs typeface="Arial" panose="020B0604020202020204" pitchFamily="34" charset="0"/>
                </a:rPr>
                <a:t>1st</a:t>
              </a:r>
              <a:endParaRPr lang="ko-KR" altLang="en-US" sz="2400" b="1" dirty="0">
                <a:latin typeface="Arial" panose="020B0604020202020204" pitchFamily="34" charset="0"/>
                <a:cs typeface="Arial" panose="020B0604020202020204" pitchFamily="34" charset="0"/>
              </a:endParaRPr>
            </a:p>
          </p:txBody>
        </p:sp>
        <p:sp>
          <p:nvSpPr>
            <p:cNvPr id="8" name="타원 7">
              <a:extLst>
                <a:ext uri="{FF2B5EF4-FFF2-40B4-BE49-F238E27FC236}">
                  <a16:creationId xmlns:a16="http://schemas.microsoft.com/office/drawing/2014/main" id="{E43E922D-AA65-4FE8-A109-F5937E78CE65}"/>
                </a:ext>
              </a:extLst>
            </p:cNvPr>
            <p:cNvSpPr/>
            <p:nvPr/>
          </p:nvSpPr>
          <p:spPr>
            <a:xfrm>
              <a:off x="971897" y="3214155"/>
              <a:ext cx="3099351" cy="113968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ko-KR" sz="2000" b="1" dirty="0">
                  <a:solidFill>
                    <a:schemeClr val="tx1"/>
                  </a:solidFill>
                  <a:latin typeface="Arial" panose="020B0604020202020204" pitchFamily="34" charset="0"/>
                  <a:cs typeface="Arial" panose="020B0604020202020204" pitchFamily="34" charset="0"/>
                </a:rPr>
                <a:t>Gene data (BoM)</a:t>
              </a:r>
              <a:endParaRPr lang="ko-KR" altLang="en-US" sz="2000" b="1" dirty="0">
                <a:solidFill>
                  <a:schemeClr val="tx1"/>
                </a:solidFill>
                <a:latin typeface="Arial" panose="020B0604020202020204" pitchFamily="34" charset="0"/>
                <a:cs typeface="Arial" panose="020B0604020202020204" pitchFamily="34" charset="0"/>
              </a:endParaRPr>
            </a:p>
          </p:txBody>
        </p:sp>
        <p:sp>
          <p:nvSpPr>
            <p:cNvPr id="9" name="타원 8">
              <a:extLst>
                <a:ext uri="{FF2B5EF4-FFF2-40B4-BE49-F238E27FC236}">
                  <a16:creationId xmlns:a16="http://schemas.microsoft.com/office/drawing/2014/main" id="{ABBBA19E-A56C-4CDE-A7A8-E2626BE790B6}"/>
                </a:ext>
              </a:extLst>
            </p:cNvPr>
            <p:cNvSpPr/>
            <p:nvPr/>
          </p:nvSpPr>
          <p:spPr>
            <a:xfrm>
              <a:off x="4516854" y="3214154"/>
              <a:ext cx="2925416" cy="113968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ko-KR" sz="2000" b="1" dirty="0">
                  <a:solidFill>
                    <a:schemeClr val="tx1"/>
                  </a:solidFill>
                  <a:latin typeface="Arial" panose="020B0604020202020204" pitchFamily="34" charset="0"/>
                  <a:cs typeface="Arial" panose="020B0604020202020204" pitchFamily="34" charset="0"/>
                </a:rPr>
                <a:t>Gene data (</a:t>
              </a:r>
              <a:r>
                <a:rPr lang="en-US" altLang="ko-KR" sz="2000" b="1" dirty="0" err="1">
                  <a:solidFill>
                    <a:schemeClr val="tx1"/>
                  </a:solidFill>
                  <a:latin typeface="Arial" panose="020B0604020202020204" pitchFamily="34" charset="0"/>
                  <a:cs typeface="Arial" panose="020B0604020202020204" pitchFamily="34" charset="0"/>
                </a:rPr>
                <a:t>Obs</a:t>
              </a:r>
              <a:r>
                <a:rPr lang="en-US" altLang="ko-KR" sz="2000" b="1" dirty="0">
                  <a:solidFill>
                    <a:schemeClr val="tx1"/>
                  </a:solidFill>
                  <a:latin typeface="Arial" panose="020B0604020202020204" pitchFamily="34" charset="0"/>
                  <a:cs typeface="Arial" panose="020B0604020202020204" pitchFamily="34" charset="0"/>
                </a:rPr>
                <a:t>)</a:t>
              </a:r>
              <a:endParaRPr lang="ko-KR" altLang="en-US" sz="2000" b="1" dirty="0">
                <a:solidFill>
                  <a:schemeClr val="tx1"/>
                </a:solidFill>
                <a:latin typeface="Arial" panose="020B0604020202020204" pitchFamily="34" charset="0"/>
                <a:cs typeface="Arial" panose="020B0604020202020204" pitchFamily="34" charset="0"/>
              </a:endParaRPr>
            </a:p>
          </p:txBody>
        </p:sp>
        <p:sp>
          <p:nvSpPr>
            <p:cNvPr id="10" name="타원 9">
              <a:extLst>
                <a:ext uri="{FF2B5EF4-FFF2-40B4-BE49-F238E27FC236}">
                  <a16:creationId xmlns:a16="http://schemas.microsoft.com/office/drawing/2014/main" id="{509A9E8D-29DA-499D-B802-32BC89E63C09}"/>
                </a:ext>
              </a:extLst>
            </p:cNvPr>
            <p:cNvSpPr/>
            <p:nvPr/>
          </p:nvSpPr>
          <p:spPr>
            <a:xfrm>
              <a:off x="8235746" y="3134640"/>
              <a:ext cx="2925416" cy="113968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altLang="ko-KR" sz="2000" b="1" dirty="0">
                  <a:solidFill>
                    <a:schemeClr val="tx1"/>
                  </a:solidFill>
                  <a:latin typeface="Arial" panose="020B0604020202020204" pitchFamily="34" charset="0"/>
                  <a:cs typeface="Arial" panose="020B0604020202020204" pitchFamily="34" charset="0"/>
                </a:rPr>
                <a:t>Gene data (Br)</a:t>
              </a:r>
              <a:endParaRPr lang="ko-KR" altLang="en-US" sz="2000" b="1" dirty="0">
                <a:solidFill>
                  <a:schemeClr val="tx1"/>
                </a:solidFill>
                <a:latin typeface="Arial" panose="020B0604020202020204" pitchFamily="34" charset="0"/>
                <a:cs typeface="Arial" panose="020B0604020202020204" pitchFamily="34" charset="0"/>
              </a:endParaRPr>
            </a:p>
          </p:txBody>
        </p:sp>
        <p:cxnSp>
          <p:nvCxnSpPr>
            <p:cNvPr id="12" name="직선 화살표 연결선 11">
              <a:extLst>
                <a:ext uri="{FF2B5EF4-FFF2-40B4-BE49-F238E27FC236}">
                  <a16:creationId xmlns:a16="http://schemas.microsoft.com/office/drawing/2014/main" id="{565280AC-B668-456D-A6A1-3E6B3D248E97}"/>
                </a:ext>
              </a:extLst>
            </p:cNvPr>
            <p:cNvCxnSpPr>
              <a:cxnSpLocks/>
              <a:stCxn id="4" idx="4"/>
            </p:cNvCxnSpPr>
            <p:nvPr/>
          </p:nvCxnSpPr>
          <p:spPr>
            <a:xfrm flipH="1">
              <a:off x="2596204" y="2504052"/>
              <a:ext cx="14474" cy="663218"/>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직선 화살표 연결선 14">
              <a:extLst>
                <a:ext uri="{FF2B5EF4-FFF2-40B4-BE49-F238E27FC236}">
                  <a16:creationId xmlns:a16="http://schemas.microsoft.com/office/drawing/2014/main" id="{4284EA5C-DC7B-4324-9763-30C3025047EF}"/>
                </a:ext>
              </a:extLst>
            </p:cNvPr>
            <p:cNvCxnSpPr>
              <a:cxnSpLocks/>
            </p:cNvCxnSpPr>
            <p:nvPr/>
          </p:nvCxnSpPr>
          <p:spPr>
            <a:xfrm>
              <a:off x="6094981" y="2557671"/>
              <a:ext cx="0" cy="609599"/>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직선 화살표 연결선 15">
              <a:extLst>
                <a:ext uri="{FF2B5EF4-FFF2-40B4-BE49-F238E27FC236}">
                  <a16:creationId xmlns:a16="http://schemas.microsoft.com/office/drawing/2014/main" id="{033B3A80-D866-48EC-8B79-67E5A5EE39FC}"/>
                </a:ext>
              </a:extLst>
            </p:cNvPr>
            <p:cNvCxnSpPr>
              <a:cxnSpLocks/>
            </p:cNvCxnSpPr>
            <p:nvPr/>
          </p:nvCxnSpPr>
          <p:spPr>
            <a:xfrm>
              <a:off x="9623628" y="2557671"/>
              <a:ext cx="0" cy="609599"/>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0D09C79D-3B6B-428B-A2CB-94ED46BC378B}"/>
                </a:ext>
              </a:extLst>
            </p:cNvPr>
            <p:cNvSpPr txBox="1"/>
            <p:nvPr/>
          </p:nvSpPr>
          <p:spPr>
            <a:xfrm>
              <a:off x="-1" y="3263606"/>
              <a:ext cx="967409" cy="461665"/>
            </a:xfrm>
            <a:prstGeom prst="rect">
              <a:avLst/>
            </a:prstGeom>
            <a:noFill/>
          </p:spPr>
          <p:txBody>
            <a:bodyPr wrap="square" rtlCol="0">
              <a:spAutoFit/>
            </a:bodyPr>
            <a:lstStyle/>
            <a:p>
              <a:pPr algn="ctr"/>
              <a:r>
                <a:rPr lang="en-US" altLang="ko-KR" sz="2400" b="1" dirty="0">
                  <a:latin typeface="Arial" panose="020B0604020202020204" pitchFamily="34" charset="0"/>
                  <a:cs typeface="Arial" panose="020B0604020202020204" pitchFamily="34" charset="0"/>
                </a:rPr>
                <a:t>2nd</a:t>
              </a:r>
              <a:endParaRPr lang="ko-KR" altLang="en-US" sz="2400" b="1" dirty="0">
                <a:latin typeface="Arial" panose="020B0604020202020204" pitchFamily="34" charset="0"/>
                <a:cs typeface="Arial" panose="020B0604020202020204" pitchFamily="34" charset="0"/>
              </a:endParaRPr>
            </a:p>
          </p:txBody>
        </p:sp>
        <p:sp>
          <p:nvSpPr>
            <p:cNvPr id="18" name="타원 17">
              <a:extLst>
                <a:ext uri="{FF2B5EF4-FFF2-40B4-BE49-F238E27FC236}">
                  <a16:creationId xmlns:a16="http://schemas.microsoft.com/office/drawing/2014/main" id="{98D49070-1A47-4D1A-BA74-896FBEB6E863}"/>
                </a:ext>
              </a:extLst>
            </p:cNvPr>
            <p:cNvSpPr/>
            <p:nvPr/>
          </p:nvSpPr>
          <p:spPr>
            <a:xfrm>
              <a:off x="971897" y="4562308"/>
              <a:ext cx="3884797" cy="1461321"/>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altLang="ko-KR" sz="2000" b="1" dirty="0">
                  <a:solidFill>
                    <a:schemeClr val="tx1"/>
                  </a:solidFill>
                  <a:latin typeface="Arial" panose="020B0604020202020204" pitchFamily="34" charset="0"/>
                  <a:cs typeface="Arial" panose="020B0604020202020204" pitchFamily="34" charset="0"/>
                </a:rPr>
                <a:t>Gene data (BoM)</a:t>
              </a:r>
              <a:endParaRPr lang="ko-KR" altLang="en-US" sz="2000" b="1" dirty="0">
                <a:solidFill>
                  <a:schemeClr val="tx1"/>
                </a:solidFill>
                <a:latin typeface="Arial" panose="020B0604020202020204" pitchFamily="34" charset="0"/>
                <a:cs typeface="Arial" panose="020B0604020202020204" pitchFamily="34" charset="0"/>
              </a:endParaRPr>
            </a:p>
          </p:txBody>
        </p:sp>
        <p:sp>
          <p:nvSpPr>
            <p:cNvPr id="19" name="타원 18">
              <a:extLst>
                <a:ext uri="{FF2B5EF4-FFF2-40B4-BE49-F238E27FC236}">
                  <a16:creationId xmlns:a16="http://schemas.microsoft.com/office/drawing/2014/main" id="{A8CA8C91-2F45-47D5-933C-B525F7F42148}"/>
                </a:ext>
              </a:extLst>
            </p:cNvPr>
            <p:cNvSpPr/>
            <p:nvPr/>
          </p:nvSpPr>
          <p:spPr>
            <a:xfrm>
              <a:off x="4025962" y="4624695"/>
              <a:ext cx="3416308" cy="135457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r>
                <a:rPr lang="en-US" altLang="ko-KR" sz="2000" b="1" dirty="0">
                  <a:solidFill>
                    <a:schemeClr val="tx1"/>
                  </a:solidFill>
                  <a:latin typeface="Arial" panose="020B0604020202020204" pitchFamily="34" charset="0"/>
                  <a:cs typeface="Arial" panose="020B0604020202020204" pitchFamily="34" charset="0"/>
                </a:rPr>
                <a:t>             Gene data   (</a:t>
              </a:r>
              <a:r>
                <a:rPr lang="en-US" altLang="ko-KR" sz="2000" b="1" dirty="0" err="1">
                  <a:solidFill>
                    <a:schemeClr val="tx1"/>
                  </a:solidFill>
                  <a:latin typeface="Arial" panose="020B0604020202020204" pitchFamily="34" charset="0"/>
                  <a:cs typeface="Arial" panose="020B0604020202020204" pitchFamily="34" charset="0"/>
                </a:rPr>
                <a:t>Obs</a:t>
              </a:r>
              <a:r>
                <a:rPr lang="en-US" altLang="ko-KR" sz="2000" b="1" dirty="0">
                  <a:solidFill>
                    <a:schemeClr val="tx1"/>
                  </a:solidFill>
                  <a:latin typeface="Arial" panose="020B0604020202020204" pitchFamily="34" charset="0"/>
                  <a:cs typeface="Arial" panose="020B0604020202020204" pitchFamily="34" charset="0"/>
                </a:rPr>
                <a:t>)</a:t>
              </a:r>
              <a:endParaRPr lang="ko-KR" altLang="en-US" sz="2000" b="1" dirty="0">
                <a:solidFill>
                  <a:schemeClr val="tx1"/>
                </a:solidFill>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F583B9D4-3DF5-478C-96D3-D1AAAED77F25}"/>
                </a:ext>
              </a:extLst>
            </p:cNvPr>
            <p:cNvSpPr txBox="1"/>
            <p:nvPr/>
          </p:nvSpPr>
          <p:spPr>
            <a:xfrm>
              <a:off x="3980497" y="5087127"/>
              <a:ext cx="1051711" cy="584775"/>
            </a:xfrm>
            <a:prstGeom prst="rect">
              <a:avLst/>
            </a:prstGeom>
            <a:noFill/>
          </p:spPr>
          <p:txBody>
            <a:bodyPr wrap="square" rtlCol="0">
              <a:spAutoFit/>
            </a:bodyPr>
            <a:lstStyle/>
            <a:p>
              <a:pPr algn="ctr"/>
              <a:r>
                <a:rPr lang="en-US" altLang="ko-KR" sz="3200" b="1" dirty="0">
                  <a:solidFill>
                    <a:srgbClr val="FF0000"/>
                  </a:solidFill>
                  <a:latin typeface="Arial" panose="020B0604020202020204" pitchFamily="34" charset="0"/>
                  <a:cs typeface="Arial" panose="020B0604020202020204" pitchFamily="34" charset="0"/>
                </a:rPr>
                <a:t>K</a:t>
              </a:r>
              <a:endParaRPr lang="ko-KR" altLang="en-US" sz="3200" b="1" dirty="0">
                <a:solidFill>
                  <a:srgbClr val="FF0000"/>
                </a:solidFill>
                <a:latin typeface="Arial" panose="020B0604020202020204" pitchFamily="34" charset="0"/>
                <a:cs typeface="Arial" panose="020B0604020202020204" pitchFamily="34" charset="0"/>
              </a:endParaRPr>
            </a:p>
          </p:txBody>
        </p:sp>
        <p:sp>
          <p:nvSpPr>
            <p:cNvPr id="21" name="TextBox 20">
              <a:extLst>
                <a:ext uri="{FF2B5EF4-FFF2-40B4-BE49-F238E27FC236}">
                  <a16:creationId xmlns:a16="http://schemas.microsoft.com/office/drawing/2014/main" id="{D6BB5D0E-E430-4E8A-AD91-3B6B172A5969}"/>
                </a:ext>
              </a:extLst>
            </p:cNvPr>
            <p:cNvSpPr txBox="1"/>
            <p:nvPr/>
          </p:nvSpPr>
          <p:spPr>
            <a:xfrm>
              <a:off x="7865294" y="4579296"/>
              <a:ext cx="3235570" cy="175432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altLang="ko-KR" dirty="0">
                  <a:solidFill>
                    <a:srgbClr val="FF0000"/>
                  </a:solidFill>
                </a:rPr>
                <a:t> </a:t>
              </a:r>
              <a:r>
                <a:rPr lang="en-US" altLang="ko-KR" sz="2400" b="1" dirty="0">
                  <a:solidFill>
                    <a:srgbClr val="FF0000"/>
                  </a:solidFill>
                  <a:latin typeface="Arial" panose="020B0604020202020204" pitchFamily="34" charset="0"/>
                  <a:cs typeface="Arial" panose="020B0604020202020204" pitchFamily="34" charset="0"/>
                </a:rPr>
                <a:t>K ∈ BoM and </a:t>
              </a:r>
              <a:r>
                <a:rPr lang="en-US" altLang="ko-KR" sz="2400" b="1" dirty="0" err="1">
                  <a:solidFill>
                    <a:srgbClr val="FF0000"/>
                  </a:solidFill>
                  <a:latin typeface="Arial" panose="020B0604020202020204" pitchFamily="34" charset="0"/>
                  <a:cs typeface="Arial" panose="020B0604020202020204" pitchFamily="34" charset="0"/>
                </a:rPr>
                <a:t>Obs</a:t>
              </a:r>
              <a:endParaRPr lang="en-US" altLang="ko-KR" sz="2400" b="1" dirty="0">
                <a:solidFill>
                  <a:srgbClr val="FF0000"/>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altLang="ko-KR" sz="2400" b="1" dirty="0">
                  <a:solidFill>
                    <a:srgbClr val="FF0000"/>
                  </a:solidFill>
                  <a:latin typeface="Arial" panose="020B0604020202020204" pitchFamily="34" charset="0"/>
                  <a:cs typeface="Arial" panose="020B0604020202020204" pitchFamily="34" charset="0"/>
                </a:rPr>
                <a:t> K ∈ Br</a:t>
              </a:r>
              <a:endParaRPr lang="ko-KR" altLang="en-US" sz="2400" b="1" dirty="0">
                <a:solidFill>
                  <a:srgbClr val="FF0000"/>
                </a:solidFill>
                <a:latin typeface="Arial" panose="020B0604020202020204" pitchFamily="34" charset="0"/>
                <a:cs typeface="Arial" panose="020B0604020202020204" pitchFamily="34" charset="0"/>
              </a:endParaRPr>
            </a:p>
          </p:txBody>
        </p:sp>
        <p:cxnSp>
          <p:nvCxnSpPr>
            <p:cNvPr id="23" name="직선 연결선 22">
              <a:extLst>
                <a:ext uri="{FF2B5EF4-FFF2-40B4-BE49-F238E27FC236}">
                  <a16:creationId xmlns:a16="http://schemas.microsoft.com/office/drawing/2014/main" id="{9D5871D2-174C-438A-B18C-559A6A58383F}"/>
                </a:ext>
              </a:extLst>
            </p:cNvPr>
            <p:cNvCxnSpPr/>
            <p:nvPr/>
          </p:nvCxnSpPr>
          <p:spPr>
            <a:xfrm>
              <a:off x="8904853" y="5881657"/>
              <a:ext cx="253219" cy="451964"/>
            </a:xfrm>
            <a:prstGeom prst="line">
              <a:avLst/>
            </a:prstGeom>
            <a:ln w="34925">
              <a:solidFill>
                <a:srgbClr val="FF0000"/>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6DD53703-AFB4-40BE-9D4E-6F41F2D67C4D}"/>
                </a:ext>
              </a:extLst>
            </p:cNvPr>
            <p:cNvSpPr txBox="1"/>
            <p:nvPr/>
          </p:nvSpPr>
          <p:spPr>
            <a:xfrm>
              <a:off x="-46877" y="5087127"/>
              <a:ext cx="967409" cy="461665"/>
            </a:xfrm>
            <a:prstGeom prst="rect">
              <a:avLst/>
            </a:prstGeom>
            <a:noFill/>
          </p:spPr>
          <p:txBody>
            <a:bodyPr wrap="square" rtlCol="0">
              <a:spAutoFit/>
            </a:bodyPr>
            <a:lstStyle/>
            <a:p>
              <a:pPr algn="ctr"/>
              <a:r>
                <a:rPr lang="en-US" altLang="ko-KR" sz="2400" b="1" dirty="0">
                  <a:latin typeface="Arial" panose="020B0604020202020204" pitchFamily="34" charset="0"/>
                  <a:cs typeface="Arial" panose="020B0604020202020204" pitchFamily="34" charset="0"/>
                </a:rPr>
                <a:t>3rd</a:t>
              </a:r>
              <a:endParaRPr lang="ko-KR" altLang="en-US" sz="2400" b="1" dirty="0">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841592EE-8D47-4A1E-ACB2-BF74F0E50B87}"/>
                </a:ext>
              </a:extLst>
            </p:cNvPr>
            <p:cNvSpPr txBox="1"/>
            <p:nvPr/>
          </p:nvSpPr>
          <p:spPr>
            <a:xfrm>
              <a:off x="-134298" y="6195893"/>
              <a:ext cx="967409" cy="461665"/>
            </a:xfrm>
            <a:prstGeom prst="rect">
              <a:avLst/>
            </a:prstGeom>
            <a:noFill/>
          </p:spPr>
          <p:txBody>
            <a:bodyPr wrap="square" rtlCol="0">
              <a:spAutoFit/>
            </a:bodyPr>
            <a:lstStyle/>
            <a:p>
              <a:pPr algn="ctr"/>
              <a:r>
                <a:rPr lang="en-US" altLang="ko-KR" sz="2400" b="1" dirty="0">
                  <a:latin typeface="Arial" panose="020B0604020202020204" pitchFamily="34" charset="0"/>
                  <a:cs typeface="Arial" panose="020B0604020202020204" pitchFamily="34" charset="0"/>
                </a:rPr>
                <a:t>4th</a:t>
              </a:r>
              <a:endParaRPr lang="ko-KR" altLang="en-US" sz="2400" b="1" dirty="0">
                <a:latin typeface="Arial" panose="020B0604020202020204" pitchFamily="34" charset="0"/>
                <a:cs typeface="Arial" panose="020B0604020202020204" pitchFamily="34" charset="0"/>
              </a:endParaRPr>
            </a:p>
          </p:txBody>
        </p:sp>
        <p:sp>
          <p:nvSpPr>
            <p:cNvPr id="28" name="직사각형 27">
              <a:extLst>
                <a:ext uri="{FF2B5EF4-FFF2-40B4-BE49-F238E27FC236}">
                  <a16:creationId xmlns:a16="http://schemas.microsoft.com/office/drawing/2014/main" id="{26F1BE75-412B-4A2F-BE69-7EF7A1989968}"/>
                </a:ext>
              </a:extLst>
            </p:cNvPr>
            <p:cNvSpPr/>
            <p:nvPr/>
          </p:nvSpPr>
          <p:spPr>
            <a:xfrm>
              <a:off x="1291094" y="6086123"/>
              <a:ext cx="8191985" cy="1200329"/>
            </a:xfrm>
            <a:prstGeom prst="rect">
              <a:avLst/>
            </a:prstGeom>
          </p:spPr>
          <p:txBody>
            <a:bodyPr wrap="square">
              <a:spAutoFit/>
            </a:bodyPr>
            <a:lstStyle/>
            <a:p>
              <a:pPr marL="285750" indent="-285750">
                <a:lnSpc>
                  <a:spcPct val="150000"/>
                </a:lnSpc>
                <a:buFont typeface="Arial" panose="020B0604020202020204" pitchFamily="34" charset="0"/>
                <a:buChar char="•"/>
              </a:pPr>
              <a:r>
                <a:rPr lang="en-US" altLang="ko-KR" sz="2400" b="1" dirty="0">
                  <a:latin typeface="Arial" panose="020B0604020202020204" pitchFamily="34" charset="0"/>
                  <a:cs typeface="Arial" panose="020B0604020202020204" pitchFamily="34" charset="0"/>
                </a:rPr>
                <a:t> k</a:t>
              </a:r>
              <a:r>
                <a:rPr lang="en-US" altLang="ko-KR" sz="2400" b="1" baseline="-25000" dirty="0">
                  <a:latin typeface="Arial" panose="020B0604020202020204" pitchFamily="34" charset="0"/>
                  <a:cs typeface="Arial" panose="020B0604020202020204" pitchFamily="34" charset="0"/>
                </a:rPr>
                <a:t>1</a:t>
              </a:r>
              <a:r>
                <a:rPr lang="en-US" altLang="ko-KR" sz="2400" b="1" dirty="0">
                  <a:latin typeface="Arial" panose="020B0604020202020204" pitchFamily="34" charset="0"/>
                  <a:cs typeface="Arial" panose="020B0604020202020204" pitchFamily="34" charset="0"/>
                </a:rPr>
                <a:t>….k</a:t>
              </a:r>
              <a:r>
                <a:rPr lang="en-US" altLang="ko-KR" sz="2400" b="1" baseline="-25000" dirty="0">
                  <a:latin typeface="Arial" panose="020B0604020202020204" pitchFamily="34" charset="0"/>
                  <a:cs typeface="Arial" panose="020B0604020202020204" pitchFamily="34" charset="0"/>
                </a:rPr>
                <a:t>m</a:t>
              </a:r>
              <a:r>
                <a:rPr lang="en-US" altLang="ko-KR" sz="2400" b="1" dirty="0">
                  <a:latin typeface="Arial" panose="020B0604020202020204" pitchFamily="34" charset="0"/>
                  <a:cs typeface="Arial" panose="020B0604020202020204" pitchFamily="34" charset="0"/>
                </a:rPr>
                <a:t> ∈ K,   </a:t>
              </a:r>
              <a:r>
                <a:rPr lang="en-US" altLang="ko-KR" sz="2400" b="1" dirty="0">
                  <a:solidFill>
                    <a:srgbClr val="FF0000"/>
                  </a:solidFill>
                  <a:latin typeface="Arial" panose="020B0604020202020204" pitchFamily="34" charset="0"/>
                  <a:cs typeface="Arial" panose="020B0604020202020204" pitchFamily="34" charset="0"/>
                </a:rPr>
                <a:t>Causal interaction among k</a:t>
              </a:r>
              <a:r>
                <a:rPr lang="en-US" altLang="ko-KR" sz="2400" b="1" baseline="-25000" dirty="0">
                  <a:solidFill>
                    <a:srgbClr val="FF0000"/>
                  </a:solidFill>
                  <a:latin typeface="Arial" panose="020B0604020202020204" pitchFamily="34" charset="0"/>
                  <a:cs typeface="Arial" panose="020B0604020202020204" pitchFamily="34" charset="0"/>
                </a:rPr>
                <a:t>1</a:t>
              </a:r>
              <a:r>
                <a:rPr lang="en-US" altLang="ko-KR" sz="2400" b="1" dirty="0">
                  <a:solidFill>
                    <a:srgbClr val="FF0000"/>
                  </a:solidFill>
                  <a:latin typeface="Arial" panose="020B0604020202020204" pitchFamily="34" charset="0"/>
                  <a:cs typeface="Arial" panose="020B0604020202020204" pitchFamily="34" charset="0"/>
                </a:rPr>
                <a:t>….k</a:t>
              </a:r>
              <a:r>
                <a:rPr lang="en-US" altLang="ko-KR" sz="2400" b="1" baseline="-25000" dirty="0">
                  <a:solidFill>
                    <a:srgbClr val="FF0000"/>
                  </a:solidFill>
                  <a:latin typeface="Arial" panose="020B0604020202020204" pitchFamily="34" charset="0"/>
                  <a:cs typeface="Arial" panose="020B0604020202020204" pitchFamily="34" charset="0"/>
                </a:rPr>
                <a:t>m</a:t>
              </a:r>
              <a:r>
                <a:rPr lang="en-US" altLang="ko-KR" sz="2400" b="1" dirty="0">
                  <a:solidFill>
                    <a:srgbClr val="FF0000"/>
                  </a:solidFill>
                  <a:latin typeface="Arial" panose="020B0604020202020204" pitchFamily="34" charset="0"/>
                  <a:cs typeface="Arial" panose="020B0604020202020204" pitchFamily="34" charset="0"/>
                </a:rPr>
                <a:t> </a:t>
              </a:r>
            </a:p>
          </p:txBody>
        </p:sp>
        <p:cxnSp>
          <p:nvCxnSpPr>
            <p:cNvPr id="31" name="직선 화살표 연결선 30">
              <a:extLst>
                <a:ext uri="{FF2B5EF4-FFF2-40B4-BE49-F238E27FC236}">
                  <a16:creationId xmlns:a16="http://schemas.microsoft.com/office/drawing/2014/main" id="{18EB1886-5FD3-452C-A314-F39DD6312E1C}"/>
                </a:ext>
              </a:extLst>
            </p:cNvPr>
            <p:cNvCxnSpPr>
              <a:cxnSpLocks/>
            </p:cNvCxnSpPr>
            <p:nvPr/>
          </p:nvCxnSpPr>
          <p:spPr>
            <a:xfrm>
              <a:off x="2610678" y="4400727"/>
              <a:ext cx="0" cy="223968"/>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직선 화살표 연결선 32">
              <a:extLst>
                <a:ext uri="{FF2B5EF4-FFF2-40B4-BE49-F238E27FC236}">
                  <a16:creationId xmlns:a16="http://schemas.microsoft.com/office/drawing/2014/main" id="{31AABBBF-CBE1-444D-B22C-C883B49E0B45}"/>
                </a:ext>
              </a:extLst>
            </p:cNvPr>
            <p:cNvCxnSpPr>
              <a:cxnSpLocks/>
            </p:cNvCxnSpPr>
            <p:nvPr/>
          </p:nvCxnSpPr>
          <p:spPr>
            <a:xfrm>
              <a:off x="5979562" y="4400727"/>
              <a:ext cx="0" cy="223968"/>
            </a:xfrm>
            <a:prstGeom prst="straightConnector1">
              <a:avLst/>
            </a:prstGeom>
            <a:ln w="412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17418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p:txBody>
          <a:bodyPr/>
          <a:lstStyle/>
          <a:p>
            <a:endParaRPr lang="ko-KR" altLang="en-US"/>
          </a:p>
        </p:txBody>
      </p:sp>
      <p:pic>
        <p:nvPicPr>
          <p:cNvPr id="102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4874" t="11291" r="7505" b="6250"/>
          <a:stretch/>
        </p:blipFill>
        <p:spPr bwMode="auto">
          <a:xfrm>
            <a:off x="72008" y="332656"/>
            <a:ext cx="8964488" cy="5679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아래쪽 화살표 3"/>
          <p:cNvSpPr/>
          <p:nvPr/>
        </p:nvSpPr>
        <p:spPr>
          <a:xfrm>
            <a:off x="7164288" y="1124744"/>
            <a:ext cx="360040" cy="792088"/>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제목 1"/>
          <p:cNvSpPr>
            <a:spLocks noGrp="1"/>
          </p:cNvSpPr>
          <p:nvPr>
            <p:ph type="title"/>
          </p:nvPr>
        </p:nvSpPr>
        <p:spPr>
          <a:xfrm>
            <a:off x="5364088" y="11266"/>
            <a:ext cx="3754163" cy="418058"/>
          </a:xfrm>
        </p:spPr>
        <p:txBody>
          <a:bodyPr>
            <a:normAutofit/>
          </a:bodyPr>
          <a:lstStyle/>
          <a:p>
            <a:pPr>
              <a:lnSpc>
                <a:spcPct val="150000"/>
              </a:lnSpc>
            </a:pPr>
            <a:r>
              <a:rPr lang="en-US" altLang="ko-KR" sz="1200" b="1" dirty="0"/>
              <a:t>Collecting data from </a:t>
            </a:r>
            <a:r>
              <a:rPr lang="en-US" altLang="ko-KR" sz="1200" b="1" dirty="0" smtClean="0"/>
              <a:t>GEO (download data)</a:t>
            </a:r>
            <a:endParaRPr lang="en-US" altLang="ko-KR" sz="1200" b="1" dirty="0"/>
          </a:p>
        </p:txBody>
      </p:sp>
    </p:spTree>
    <p:extLst>
      <p:ext uri="{BB962C8B-B14F-4D97-AF65-F5344CB8AC3E}">
        <p14:creationId xmlns:p14="http://schemas.microsoft.com/office/powerpoint/2010/main" val="32515362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706090"/>
          </a:xfrm>
        </p:spPr>
        <p:txBody>
          <a:bodyPr>
            <a:normAutofit fontScale="90000"/>
          </a:bodyPr>
          <a:lstStyle/>
          <a:p>
            <a:endParaRPr lang="ko-KR" altLang="en-US" dirty="0"/>
          </a:p>
        </p:txBody>
      </p:sp>
      <p:sp>
        <p:nvSpPr>
          <p:cNvPr id="3" name="내용 개체 틀 2"/>
          <p:cNvSpPr>
            <a:spLocks noGrp="1"/>
          </p:cNvSpPr>
          <p:nvPr>
            <p:ph idx="1"/>
          </p:nvPr>
        </p:nvSpPr>
        <p:spPr/>
        <p:txBody>
          <a:bodyPr/>
          <a:lstStyle/>
          <a:p>
            <a:endParaRPr lang="ko-KR" altLang="en-US"/>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216" t="12098" r="13612" b="6250"/>
          <a:stretch/>
        </p:blipFill>
        <p:spPr bwMode="auto">
          <a:xfrm>
            <a:off x="19930" y="1405066"/>
            <a:ext cx="9124070" cy="5160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아래쪽 화살표 4"/>
          <p:cNvSpPr/>
          <p:nvPr/>
        </p:nvSpPr>
        <p:spPr>
          <a:xfrm rot="8163686">
            <a:off x="5588506" y="1851168"/>
            <a:ext cx="360040" cy="792088"/>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pic>
        <p:nvPicPr>
          <p:cNvPr id="7"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560" t="57017" r="44998" b="35882"/>
          <a:stretch/>
        </p:blipFill>
        <p:spPr bwMode="auto">
          <a:xfrm>
            <a:off x="0" y="314143"/>
            <a:ext cx="7598842" cy="8808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아래쪽 화살표 7"/>
          <p:cNvSpPr/>
          <p:nvPr/>
        </p:nvSpPr>
        <p:spPr>
          <a:xfrm rot="10639352">
            <a:off x="2793038" y="1057319"/>
            <a:ext cx="360040" cy="3325211"/>
          </a:xfrm>
          <a:prstGeom prst="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smtClean="0"/>
              <a:t>Collecting data from GEO (download data)</a:t>
            </a:r>
            <a:endParaRPr lang="en-US" altLang="ko-KR" sz="1200" b="1" dirty="0"/>
          </a:p>
        </p:txBody>
      </p:sp>
    </p:spTree>
    <p:extLst>
      <p:ext uri="{BB962C8B-B14F-4D97-AF65-F5344CB8AC3E}">
        <p14:creationId xmlns:p14="http://schemas.microsoft.com/office/powerpoint/2010/main" val="1088903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457200" y="620688"/>
            <a:ext cx="8229600" cy="5505475"/>
          </a:xfrm>
        </p:spPr>
        <p:txBody>
          <a:bodyPr>
            <a:normAutofit fontScale="92500" lnSpcReduction="10000"/>
          </a:bodyPr>
          <a:lstStyle/>
          <a:p>
            <a:pPr marL="514350" indent="-514350">
              <a:lnSpc>
                <a:spcPct val="170000"/>
              </a:lnSpc>
              <a:buFont typeface="+mj-lt"/>
              <a:buAutoNum type="arabicPeriod"/>
            </a:pPr>
            <a:r>
              <a:rPr lang="en-US" altLang="ko-KR" dirty="0" smtClean="0"/>
              <a:t>After searching the adequate study, clicking the study title (using “other link in new tab”).</a:t>
            </a:r>
          </a:p>
          <a:p>
            <a:pPr marL="914400" lvl="1" indent="-514350">
              <a:lnSpc>
                <a:spcPct val="170000"/>
              </a:lnSpc>
            </a:pPr>
            <a:r>
              <a:rPr lang="en-US" altLang="ko-KR" dirty="0" smtClean="0"/>
              <a:t>Check the published study or not</a:t>
            </a:r>
          </a:p>
          <a:p>
            <a:pPr marL="514350" indent="-514350">
              <a:lnSpc>
                <a:spcPct val="170000"/>
              </a:lnSpc>
              <a:buFont typeface="+mj-lt"/>
              <a:buAutoNum type="arabicPeriod"/>
            </a:pPr>
            <a:r>
              <a:rPr lang="en-US" altLang="ko-KR" dirty="0" smtClean="0"/>
              <a:t>Download the </a:t>
            </a:r>
            <a:r>
              <a:rPr lang="en-US" altLang="ko-KR" b="1" u="sng" dirty="0" smtClean="0"/>
              <a:t>GSE matrix file</a:t>
            </a:r>
          </a:p>
          <a:p>
            <a:pPr marL="514350" indent="-514350">
              <a:lnSpc>
                <a:spcPct val="170000"/>
              </a:lnSpc>
              <a:buFont typeface="+mj-lt"/>
              <a:buAutoNum type="arabicPeriod"/>
            </a:pPr>
            <a:r>
              <a:rPr lang="en-US" altLang="ko-KR" dirty="0" smtClean="0"/>
              <a:t>Download the </a:t>
            </a:r>
            <a:r>
              <a:rPr lang="en-US" altLang="ko-KR" b="1" u="sng" dirty="0" smtClean="0"/>
              <a:t>GPL file </a:t>
            </a:r>
            <a:r>
              <a:rPr lang="en-US" altLang="ko-KR" dirty="0" smtClean="0"/>
              <a:t>according the GSE matrix file</a:t>
            </a:r>
          </a:p>
          <a:p>
            <a:pPr>
              <a:lnSpc>
                <a:spcPct val="170000"/>
              </a:lnSpc>
            </a:pPr>
            <a:endParaRPr lang="en-US" altLang="ko-KR" dirty="0"/>
          </a:p>
        </p:txBody>
      </p:sp>
      <p:sp>
        <p:nvSpPr>
          <p:cNvPr id="4" name="제목 1"/>
          <p:cNvSpPr>
            <a:spLocks noGrp="1"/>
          </p:cNvSpPr>
          <p:nvPr>
            <p:ph type="title"/>
          </p:nvPr>
        </p:nvSpPr>
        <p:spPr>
          <a:xfrm>
            <a:off x="5364088" y="11266"/>
            <a:ext cx="3754163" cy="418058"/>
          </a:xfrm>
        </p:spPr>
        <p:txBody>
          <a:bodyPr>
            <a:normAutofit/>
          </a:bodyPr>
          <a:lstStyle/>
          <a:p>
            <a:pPr>
              <a:lnSpc>
                <a:spcPct val="150000"/>
              </a:lnSpc>
            </a:pPr>
            <a:r>
              <a:rPr lang="en-US" altLang="ko-KR" sz="1200" b="1" dirty="0"/>
              <a:t>Collecting data from </a:t>
            </a:r>
            <a:r>
              <a:rPr lang="en-US" altLang="ko-KR" sz="1200" b="1" dirty="0" smtClean="0"/>
              <a:t>GEO (download data)</a:t>
            </a:r>
            <a:endParaRPr lang="en-US" altLang="ko-KR" sz="1200" b="1" dirty="0"/>
          </a:p>
        </p:txBody>
      </p:sp>
    </p:spTree>
    <p:extLst>
      <p:ext uri="{BB962C8B-B14F-4D97-AF65-F5344CB8AC3E}">
        <p14:creationId xmlns:p14="http://schemas.microsoft.com/office/powerpoint/2010/main" val="3199370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085" y="1"/>
            <a:ext cx="7886700" cy="1236617"/>
          </a:xfrm>
        </p:spPr>
        <p:txBody>
          <a:bodyPr>
            <a:normAutofit/>
          </a:bodyPr>
          <a:lstStyle/>
          <a:p>
            <a:r>
              <a:rPr lang="en-US" sz="3200" dirty="0" smtClean="0"/>
              <a:t>Different thing between GSE and GPL</a:t>
            </a:r>
            <a:endParaRPr lang="en-US" sz="3200" dirty="0"/>
          </a:p>
        </p:txBody>
      </p:sp>
      <p:sp>
        <p:nvSpPr>
          <p:cNvPr id="3" name="Content Placeholder 2"/>
          <p:cNvSpPr>
            <a:spLocks noGrp="1"/>
          </p:cNvSpPr>
          <p:nvPr>
            <p:ph idx="1"/>
          </p:nvPr>
        </p:nvSpPr>
        <p:spPr>
          <a:xfrm>
            <a:off x="683568" y="1196752"/>
            <a:ext cx="7886700" cy="3384376"/>
          </a:xfrm>
        </p:spPr>
        <p:txBody>
          <a:bodyPr>
            <a:normAutofit fontScale="85000" lnSpcReduction="10000"/>
          </a:bodyPr>
          <a:lstStyle/>
          <a:p>
            <a:pPr>
              <a:lnSpc>
                <a:spcPct val="150000"/>
              </a:lnSpc>
            </a:pPr>
            <a:r>
              <a:rPr lang="en-US" altLang="ko-KR" sz="2400" dirty="0" smtClean="0">
                <a:latin typeface="Arial" panose="020B0604020202020204" pitchFamily="34" charset="0"/>
                <a:cs typeface="Arial" panose="020B0604020202020204" pitchFamily="34" charset="0"/>
              </a:rPr>
              <a:t>In GSE file, the name of gene as ID. However, we can find the real name of gene ,”gene symbol” in GPL file</a:t>
            </a:r>
          </a:p>
          <a:p>
            <a:pPr>
              <a:lnSpc>
                <a:spcPct val="150000"/>
              </a:lnSpc>
            </a:pPr>
            <a:r>
              <a:rPr lang="en-US" altLang="ko-KR" sz="2400" dirty="0" smtClean="0">
                <a:latin typeface="Arial" panose="020B0604020202020204" pitchFamily="34" charset="0"/>
                <a:cs typeface="Arial" panose="020B0604020202020204" pitchFamily="34" charset="0"/>
              </a:rPr>
              <a:t>GSE &gt;  basic information of study + Gene ID  </a:t>
            </a:r>
            <a:r>
              <a:rPr lang="en-US" altLang="ko-KR" sz="2400" b="1" dirty="0" smtClean="0">
                <a:latin typeface="Arial" panose="020B0604020202020204" pitchFamily="34" charset="0"/>
                <a:cs typeface="Arial" panose="020B0604020202020204" pitchFamily="34" charset="0"/>
              </a:rPr>
              <a:t>without Gene symbol </a:t>
            </a:r>
          </a:p>
          <a:p>
            <a:pPr>
              <a:lnSpc>
                <a:spcPct val="150000"/>
              </a:lnSpc>
            </a:pPr>
            <a:r>
              <a:rPr lang="en-US" altLang="ko-KR" sz="2400" dirty="0" smtClean="0">
                <a:latin typeface="Arial" panose="020B0604020202020204" pitchFamily="34" charset="0"/>
                <a:cs typeface="Arial" panose="020B0604020202020204" pitchFamily="34" charset="0"/>
              </a:rPr>
              <a:t>GPL &gt; Gene ID </a:t>
            </a:r>
            <a:r>
              <a:rPr lang="en-US" altLang="ko-KR" sz="2400" b="1" dirty="0" smtClean="0">
                <a:latin typeface="Arial" panose="020B0604020202020204" pitchFamily="34" charset="0"/>
                <a:cs typeface="Arial" panose="020B0604020202020204" pitchFamily="34" charset="0"/>
              </a:rPr>
              <a:t>with Gene symbol</a:t>
            </a:r>
            <a:r>
              <a:rPr lang="en-US" altLang="ko-KR" sz="2400" dirty="0" smtClean="0">
                <a:latin typeface="Arial" panose="020B0604020202020204" pitchFamily="34" charset="0"/>
                <a:cs typeface="Arial" panose="020B0604020202020204" pitchFamily="34" charset="0"/>
              </a:rPr>
              <a:t>.</a:t>
            </a:r>
          </a:p>
          <a:p>
            <a:pPr>
              <a:lnSpc>
                <a:spcPct val="150000"/>
              </a:lnSpc>
            </a:pPr>
            <a:endParaRPr lang="en-US" altLang="ko-KR" sz="2400" dirty="0">
              <a:latin typeface="Arial" panose="020B0604020202020204" pitchFamily="34" charset="0"/>
              <a:cs typeface="Arial" panose="020B0604020202020204" pitchFamily="34" charset="0"/>
            </a:endParaRPr>
          </a:p>
          <a:p>
            <a:pPr>
              <a:lnSpc>
                <a:spcPct val="150000"/>
              </a:lnSpc>
            </a:pPr>
            <a:r>
              <a:rPr lang="en-US" altLang="ko-KR" sz="2400" dirty="0" smtClean="0">
                <a:latin typeface="Arial" panose="020B0604020202020204" pitchFamily="34" charset="0"/>
                <a:cs typeface="Arial" panose="020B0604020202020204" pitchFamily="34" charset="0"/>
              </a:rPr>
              <a:t> </a:t>
            </a:r>
          </a:p>
          <a:p>
            <a:pPr>
              <a:lnSpc>
                <a:spcPct val="150000"/>
              </a:lnSpc>
            </a:pPr>
            <a:endParaRPr lang="en-US" altLang="ko-KR" sz="2400" dirty="0">
              <a:latin typeface="Arial" panose="020B0604020202020204" pitchFamily="34" charset="0"/>
              <a:cs typeface="Arial" panose="020B0604020202020204" pitchFamily="34" charset="0"/>
            </a:endParaRPr>
          </a:p>
          <a:p>
            <a:pPr>
              <a:lnSpc>
                <a:spcPct val="150000"/>
              </a:lnSpc>
            </a:pPr>
            <a:endParaRPr lang="en-US" sz="2400" dirty="0">
              <a:latin typeface="Arial" panose="020B0604020202020204" pitchFamily="34" charset="0"/>
              <a:cs typeface="Arial" panose="020B0604020202020204" pitchFamily="34" charset="0"/>
            </a:endParaRPr>
          </a:p>
          <a:p>
            <a:pPr>
              <a:lnSpc>
                <a:spcPct val="150000"/>
              </a:lnSpc>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156875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rotWithShape="1">
          <a:blip r:embed="rId2"/>
          <a:srcRect r="51347" b="23170"/>
          <a:stretch/>
        </p:blipFill>
        <p:spPr>
          <a:xfrm>
            <a:off x="90055" y="189635"/>
            <a:ext cx="8996575" cy="5327597"/>
          </a:xfrm>
          <a:prstGeom prst="rect">
            <a:avLst/>
          </a:prstGeom>
        </p:spPr>
      </p:pic>
      <p:sp>
        <p:nvSpPr>
          <p:cNvPr id="5" name="타원 4"/>
          <p:cNvSpPr/>
          <p:nvPr/>
        </p:nvSpPr>
        <p:spPr>
          <a:xfrm>
            <a:off x="4086200" y="92076"/>
            <a:ext cx="1277888" cy="4566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타원 5"/>
          <p:cNvSpPr/>
          <p:nvPr/>
        </p:nvSpPr>
        <p:spPr>
          <a:xfrm>
            <a:off x="2771800" y="2780928"/>
            <a:ext cx="971600" cy="288032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TextBox 6"/>
          <p:cNvSpPr txBox="1"/>
          <p:nvPr/>
        </p:nvSpPr>
        <p:spPr>
          <a:xfrm>
            <a:off x="827584" y="5658971"/>
            <a:ext cx="7272808" cy="106182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400" b="1" dirty="0" smtClean="0"/>
              <a:t>Names of gene symbol are expressed as ID in GSE files. </a:t>
            </a:r>
          </a:p>
          <a:p>
            <a:pPr marL="285750" indent="-285750">
              <a:lnSpc>
                <a:spcPct val="150000"/>
              </a:lnSpc>
              <a:buFont typeface="Arial" panose="020B0604020202020204" pitchFamily="34" charset="0"/>
              <a:buChar char="•"/>
            </a:pPr>
            <a:r>
              <a:rPr lang="en-US" sz="1400" b="1" dirty="0" smtClean="0"/>
              <a:t>However, you can see real names of gene in GPL files</a:t>
            </a:r>
          </a:p>
          <a:p>
            <a:pPr marL="285750" indent="-285750">
              <a:lnSpc>
                <a:spcPct val="150000"/>
              </a:lnSpc>
              <a:buFont typeface="Arial" panose="020B0604020202020204" pitchFamily="34" charset="0"/>
              <a:buChar char="•"/>
            </a:pPr>
            <a:r>
              <a:rPr lang="en-US" sz="1400" b="1" dirty="0" smtClean="0"/>
              <a:t>Cleaning work is regarded as changing the ID into real name in GSE files</a:t>
            </a:r>
            <a:endParaRPr lang="en-US" sz="1400" b="1" dirty="0"/>
          </a:p>
        </p:txBody>
      </p:sp>
      <p:sp>
        <p:nvSpPr>
          <p:cNvPr id="8" name="타원 4"/>
          <p:cNvSpPr/>
          <p:nvPr/>
        </p:nvSpPr>
        <p:spPr>
          <a:xfrm>
            <a:off x="152400" y="2285256"/>
            <a:ext cx="971600" cy="288032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 name="타원 4"/>
          <p:cNvSpPr/>
          <p:nvPr/>
        </p:nvSpPr>
        <p:spPr>
          <a:xfrm>
            <a:off x="4443276" y="697347"/>
            <a:ext cx="1277888" cy="4566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Tree>
    <p:extLst>
      <p:ext uri="{BB962C8B-B14F-4D97-AF65-F5344CB8AC3E}">
        <p14:creationId xmlns:p14="http://schemas.microsoft.com/office/powerpoint/2010/main" val="31230884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2780" t="15302" r="24269" b="6674"/>
          <a:stretch/>
        </p:blipFill>
        <p:spPr bwMode="auto">
          <a:xfrm>
            <a:off x="539552" y="192012"/>
            <a:ext cx="7799784" cy="6461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smtClean="0"/>
              <a:t>Collecting data from GEO (download data)</a:t>
            </a:r>
            <a:endParaRPr lang="en-US" altLang="ko-KR" sz="1200" b="1" dirty="0"/>
          </a:p>
        </p:txBody>
      </p:sp>
    </p:spTree>
    <p:extLst>
      <p:ext uri="{BB962C8B-B14F-4D97-AF65-F5344CB8AC3E}">
        <p14:creationId xmlns:p14="http://schemas.microsoft.com/office/powerpoint/2010/main" val="6227019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409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2658" t="11854" r="30934" b="6250"/>
          <a:stretch/>
        </p:blipFill>
        <p:spPr bwMode="auto">
          <a:xfrm>
            <a:off x="251520" y="116631"/>
            <a:ext cx="6696744" cy="6644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모서리가 둥근 직사각형 3"/>
          <p:cNvSpPr/>
          <p:nvPr/>
        </p:nvSpPr>
        <p:spPr>
          <a:xfrm>
            <a:off x="2771800" y="4797152"/>
            <a:ext cx="3240360"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dirty="0" smtClean="0"/>
              <a:t>Scroll down and click here to download the GSE matrix file</a:t>
            </a:r>
            <a:endParaRPr lang="ko-KR" altLang="en-US" dirty="0"/>
          </a:p>
        </p:txBody>
      </p:sp>
      <p:cxnSp>
        <p:nvCxnSpPr>
          <p:cNvPr id="6" name="직선 화살표 연결선 5"/>
          <p:cNvCxnSpPr/>
          <p:nvPr/>
        </p:nvCxnSpPr>
        <p:spPr>
          <a:xfrm flipH="1">
            <a:off x="1835696" y="5229200"/>
            <a:ext cx="792088" cy="288032"/>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 name="모서리가 둥근 직사각형 6"/>
          <p:cNvSpPr/>
          <p:nvPr/>
        </p:nvSpPr>
        <p:spPr>
          <a:xfrm>
            <a:off x="2483768" y="1628800"/>
            <a:ext cx="1908212" cy="576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dirty="0" smtClean="0"/>
              <a:t>Corresponding  GPL</a:t>
            </a:r>
            <a:endParaRPr lang="ko-KR" altLang="en-US" dirty="0"/>
          </a:p>
        </p:txBody>
      </p:sp>
      <p:cxnSp>
        <p:nvCxnSpPr>
          <p:cNvPr id="9" name="직선 화살표 연결선 8"/>
          <p:cNvCxnSpPr/>
          <p:nvPr/>
        </p:nvCxnSpPr>
        <p:spPr>
          <a:xfrm flipH="1">
            <a:off x="1835696" y="2060848"/>
            <a:ext cx="737608" cy="432048"/>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smtClean="0"/>
              <a:t>Collecting data from GEO (download data)</a:t>
            </a:r>
            <a:endParaRPr lang="en-US" altLang="ko-KR" sz="1200" b="1" dirty="0"/>
          </a:p>
        </p:txBody>
      </p:sp>
    </p:spTree>
    <p:extLst>
      <p:ext uri="{BB962C8B-B14F-4D97-AF65-F5344CB8AC3E}">
        <p14:creationId xmlns:p14="http://schemas.microsoft.com/office/powerpoint/2010/main" val="34087286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a:xfrm>
            <a:off x="467544" y="6093296"/>
            <a:ext cx="8229600" cy="536923"/>
          </a:xfrm>
        </p:spPr>
        <p:txBody>
          <a:bodyPr>
            <a:normAutofit lnSpcReduction="10000"/>
          </a:bodyPr>
          <a:lstStyle/>
          <a:p>
            <a:r>
              <a:rPr lang="en-US" altLang="ko-KR" dirty="0" smtClean="0"/>
              <a:t>Never unzip the GSE file ! </a:t>
            </a:r>
            <a:endParaRPr lang="ko-KR" altLang="en-US" dirty="0"/>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 t="13146" r="48745" b="63578"/>
          <a:stretch/>
        </p:blipFill>
        <p:spPr bwMode="auto">
          <a:xfrm>
            <a:off x="179512" y="332656"/>
            <a:ext cx="6668814" cy="17026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6"/>
          <p:cNvPicPr>
            <a:picLocks noChangeAspect="1"/>
          </p:cNvPicPr>
          <p:nvPr/>
        </p:nvPicPr>
        <p:blipFill rotWithShape="1">
          <a:blip r:embed="rId3"/>
          <a:srcRect l="11500" t="23232" r="68303" b="43778"/>
          <a:stretch/>
        </p:blipFill>
        <p:spPr>
          <a:xfrm>
            <a:off x="179512" y="2420888"/>
            <a:ext cx="7993895" cy="3672408"/>
          </a:xfrm>
          <a:prstGeom prst="rect">
            <a:avLst/>
          </a:prstGeom>
        </p:spPr>
      </p:pic>
      <p:sp>
        <p:nvSpPr>
          <p:cNvPr id="6"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smtClean="0"/>
              <a:t>Collecting data from GEO (download data)</a:t>
            </a:r>
            <a:endParaRPr lang="en-US" altLang="ko-KR" sz="1200" b="1" dirty="0"/>
          </a:p>
        </p:txBody>
      </p:sp>
    </p:spTree>
    <p:extLst>
      <p:ext uri="{BB962C8B-B14F-4D97-AF65-F5344CB8AC3E}">
        <p14:creationId xmlns:p14="http://schemas.microsoft.com/office/powerpoint/2010/main" val="13089691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251520" y="188640"/>
            <a:ext cx="8229600" cy="706090"/>
          </a:xfrm>
        </p:spPr>
        <p:txBody>
          <a:bodyPr>
            <a:normAutofit fontScale="90000"/>
          </a:bodyPr>
          <a:lstStyle/>
          <a:p>
            <a:r>
              <a:rPr lang="en-US" altLang="ko-KR" dirty="0" smtClean="0"/>
              <a:t>Download the corresponding GPL</a:t>
            </a:r>
            <a:endParaRPr lang="ko-KR" altLang="en-US" dirty="0"/>
          </a:p>
        </p:txBody>
      </p:sp>
      <p:sp>
        <p:nvSpPr>
          <p:cNvPr id="3" name="내용 개체 틀 2"/>
          <p:cNvSpPr>
            <a:spLocks noGrp="1"/>
          </p:cNvSpPr>
          <p:nvPr>
            <p:ph idx="1"/>
          </p:nvPr>
        </p:nvSpPr>
        <p:spPr/>
        <p:txBody>
          <a:bodyPr/>
          <a:lstStyle/>
          <a:p>
            <a:endParaRPr lang="ko-KR" altLang="en-US"/>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540" t="14224" r="34569" b="10345"/>
          <a:stretch/>
        </p:blipFill>
        <p:spPr bwMode="auto">
          <a:xfrm>
            <a:off x="467544" y="1097360"/>
            <a:ext cx="6912768" cy="5760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smtClean="0"/>
              <a:t>Collecting data from GEO (download data)</a:t>
            </a:r>
            <a:endParaRPr lang="en-US" altLang="ko-KR" sz="1200" b="1" dirty="0"/>
          </a:p>
        </p:txBody>
      </p:sp>
    </p:spTree>
    <p:extLst>
      <p:ext uri="{BB962C8B-B14F-4D97-AF65-F5344CB8AC3E}">
        <p14:creationId xmlns:p14="http://schemas.microsoft.com/office/powerpoint/2010/main" val="6016241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055" t="11190" r="36023" b="17143"/>
          <a:stretch/>
        </p:blipFill>
        <p:spPr bwMode="auto">
          <a:xfrm>
            <a:off x="303459" y="332656"/>
            <a:ext cx="7884995" cy="5760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모서리가 둥근 직사각형 4"/>
          <p:cNvSpPr/>
          <p:nvPr/>
        </p:nvSpPr>
        <p:spPr>
          <a:xfrm>
            <a:off x="2771800" y="2492896"/>
            <a:ext cx="3240360" cy="8640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dirty="0" smtClean="0"/>
              <a:t>Scroll down and click here to download the GPL</a:t>
            </a:r>
            <a:endParaRPr lang="ko-KR" altLang="en-US" dirty="0"/>
          </a:p>
        </p:txBody>
      </p:sp>
      <p:cxnSp>
        <p:nvCxnSpPr>
          <p:cNvPr id="6" name="직선 화살표 연결선 5"/>
          <p:cNvCxnSpPr/>
          <p:nvPr/>
        </p:nvCxnSpPr>
        <p:spPr>
          <a:xfrm flipH="1">
            <a:off x="1835696" y="2924944"/>
            <a:ext cx="792088" cy="288032"/>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smtClean="0"/>
              <a:t>Collecting data from GEO (download data)</a:t>
            </a:r>
            <a:endParaRPr lang="en-US" altLang="ko-KR" sz="1200" b="1" dirty="0"/>
          </a:p>
        </p:txBody>
      </p:sp>
    </p:spTree>
    <p:extLst>
      <p:ext uri="{BB962C8B-B14F-4D97-AF65-F5344CB8AC3E}">
        <p14:creationId xmlns:p14="http://schemas.microsoft.com/office/powerpoint/2010/main" val="22127216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a:srcRect t="10213" r="72006" b="12313"/>
          <a:stretch/>
        </p:blipFill>
        <p:spPr>
          <a:xfrm>
            <a:off x="256890" y="129310"/>
            <a:ext cx="3924872" cy="4073236"/>
          </a:xfrm>
          <a:prstGeom prst="rect">
            <a:avLst/>
          </a:prstGeom>
        </p:spPr>
      </p:pic>
      <p:pic>
        <p:nvPicPr>
          <p:cNvPr id="8" name="Picture 7"/>
          <p:cNvPicPr>
            <a:picLocks noChangeAspect="1"/>
          </p:cNvPicPr>
          <p:nvPr/>
        </p:nvPicPr>
        <p:blipFill rotWithShape="1">
          <a:blip r:embed="rId3"/>
          <a:srcRect l="10173" t="9211" r="60462" b="22038"/>
          <a:stretch/>
        </p:blipFill>
        <p:spPr>
          <a:xfrm>
            <a:off x="4385908" y="292692"/>
            <a:ext cx="4453292" cy="3909853"/>
          </a:xfrm>
          <a:prstGeom prst="rect">
            <a:avLst/>
          </a:prstGeom>
        </p:spPr>
      </p:pic>
      <p:sp>
        <p:nvSpPr>
          <p:cNvPr id="2" name="TextBox 1"/>
          <p:cNvSpPr txBox="1"/>
          <p:nvPr/>
        </p:nvSpPr>
        <p:spPr>
          <a:xfrm>
            <a:off x="789709" y="4725144"/>
            <a:ext cx="7194259" cy="461665"/>
          </a:xfrm>
          <a:prstGeom prst="rect">
            <a:avLst/>
          </a:prstGeom>
          <a:noFill/>
        </p:spPr>
        <p:txBody>
          <a:bodyPr wrap="square" rtlCol="0">
            <a:spAutoFit/>
          </a:bodyPr>
          <a:lstStyle/>
          <a:p>
            <a:pPr marL="342900" indent="-342900">
              <a:buFont typeface="Arial" pitchFamily="34" charset="0"/>
              <a:buChar char="•"/>
            </a:pPr>
            <a:r>
              <a:rPr lang="en-US" altLang="ko-KR" sz="2400" dirty="0" smtClean="0">
                <a:solidFill>
                  <a:srgbClr val="FF0000"/>
                </a:solidFill>
              </a:rPr>
              <a:t>Copy the all contents and make the “.txt” file</a:t>
            </a:r>
            <a:endParaRPr lang="ko-KR" altLang="en-US" sz="2400" dirty="0">
              <a:solidFill>
                <a:srgbClr val="FF0000"/>
              </a:solidFill>
            </a:endParaRPr>
          </a:p>
        </p:txBody>
      </p:sp>
      <p:sp>
        <p:nvSpPr>
          <p:cNvPr id="5" name="제목 1"/>
          <p:cNvSpPr>
            <a:spLocks noGrp="1"/>
          </p:cNvSpPr>
          <p:nvPr>
            <p:ph type="title"/>
          </p:nvPr>
        </p:nvSpPr>
        <p:spPr>
          <a:xfrm>
            <a:off x="5364088" y="11266"/>
            <a:ext cx="3754163" cy="418058"/>
          </a:xfrm>
        </p:spPr>
        <p:txBody>
          <a:bodyPr>
            <a:normAutofit/>
          </a:bodyPr>
          <a:lstStyle/>
          <a:p>
            <a:pPr>
              <a:lnSpc>
                <a:spcPct val="150000"/>
              </a:lnSpc>
            </a:pPr>
            <a:r>
              <a:rPr lang="en-US" altLang="ko-KR" sz="1200" dirty="0"/>
              <a:t>Collecting data from </a:t>
            </a:r>
            <a:r>
              <a:rPr lang="en-US" altLang="ko-KR" sz="1200" dirty="0" smtClean="0"/>
              <a:t>GEO (download data)</a:t>
            </a:r>
            <a:endParaRPr lang="en-US" altLang="ko-KR" sz="1200" dirty="0"/>
          </a:p>
        </p:txBody>
      </p:sp>
    </p:spTree>
    <p:extLst>
      <p:ext uri="{BB962C8B-B14F-4D97-AF65-F5344CB8AC3E}">
        <p14:creationId xmlns:p14="http://schemas.microsoft.com/office/powerpoint/2010/main" val="185411999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a:extLst>
              <a:ext uri="{FF2B5EF4-FFF2-40B4-BE49-F238E27FC236}">
                <a16:creationId xmlns:a16="http://schemas.microsoft.com/office/drawing/2014/main" id="{C8C336E7-AE72-495E-A781-51B70D4EC7A8}"/>
              </a:ext>
            </a:extLst>
          </p:cNvPr>
          <p:cNvSpPr>
            <a:spLocks noGrp="1"/>
          </p:cNvSpPr>
          <p:nvPr>
            <p:ph idx="1"/>
          </p:nvPr>
        </p:nvSpPr>
        <p:spPr>
          <a:xfrm>
            <a:off x="139148" y="196548"/>
            <a:ext cx="8835887" cy="2520148"/>
          </a:xfrm>
          <a:ln>
            <a:solidFill>
              <a:srgbClr val="FF0000"/>
            </a:solidFill>
          </a:ln>
        </p:spPr>
        <p:txBody>
          <a:bodyPr>
            <a:normAutofit fontScale="55000" lnSpcReduction="20000"/>
          </a:bodyPr>
          <a:lstStyle/>
          <a:p>
            <a:pPr>
              <a:lnSpc>
                <a:spcPct val="170000"/>
              </a:lnSpc>
            </a:pPr>
            <a:r>
              <a:rPr lang="en-US" altLang="ko-KR" sz="3200" dirty="0">
                <a:latin typeface="Arial" panose="020B0604020202020204" pitchFamily="34" charset="0"/>
                <a:cs typeface="Arial" panose="020B0604020202020204" pitchFamily="34" charset="0"/>
              </a:rPr>
              <a:t>NCBI</a:t>
            </a:r>
            <a:r>
              <a:rPr lang="ko-KR" altLang="en-US" sz="3200" dirty="0">
                <a:latin typeface="Arial" panose="020B0604020202020204" pitchFamily="34" charset="0"/>
                <a:cs typeface="Arial" panose="020B0604020202020204" pitchFamily="34" charset="0"/>
              </a:rPr>
              <a:t> </a:t>
            </a:r>
            <a:r>
              <a:rPr lang="en-US" altLang="ko-KR" sz="3200" dirty="0">
                <a:latin typeface="Arial" panose="020B0604020202020204" pitchFamily="34" charset="0"/>
                <a:cs typeface="Arial" panose="020B0604020202020204" pitchFamily="34" charset="0"/>
              </a:rPr>
              <a:t>Gene</a:t>
            </a:r>
            <a:r>
              <a:rPr lang="ko-KR" altLang="en-US" sz="3200" dirty="0">
                <a:latin typeface="Arial" panose="020B0604020202020204" pitchFamily="34" charset="0"/>
                <a:cs typeface="Arial" panose="020B0604020202020204" pitchFamily="34" charset="0"/>
              </a:rPr>
              <a:t> </a:t>
            </a:r>
            <a:r>
              <a:rPr lang="en-US" altLang="ko-KR" sz="3200" dirty="0">
                <a:latin typeface="Arial" panose="020B0604020202020204" pitchFamily="34" charset="0"/>
                <a:cs typeface="Arial" panose="020B0604020202020204" pitchFamily="34" charset="0"/>
              </a:rPr>
              <a:t>Expression </a:t>
            </a:r>
            <a:r>
              <a:rPr lang="en-US" altLang="ko-KR" sz="3200" dirty="0" err="1">
                <a:latin typeface="Arial" panose="020B0604020202020204" pitchFamily="34" charset="0"/>
                <a:cs typeface="Arial" panose="020B0604020202020204" pitchFamily="34" charset="0"/>
              </a:rPr>
              <a:t>Omninus</a:t>
            </a:r>
            <a:r>
              <a:rPr lang="en-US" altLang="ko-KR" sz="3200" dirty="0">
                <a:latin typeface="Arial" panose="020B0604020202020204" pitchFamily="34" charset="0"/>
                <a:cs typeface="Arial" panose="020B0604020202020204" pitchFamily="34" charset="0"/>
              </a:rPr>
              <a:t> (GEO) Search (search results)</a:t>
            </a:r>
          </a:p>
          <a:p>
            <a:pPr>
              <a:lnSpc>
                <a:spcPct val="170000"/>
              </a:lnSpc>
            </a:pPr>
            <a:endParaRPr lang="en-US" altLang="ko-KR" sz="2000" dirty="0">
              <a:latin typeface="Arial" panose="020B0604020202020204" pitchFamily="34" charset="0"/>
              <a:cs typeface="Arial" panose="020B0604020202020204" pitchFamily="34" charset="0"/>
            </a:endParaRPr>
          </a:p>
          <a:p>
            <a:pPr>
              <a:lnSpc>
                <a:spcPct val="170000"/>
              </a:lnSpc>
            </a:pPr>
            <a:r>
              <a:rPr lang="en-US" altLang="ko-KR" sz="2600" dirty="0">
                <a:latin typeface="Arial" panose="020B0604020202020204" pitchFamily="34" charset="0"/>
                <a:cs typeface="Arial" panose="020B0604020202020204" pitchFamily="34" charset="0"/>
              </a:rPr>
              <a:t>Breast cancer AND Bone metastasis AND Homo sapiens  [Breast cancer -Metastatic bone (BM) group ] </a:t>
            </a:r>
            <a:r>
              <a:rPr lang="en-US" altLang="ko-KR" sz="2600" b="1" dirty="0">
                <a:solidFill>
                  <a:srgbClr val="FF0000"/>
                </a:solidFill>
                <a:latin typeface="Arial" panose="020B0604020202020204" pitchFamily="34" charset="0"/>
                <a:cs typeface="Arial" panose="020B0604020202020204" pitchFamily="34" charset="0"/>
              </a:rPr>
              <a:t>159 </a:t>
            </a:r>
            <a:r>
              <a:rPr lang="en-US" altLang="ko-KR" sz="2600" dirty="0">
                <a:latin typeface="Arial" panose="020B0604020202020204" pitchFamily="34" charset="0"/>
                <a:cs typeface="Arial" panose="020B0604020202020204" pitchFamily="34" charset="0"/>
              </a:rPr>
              <a:t>search results</a:t>
            </a:r>
          </a:p>
          <a:p>
            <a:pPr>
              <a:lnSpc>
                <a:spcPct val="170000"/>
              </a:lnSpc>
            </a:pPr>
            <a:r>
              <a:rPr lang="en-US" altLang="ko-KR" sz="2600" dirty="0">
                <a:latin typeface="Arial" panose="020B0604020202020204" pitchFamily="34" charset="0"/>
                <a:cs typeface="Arial" panose="020B0604020202020204" pitchFamily="34" charset="0"/>
              </a:rPr>
              <a:t>Breast cancer NOT metastasis AND Carcinoma in situ AND Homo sapiens  [Breast cancer with metastasis (BC)] </a:t>
            </a:r>
            <a:r>
              <a:rPr lang="en-US" altLang="ko-KR" sz="2600" b="1" dirty="0">
                <a:solidFill>
                  <a:srgbClr val="FF0000"/>
                </a:solidFill>
                <a:latin typeface="Arial" panose="020B0604020202020204" pitchFamily="34" charset="0"/>
                <a:cs typeface="Arial" panose="020B0604020202020204" pitchFamily="34" charset="0"/>
              </a:rPr>
              <a:t>26 </a:t>
            </a:r>
            <a:r>
              <a:rPr lang="en-US" altLang="ko-KR" sz="2600" dirty="0">
                <a:latin typeface="Arial" panose="020B0604020202020204" pitchFamily="34" charset="0"/>
                <a:cs typeface="Arial" panose="020B0604020202020204" pitchFamily="34" charset="0"/>
              </a:rPr>
              <a:t>search results</a:t>
            </a:r>
          </a:p>
          <a:p>
            <a:pPr>
              <a:lnSpc>
                <a:spcPct val="170000"/>
              </a:lnSpc>
            </a:pPr>
            <a:r>
              <a:rPr lang="en-US" altLang="ko-KR" sz="2600" dirty="0">
                <a:latin typeface="Arial" panose="020B0604020202020204" pitchFamily="34" charset="0"/>
                <a:cs typeface="Arial" panose="020B0604020202020204" pitchFamily="34" charset="0"/>
              </a:rPr>
              <a:t>Normal osteoblast AND Homo sapiens [Normal osteoblast (O) ]: </a:t>
            </a:r>
            <a:r>
              <a:rPr lang="en-US" altLang="ko-KR" sz="2600" b="1" dirty="0">
                <a:solidFill>
                  <a:srgbClr val="FF0000"/>
                </a:solidFill>
                <a:latin typeface="Arial" panose="020B0604020202020204" pitchFamily="34" charset="0"/>
                <a:cs typeface="Arial" panose="020B0604020202020204" pitchFamily="34" charset="0"/>
              </a:rPr>
              <a:t>55 </a:t>
            </a:r>
            <a:r>
              <a:rPr lang="en-US" altLang="ko-KR" sz="2600" dirty="0">
                <a:latin typeface="Arial" panose="020B0604020202020204" pitchFamily="34" charset="0"/>
                <a:cs typeface="Arial" panose="020B0604020202020204" pitchFamily="34" charset="0"/>
              </a:rPr>
              <a:t>search results</a:t>
            </a:r>
          </a:p>
        </p:txBody>
      </p:sp>
      <p:sp>
        <p:nvSpPr>
          <p:cNvPr id="6" name="내용 개체 틀 2">
            <a:extLst>
              <a:ext uri="{FF2B5EF4-FFF2-40B4-BE49-F238E27FC236}">
                <a16:creationId xmlns:a16="http://schemas.microsoft.com/office/drawing/2014/main" id="{36477875-5D88-48DB-A369-BE3A01E0B3E9}"/>
              </a:ext>
            </a:extLst>
          </p:cNvPr>
          <p:cNvSpPr txBox="1">
            <a:spLocks/>
          </p:cNvSpPr>
          <p:nvPr/>
        </p:nvSpPr>
        <p:spPr>
          <a:xfrm>
            <a:off x="139148" y="3405809"/>
            <a:ext cx="8468140" cy="3087757"/>
          </a:xfrm>
          <a:prstGeom prst="rect">
            <a:avLst/>
          </a:prstGeom>
          <a:ln>
            <a:solidFill>
              <a:srgbClr val="FF0000"/>
            </a:solidFill>
          </a:ln>
        </p:spPr>
        <p:txBody>
          <a:bodyPr vert="horz" lIns="91440" tIns="45720" rIns="91440" bIns="45720" rtlCol="0">
            <a:normAutofit fontScale="85000" lnSpcReduction="20000"/>
          </a:bodyPr>
          <a:lst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ko-KR" sz="2400" dirty="0">
                <a:latin typeface="Arial" panose="020B0604020202020204" pitchFamily="34" charset="0"/>
                <a:cs typeface="Arial" panose="020B0604020202020204" pitchFamily="34" charset="0"/>
              </a:rPr>
              <a:t>Re-search following indications</a:t>
            </a:r>
          </a:p>
          <a:p>
            <a:pPr lvl="1">
              <a:lnSpc>
                <a:spcPct val="150000"/>
              </a:lnSpc>
            </a:pPr>
            <a:r>
              <a:rPr lang="en-US" altLang="ko-KR" sz="2100" u="sng" dirty="0">
                <a:latin typeface="Arial" panose="020B0604020202020204" pitchFamily="34" charset="0"/>
                <a:cs typeface="Arial" panose="020B0604020202020204" pitchFamily="34" charset="0"/>
              </a:rPr>
              <a:t>Data of gene expression from </a:t>
            </a:r>
            <a:r>
              <a:rPr lang="en-US" altLang="ko-KR" sz="2800" b="1" u="sng" dirty="0">
                <a:solidFill>
                  <a:srgbClr val="FF0000"/>
                </a:solidFill>
                <a:latin typeface="Arial" panose="020B0604020202020204" pitchFamily="34" charset="0"/>
                <a:cs typeface="Arial" panose="020B0604020202020204" pitchFamily="34" charset="0"/>
              </a:rPr>
              <a:t>tissue</a:t>
            </a:r>
            <a:r>
              <a:rPr lang="en-US" altLang="ko-KR" sz="2100" u="sng" dirty="0">
                <a:latin typeface="Arial" panose="020B0604020202020204" pitchFamily="34" charset="0"/>
                <a:cs typeface="Arial" panose="020B0604020202020204" pitchFamily="34" charset="0"/>
              </a:rPr>
              <a:t> of metastatic bone (BCBM) and breast cancer (BC)</a:t>
            </a:r>
          </a:p>
          <a:p>
            <a:pPr lvl="1">
              <a:lnSpc>
                <a:spcPct val="150000"/>
              </a:lnSpc>
            </a:pPr>
            <a:endParaRPr lang="en-US" altLang="ko-KR" sz="2100" dirty="0">
              <a:latin typeface="Arial" panose="020B0604020202020204" pitchFamily="34" charset="0"/>
              <a:cs typeface="Arial" panose="020B0604020202020204" pitchFamily="34" charset="0"/>
            </a:endParaRPr>
          </a:p>
          <a:p>
            <a:pPr marL="457200" lvl="1" indent="0">
              <a:lnSpc>
                <a:spcPct val="150000"/>
              </a:lnSpc>
              <a:buNone/>
            </a:pPr>
            <a:r>
              <a:rPr lang="en-US" altLang="ko-KR" sz="2100" dirty="0">
                <a:latin typeface="Arial" panose="020B0604020202020204" pitchFamily="34" charset="0"/>
                <a:cs typeface="Arial" panose="020B0604020202020204" pitchFamily="34" charset="0"/>
              </a:rPr>
              <a:t>→ BM group: 6 GSE – 79 GSM</a:t>
            </a:r>
          </a:p>
          <a:p>
            <a:pPr marL="457200" lvl="1" indent="0">
              <a:lnSpc>
                <a:spcPct val="150000"/>
              </a:lnSpc>
              <a:buNone/>
            </a:pPr>
            <a:r>
              <a:rPr lang="en-US" altLang="ko-KR" sz="2100" dirty="0">
                <a:latin typeface="Arial" panose="020B0604020202020204" pitchFamily="34" charset="0"/>
                <a:cs typeface="Arial" panose="020B0604020202020204" pitchFamily="34" charset="0"/>
              </a:rPr>
              <a:t>→ BC group: 2 GSE – 44 GSM </a:t>
            </a:r>
          </a:p>
          <a:p>
            <a:pPr marL="457200" lvl="1" indent="0">
              <a:lnSpc>
                <a:spcPct val="150000"/>
              </a:lnSpc>
              <a:buNone/>
            </a:pPr>
            <a:r>
              <a:rPr lang="en-US" altLang="ko-KR" sz="2100" dirty="0">
                <a:latin typeface="Arial" panose="020B0604020202020204" pitchFamily="34" charset="0"/>
                <a:cs typeface="Arial" panose="020B0604020202020204" pitchFamily="34" charset="0"/>
              </a:rPr>
              <a:t>→ Normal osteoblast (O) group:  8 GSE – 17GSM </a:t>
            </a:r>
          </a:p>
          <a:p>
            <a:pPr marL="457200" lvl="1" indent="0">
              <a:lnSpc>
                <a:spcPct val="150000"/>
              </a:lnSpc>
              <a:buNone/>
            </a:pPr>
            <a:endParaRPr lang="en-US" altLang="ko-KR" sz="2000" dirty="0">
              <a:latin typeface="Arial" panose="020B0604020202020204" pitchFamily="34" charset="0"/>
              <a:cs typeface="Arial" panose="020B0604020202020204" pitchFamily="34" charset="0"/>
            </a:endParaRPr>
          </a:p>
        </p:txBody>
      </p:sp>
      <p:sp>
        <p:nvSpPr>
          <p:cNvPr id="7" name="화살표: 아래쪽 6">
            <a:extLst>
              <a:ext uri="{FF2B5EF4-FFF2-40B4-BE49-F238E27FC236}">
                <a16:creationId xmlns:a16="http://schemas.microsoft.com/office/drawing/2014/main" id="{EDEC7243-ADF9-4C45-9001-79AFCBC19D3C}"/>
              </a:ext>
            </a:extLst>
          </p:cNvPr>
          <p:cNvSpPr/>
          <p:nvPr/>
        </p:nvSpPr>
        <p:spPr>
          <a:xfrm>
            <a:off x="4194311" y="2716696"/>
            <a:ext cx="357809" cy="68911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제목 1"/>
          <p:cNvSpPr>
            <a:spLocks noGrp="1"/>
          </p:cNvSpPr>
          <p:nvPr>
            <p:ph type="title"/>
          </p:nvPr>
        </p:nvSpPr>
        <p:spPr>
          <a:xfrm>
            <a:off x="5364088" y="11266"/>
            <a:ext cx="3754163" cy="418058"/>
          </a:xfrm>
        </p:spPr>
        <p:txBody>
          <a:bodyPr>
            <a:normAutofit/>
          </a:bodyPr>
          <a:lstStyle/>
          <a:p>
            <a:pPr>
              <a:lnSpc>
                <a:spcPct val="150000"/>
              </a:lnSpc>
            </a:pPr>
            <a:r>
              <a:rPr lang="en-US" altLang="ko-KR" sz="1200" b="1" dirty="0"/>
              <a:t>Collecting data from </a:t>
            </a:r>
            <a:r>
              <a:rPr lang="en-US" altLang="ko-KR" sz="1200" b="1" dirty="0" smtClean="0"/>
              <a:t>GEO (download data)</a:t>
            </a:r>
            <a:endParaRPr lang="en-US" altLang="ko-KR" sz="1200" b="1" dirty="0"/>
          </a:p>
        </p:txBody>
      </p:sp>
    </p:spTree>
    <p:extLst>
      <p:ext uri="{BB962C8B-B14F-4D97-AF65-F5344CB8AC3E}">
        <p14:creationId xmlns:p14="http://schemas.microsoft.com/office/powerpoint/2010/main" val="1633921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GEO</a:t>
            </a:r>
            <a:endParaRPr lang="ko-KR" altLang="en-US" dirty="0"/>
          </a:p>
        </p:txBody>
      </p:sp>
      <p:sp>
        <p:nvSpPr>
          <p:cNvPr id="3" name="내용 개체 틀 2"/>
          <p:cNvSpPr>
            <a:spLocks noGrp="1"/>
          </p:cNvSpPr>
          <p:nvPr>
            <p:ph idx="1"/>
          </p:nvPr>
        </p:nvSpPr>
        <p:spPr/>
        <p:txBody>
          <a:bodyPr>
            <a:normAutofit fontScale="92500"/>
          </a:bodyPr>
          <a:lstStyle/>
          <a:p>
            <a:pPr marL="514350" indent="-514350">
              <a:lnSpc>
                <a:spcPct val="150000"/>
              </a:lnSpc>
              <a:buFont typeface="+mj-lt"/>
              <a:buAutoNum type="arabicPeriod"/>
            </a:pPr>
            <a:r>
              <a:rPr lang="en-US" altLang="ko-KR" dirty="0" smtClean="0">
                <a:solidFill>
                  <a:schemeClr val="bg1">
                    <a:lumMod val="75000"/>
                  </a:schemeClr>
                </a:solidFill>
              </a:rPr>
              <a:t>Download the GSE and GPL files</a:t>
            </a:r>
          </a:p>
          <a:p>
            <a:pPr marL="514350" indent="-514350">
              <a:lnSpc>
                <a:spcPct val="150000"/>
              </a:lnSpc>
              <a:buFont typeface="+mj-lt"/>
              <a:buAutoNum type="arabicPeriod"/>
            </a:pPr>
            <a:r>
              <a:rPr lang="en-US" altLang="ko-KR" dirty="0" smtClean="0"/>
              <a:t>Getting 5 files as cleaned GPL, GSE file with gene expression values, GSE file with averaging  value of gene expression, GSE file with normalized z score, and GSE file with discretized z value.</a:t>
            </a:r>
          </a:p>
          <a:p>
            <a:endParaRPr lang="ko-KR" altLang="en-US" dirty="0"/>
          </a:p>
        </p:txBody>
      </p:sp>
      <p:sp>
        <p:nvSpPr>
          <p:cNvPr id="4"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10950393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107504" y="620688"/>
            <a:ext cx="8856984" cy="5688632"/>
          </a:xfrm>
        </p:spPr>
        <p:txBody>
          <a:bodyPr>
            <a:normAutofit fontScale="77500" lnSpcReduction="20000"/>
          </a:bodyPr>
          <a:lstStyle/>
          <a:p>
            <a:pPr>
              <a:lnSpc>
                <a:spcPct val="150000"/>
              </a:lnSpc>
            </a:pPr>
            <a:r>
              <a:rPr lang="en-US" altLang="ko-KR" b="1" dirty="0" smtClean="0"/>
              <a:t>Remember that we must put the GSE files and corresponding GPL file into </a:t>
            </a:r>
            <a:r>
              <a:rPr lang="en-US" altLang="ko-KR" b="1" dirty="0" smtClean="0">
                <a:solidFill>
                  <a:srgbClr val="FF0000"/>
                </a:solidFill>
              </a:rPr>
              <a:t>same folder</a:t>
            </a:r>
            <a:r>
              <a:rPr lang="en-US" altLang="ko-KR" b="1" dirty="0" smtClean="0"/>
              <a:t>!</a:t>
            </a:r>
          </a:p>
          <a:p>
            <a:pPr lvl="1">
              <a:lnSpc>
                <a:spcPct val="150000"/>
              </a:lnSpc>
            </a:pPr>
            <a:r>
              <a:rPr lang="en-US" altLang="ko-KR" b="1" dirty="0" smtClean="0"/>
              <a:t>Perform the processes from cleaning to discretization </a:t>
            </a:r>
            <a:r>
              <a:rPr lang="en-US" altLang="ko-KR" sz="3800" b="1" u="sng" dirty="0" smtClean="0">
                <a:solidFill>
                  <a:srgbClr val="FF0000"/>
                </a:solidFill>
              </a:rPr>
              <a:t>according to the kinds of studies </a:t>
            </a:r>
            <a:r>
              <a:rPr lang="en-US" altLang="ko-KR" sz="3800" b="1" dirty="0" smtClean="0"/>
              <a:t>!!!!!!</a:t>
            </a:r>
          </a:p>
          <a:p>
            <a:pPr marL="457200" lvl="1" indent="0">
              <a:lnSpc>
                <a:spcPct val="150000"/>
              </a:lnSpc>
              <a:buNone/>
            </a:pPr>
            <a:r>
              <a:rPr lang="en-US" altLang="ko-KR" b="1" dirty="0" smtClean="0"/>
              <a:t>In following example, I performed the processes according to </a:t>
            </a:r>
            <a:r>
              <a:rPr lang="en-US" altLang="ko-KR" b="1" u="sng" dirty="0" smtClean="0"/>
              <a:t>the kinds of group </a:t>
            </a:r>
            <a:r>
              <a:rPr lang="en-US" altLang="ko-KR" b="1" dirty="0" smtClean="0"/>
              <a:t>as osteoblast and bone metastasis groups, not the kinds of studies. (see the influence!)</a:t>
            </a:r>
          </a:p>
          <a:p>
            <a:pPr>
              <a:lnSpc>
                <a:spcPct val="150000"/>
              </a:lnSpc>
            </a:pPr>
            <a:r>
              <a:rPr lang="en-US" altLang="ko-KR" dirty="0" smtClean="0"/>
              <a:t>We need one file with discretized value of gene expression to use </a:t>
            </a:r>
            <a:r>
              <a:rPr lang="en-US" altLang="ko-KR" dirty="0" err="1" smtClean="0"/>
              <a:t>Banzo</a:t>
            </a:r>
            <a:r>
              <a:rPr lang="en-US" altLang="ko-KR" dirty="0" smtClean="0"/>
              <a:t> program for getting Bayesian network </a:t>
            </a:r>
            <a:endParaRPr lang="ko-KR" altLang="en-US" dirty="0" smtClean="0"/>
          </a:p>
          <a:p>
            <a:pPr>
              <a:lnSpc>
                <a:spcPct val="150000"/>
              </a:lnSpc>
            </a:pPr>
            <a:endParaRPr lang="ko-KR" altLang="en-US" b="1" dirty="0"/>
          </a:p>
        </p:txBody>
      </p:sp>
      <p:sp>
        <p:nvSpPr>
          <p:cNvPr id="4"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39356232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908721"/>
            <a:ext cx="8435280" cy="1584176"/>
          </a:xfrm>
        </p:spPr>
        <p:txBody>
          <a:bodyPr>
            <a:normAutofit lnSpcReduction="10000"/>
          </a:bodyPr>
          <a:lstStyle/>
          <a:p>
            <a:r>
              <a:rPr lang="en-US" sz="2400" dirty="0" smtClean="0"/>
              <a:t>Below excel file show you the final form before running into Banjo analysis. </a:t>
            </a:r>
          </a:p>
          <a:p>
            <a:r>
              <a:rPr lang="en-US" sz="2400" dirty="0" smtClean="0"/>
              <a:t>The file form should be changed into ***.txt when we run Banjo program.</a:t>
            </a:r>
            <a:endParaRPr lang="en-US" sz="2400" dirty="0"/>
          </a:p>
        </p:txBody>
      </p:sp>
      <p:pic>
        <p:nvPicPr>
          <p:cNvPr id="4" name="Picture 3"/>
          <p:cNvPicPr>
            <a:picLocks noChangeAspect="1"/>
          </p:cNvPicPr>
          <p:nvPr/>
        </p:nvPicPr>
        <p:blipFill rotWithShape="1">
          <a:blip r:embed="rId2"/>
          <a:srcRect t="17443" r="50389" b="6202"/>
          <a:stretch/>
        </p:blipFill>
        <p:spPr>
          <a:xfrm>
            <a:off x="161764" y="2708920"/>
            <a:ext cx="8820472" cy="3818029"/>
          </a:xfrm>
          <a:prstGeom prst="rect">
            <a:avLst/>
          </a:prstGeom>
        </p:spPr>
      </p:pic>
      <p:sp>
        <p:nvSpPr>
          <p:cNvPr id="5"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3009370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457200" y="620688"/>
            <a:ext cx="8229600" cy="5505475"/>
          </a:xfrm>
        </p:spPr>
        <p:txBody>
          <a:bodyPr>
            <a:normAutofit fontScale="92500"/>
          </a:bodyPr>
          <a:lstStyle/>
          <a:p>
            <a:pPr>
              <a:lnSpc>
                <a:spcPct val="150000"/>
              </a:lnSpc>
            </a:pPr>
            <a:r>
              <a:rPr lang="en-US" altLang="ko-KR" dirty="0" smtClean="0"/>
              <a:t>Open </a:t>
            </a:r>
            <a:r>
              <a:rPr lang="en-US" altLang="ko-KR" dirty="0" err="1" smtClean="0"/>
              <a:t>Rstudio</a:t>
            </a:r>
            <a:r>
              <a:rPr lang="en-US" altLang="ko-KR" dirty="0" smtClean="0"/>
              <a:t>.</a:t>
            </a:r>
          </a:p>
          <a:p>
            <a:pPr>
              <a:lnSpc>
                <a:spcPct val="150000"/>
              </a:lnSpc>
            </a:pPr>
            <a:r>
              <a:rPr lang="en-US" altLang="ko-KR" dirty="0" smtClean="0"/>
              <a:t>Select the working session</a:t>
            </a:r>
          </a:p>
          <a:p>
            <a:pPr>
              <a:lnSpc>
                <a:spcPct val="150000"/>
              </a:lnSpc>
            </a:pPr>
            <a:r>
              <a:rPr lang="en-US" altLang="ko-KR" dirty="0" smtClean="0"/>
              <a:t>Copy all contents of “Master code(</a:t>
            </a:r>
            <a:r>
              <a:rPr lang="en-US" altLang="ko-KR" dirty="0" err="1" smtClean="0"/>
              <a:t>CANDi</a:t>
            </a:r>
            <a:r>
              <a:rPr lang="en-US" altLang="ko-KR" dirty="0" smtClean="0"/>
              <a:t>) of Efrain” and paste into </a:t>
            </a:r>
            <a:r>
              <a:rPr lang="en-US" altLang="ko-KR" dirty="0" err="1" smtClean="0"/>
              <a:t>Rstudio</a:t>
            </a:r>
            <a:r>
              <a:rPr lang="en-US" altLang="ko-KR" dirty="0" smtClean="0"/>
              <a:t> window. </a:t>
            </a:r>
          </a:p>
          <a:p>
            <a:pPr>
              <a:lnSpc>
                <a:spcPct val="150000"/>
              </a:lnSpc>
            </a:pPr>
            <a:r>
              <a:rPr lang="en-US" altLang="ko-KR" dirty="0" smtClean="0"/>
              <a:t> choose the GSE file and corresponding GPL file.  “C: cleaning, A: averaging, N: normalization with z-score D: discretization</a:t>
            </a:r>
            <a:endParaRPr lang="ko-KR" altLang="en-US" dirty="0"/>
          </a:p>
        </p:txBody>
      </p:sp>
      <p:sp>
        <p:nvSpPr>
          <p:cNvPr id="4"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37957667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6851104" cy="472418"/>
          </a:xfrm>
        </p:spPr>
        <p:txBody>
          <a:bodyPr>
            <a:normAutofit fontScale="90000"/>
          </a:bodyPr>
          <a:lstStyle/>
          <a:p>
            <a:r>
              <a:rPr lang="en-US" altLang="ko-KR" dirty="0" smtClean="0"/>
              <a:t>CAZD = </a:t>
            </a:r>
            <a:r>
              <a:rPr lang="en-US" altLang="ko-KR" dirty="0" err="1" smtClean="0"/>
              <a:t>CANDi</a:t>
            </a:r>
            <a:endParaRPr lang="ko-KR" altLang="en-US" dirty="0"/>
          </a:p>
        </p:txBody>
      </p:sp>
      <p:sp>
        <p:nvSpPr>
          <p:cNvPr id="3" name="내용 개체 틀 2"/>
          <p:cNvSpPr>
            <a:spLocks noGrp="1"/>
          </p:cNvSpPr>
          <p:nvPr>
            <p:ph idx="1"/>
          </p:nvPr>
        </p:nvSpPr>
        <p:spPr/>
        <p:txBody>
          <a:bodyPr/>
          <a:lstStyle/>
          <a:p>
            <a:endParaRPr lang="ko-KR" altLang="en-US"/>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4147944" y="1404783"/>
            <a:ext cx="5120640" cy="384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316552" y="1387136"/>
            <a:ext cx="5120640" cy="384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3686437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p:txBody>
          <a:bodyPr/>
          <a:lstStyle/>
          <a:p>
            <a:endParaRPr lang="ko-KR" altLang="en-US"/>
          </a:p>
        </p:txBody>
      </p:sp>
      <p:pic>
        <p:nvPicPr>
          <p:cNvPr id="921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9551" y="640080"/>
            <a:ext cx="7270955" cy="5453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36815771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395536" y="3789040"/>
            <a:ext cx="8291264" cy="2952328"/>
          </a:xfrm>
        </p:spPr>
        <p:txBody>
          <a:bodyPr>
            <a:normAutofit/>
          </a:bodyPr>
          <a:lstStyle/>
          <a:p>
            <a:pPr>
              <a:lnSpc>
                <a:spcPct val="160000"/>
              </a:lnSpc>
            </a:pPr>
            <a:r>
              <a:rPr lang="en-US" altLang="ko-KR" dirty="0" smtClean="0"/>
              <a:t>Each GSE files have several number of GSM files. </a:t>
            </a:r>
          </a:p>
        </p:txBody>
      </p:sp>
      <p:pic>
        <p:nvPicPr>
          <p:cNvPr id="10242"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0475" t="2145" r="19841" b="18277"/>
          <a:stretch/>
        </p:blipFill>
        <p:spPr bwMode="auto">
          <a:xfrm rot="5400000">
            <a:off x="539553" y="-10909"/>
            <a:ext cx="3610095" cy="3610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모서리가 둥근 직사각형 3"/>
          <p:cNvSpPr/>
          <p:nvPr/>
        </p:nvSpPr>
        <p:spPr>
          <a:xfrm>
            <a:off x="755576" y="188640"/>
            <a:ext cx="2160240" cy="136815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왼쪽 화살표 설명선 4"/>
          <p:cNvSpPr/>
          <p:nvPr/>
        </p:nvSpPr>
        <p:spPr>
          <a:xfrm>
            <a:off x="3635896" y="692696"/>
            <a:ext cx="5112568" cy="1368152"/>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dirty="0" smtClean="0"/>
              <a:t>You can find 5 kinds of files.</a:t>
            </a:r>
            <a:endParaRPr lang="ko-KR" altLang="en-US" dirty="0"/>
          </a:p>
        </p:txBody>
      </p:sp>
      <p:sp>
        <p:nvSpPr>
          <p:cNvPr id="6"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23297033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1570186"/>
          </a:xfrm>
        </p:spPr>
        <p:txBody>
          <a:bodyPr>
            <a:normAutofit fontScale="90000"/>
          </a:bodyPr>
          <a:lstStyle/>
          <a:p>
            <a:pPr>
              <a:lnSpc>
                <a:spcPct val="150000"/>
              </a:lnSpc>
            </a:pPr>
            <a:r>
              <a:rPr lang="en-US" altLang="ko-KR" b="1" dirty="0" smtClean="0">
                <a:solidFill>
                  <a:srgbClr val="FF0000"/>
                </a:solidFill>
              </a:rPr>
              <a:t>Common error related with location of gene symbol in GPL.</a:t>
            </a:r>
            <a:endParaRPr lang="ko-KR" altLang="en-US" b="1" dirty="0">
              <a:solidFill>
                <a:srgbClr val="FF0000"/>
              </a:solidFill>
            </a:endParaRPr>
          </a:p>
        </p:txBody>
      </p:sp>
      <p:sp>
        <p:nvSpPr>
          <p:cNvPr id="3" name="내용 개체 틀 2"/>
          <p:cNvSpPr>
            <a:spLocks noGrp="1"/>
          </p:cNvSpPr>
          <p:nvPr>
            <p:ph idx="1"/>
          </p:nvPr>
        </p:nvSpPr>
        <p:spPr>
          <a:xfrm>
            <a:off x="457200" y="2420888"/>
            <a:ext cx="8229600" cy="3888432"/>
          </a:xfrm>
        </p:spPr>
        <p:txBody>
          <a:bodyPr>
            <a:normAutofit fontScale="62500" lnSpcReduction="20000"/>
          </a:bodyPr>
          <a:lstStyle/>
          <a:p>
            <a:pPr>
              <a:lnSpc>
                <a:spcPct val="150000"/>
              </a:lnSpc>
            </a:pPr>
            <a:r>
              <a:rPr lang="en-US" altLang="ko-KR" dirty="0" smtClean="0"/>
              <a:t>Not frequent, but, critical error can happen after cleaning works because of different location of gene symbol in GPL.</a:t>
            </a:r>
          </a:p>
          <a:p>
            <a:pPr>
              <a:lnSpc>
                <a:spcPct val="150000"/>
              </a:lnSpc>
            </a:pPr>
            <a:r>
              <a:rPr lang="en-US" altLang="ko-KR" dirty="0" smtClean="0"/>
              <a:t>In some GPL, gene symbol may be located into “ …. //…..//…..//….//…..”</a:t>
            </a:r>
          </a:p>
          <a:p>
            <a:pPr>
              <a:lnSpc>
                <a:spcPct val="150000"/>
              </a:lnSpc>
            </a:pPr>
            <a:r>
              <a:rPr lang="en-US" altLang="ko-KR" dirty="0" smtClean="0"/>
              <a:t>We have to set the location of gene symbol in R code (Master code(</a:t>
            </a:r>
            <a:r>
              <a:rPr lang="en-US" altLang="ko-KR" dirty="0" err="1" smtClean="0"/>
              <a:t>CANDi</a:t>
            </a:r>
            <a:r>
              <a:rPr lang="en-US" altLang="ko-KR" dirty="0" smtClean="0"/>
              <a:t>) of Efrain).    </a:t>
            </a:r>
          </a:p>
          <a:p>
            <a:pPr>
              <a:lnSpc>
                <a:spcPct val="150000"/>
              </a:lnSpc>
            </a:pPr>
            <a:r>
              <a:rPr lang="en-US" altLang="ko-KR" dirty="0" smtClean="0"/>
              <a:t>If you do not check the location of gene name in GPL file, you can face error in matching process as no matching result.</a:t>
            </a:r>
            <a:endParaRPr lang="ko-KR" altLang="en-US" dirty="0"/>
          </a:p>
        </p:txBody>
      </p:sp>
      <p:sp>
        <p:nvSpPr>
          <p:cNvPr id="4"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16317270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8314" t="36235" r="67717" b="25190"/>
          <a:stretch/>
        </p:blipFill>
        <p:spPr>
          <a:xfrm>
            <a:off x="107504" y="116632"/>
            <a:ext cx="6227639" cy="2818977"/>
          </a:xfrm>
          <a:prstGeom prst="rect">
            <a:avLst/>
          </a:prstGeom>
        </p:spPr>
      </p:pic>
      <p:sp>
        <p:nvSpPr>
          <p:cNvPr id="5" name="왼쪽 화살표 설명선 4"/>
          <p:cNvSpPr/>
          <p:nvPr/>
        </p:nvSpPr>
        <p:spPr>
          <a:xfrm>
            <a:off x="2915816" y="558988"/>
            <a:ext cx="4464496" cy="1512168"/>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dirty="0" smtClean="0"/>
              <a:t>There is no problem when the R code find he gene symbol</a:t>
            </a:r>
            <a:endParaRPr lang="ko-KR" altLang="en-US" dirty="0"/>
          </a:p>
        </p:txBody>
      </p:sp>
      <p:pic>
        <p:nvPicPr>
          <p:cNvPr id="1331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 t="30970" r="36225" b="21082"/>
          <a:stretch/>
        </p:blipFill>
        <p:spPr bwMode="auto">
          <a:xfrm>
            <a:off x="911" y="3284984"/>
            <a:ext cx="6984495"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왼쪽 화살표 설명선 6"/>
          <p:cNvSpPr/>
          <p:nvPr/>
        </p:nvSpPr>
        <p:spPr>
          <a:xfrm>
            <a:off x="2555776" y="2935609"/>
            <a:ext cx="5793952" cy="2304256"/>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dirty="0" smtClean="0"/>
              <a:t>We know that the location of gene symbol is second site in B column.</a:t>
            </a:r>
          </a:p>
          <a:p>
            <a:pPr algn="ctr"/>
            <a:r>
              <a:rPr lang="en-US" altLang="ko-KR" dirty="0" smtClean="0"/>
              <a:t>Therefore, we have to add the location of gene symbol into R code</a:t>
            </a:r>
            <a:endParaRPr lang="ko-KR" altLang="en-US" dirty="0"/>
          </a:p>
        </p:txBody>
      </p:sp>
      <p:sp>
        <p:nvSpPr>
          <p:cNvPr id="6"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21824952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3147" t="43423" r="39930" b="24114"/>
          <a:stretch/>
        </p:blipFill>
        <p:spPr bwMode="auto">
          <a:xfrm>
            <a:off x="3059832" y="3356992"/>
            <a:ext cx="5681180"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제목 1"/>
          <p:cNvSpPr>
            <a:spLocks noGrp="1"/>
          </p:cNvSpPr>
          <p:nvPr>
            <p:ph type="title"/>
          </p:nvPr>
        </p:nvSpPr>
        <p:spPr/>
        <p:txBody>
          <a:bodyPr/>
          <a:lstStyle/>
          <a:p>
            <a:endParaRPr lang="ko-KR" altLang="en-US"/>
          </a:p>
        </p:txBody>
      </p:sp>
      <p:sp>
        <p:nvSpPr>
          <p:cNvPr id="3" name="내용 개체 틀 2"/>
          <p:cNvSpPr>
            <a:spLocks noGrp="1"/>
          </p:cNvSpPr>
          <p:nvPr>
            <p:ph idx="1"/>
          </p:nvPr>
        </p:nvSpPr>
        <p:spPr>
          <a:xfrm>
            <a:off x="480741" y="5901015"/>
            <a:ext cx="8229600" cy="956985"/>
          </a:xfrm>
        </p:spPr>
        <p:txBody>
          <a:bodyPr>
            <a:normAutofit fontScale="55000" lnSpcReduction="20000"/>
          </a:bodyPr>
          <a:lstStyle/>
          <a:p>
            <a:pPr>
              <a:lnSpc>
                <a:spcPct val="170000"/>
              </a:lnSpc>
            </a:pPr>
            <a:r>
              <a:rPr lang="en-US" altLang="ko-KR" b="1" dirty="0" smtClean="0">
                <a:solidFill>
                  <a:srgbClr val="FF0000"/>
                </a:solidFill>
              </a:rPr>
              <a:t>The number is depend on the location of gene symbol. Therefore, the number can be change into “3”, or “4”…… </a:t>
            </a:r>
            <a:endParaRPr lang="ko-KR" altLang="en-US" b="1" dirty="0">
              <a:solidFill>
                <a:srgbClr val="FF0000"/>
              </a:solidFill>
            </a:endParaRPr>
          </a:p>
        </p:txBody>
      </p:sp>
      <p:pic>
        <p:nvPicPr>
          <p:cNvPr id="1433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2867" t="35074" r="28883" b="16232"/>
          <a:stretch/>
        </p:blipFill>
        <p:spPr bwMode="auto">
          <a:xfrm>
            <a:off x="251520" y="0"/>
            <a:ext cx="6277970" cy="3562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아래쪽 화살표 3"/>
          <p:cNvSpPr/>
          <p:nvPr/>
        </p:nvSpPr>
        <p:spPr>
          <a:xfrm rot="18699780">
            <a:off x="4681777" y="1409081"/>
            <a:ext cx="1296144" cy="280329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타원 4"/>
          <p:cNvSpPr/>
          <p:nvPr/>
        </p:nvSpPr>
        <p:spPr>
          <a:xfrm>
            <a:off x="6948264" y="4226623"/>
            <a:ext cx="1224136" cy="35450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31117606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395536" y="3789040"/>
            <a:ext cx="8291264" cy="2952328"/>
          </a:xfrm>
        </p:spPr>
        <p:txBody>
          <a:bodyPr>
            <a:normAutofit fontScale="62500" lnSpcReduction="20000"/>
          </a:bodyPr>
          <a:lstStyle/>
          <a:p>
            <a:pPr>
              <a:lnSpc>
                <a:spcPct val="160000"/>
              </a:lnSpc>
            </a:pPr>
            <a:r>
              <a:rPr lang="en-US" altLang="ko-KR" b="1" dirty="0" smtClean="0">
                <a:solidFill>
                  <a:srgbClr val="FF0000"/>
                </a:solidFill>
              </a:rPr>
              <a:t>The number of gene symbol in each GSM </a:t>
            </a:r>
            <a:r>
              <a:rPr lang="en-US" altLang="ko-KR" dirty="0" smtClean="0"/>
              <a:t>files are </a:t>
            </a:r>
            <a:r>
              <a:rPr lang="en-US" altLang="ko-KR" b="1" dirty="0" smtClean="0">
                <a:solidFill>
                  <a:srgbClr val="FF0000"/>
                </a:solidFill>
              </a:rPr>
              <a:t>different</a:t>
            </a:r>
            <a:r>
              <a:rPr lang="en-US" altLang="ko-KR" dirty="0" smtClean="0"/>
              <a:t>. </a:t>
            </a:r>
          </a:p>
          <a:p>
            <a:pPr>
              <a:lnSpc>
                <a:spcPct val="160000"/>
              </a:lnSpc>
            </a:pPr>
            <a:r>
              <a:rPr lang="en-US" altLang="ko-KR" dirty="0" smtClean="0"/>
              <a:t>Therefore, we need other process that make each GSE files have </a:t>
            </a:r>
            <a:r>
              <a:rPr lang="en-US" altLang="ko-KR" b="1" dirty="0" smtClean="0">
                <a:solidFill>
                  <a:srgbClr val="FF0000"/>
                </a:solidFill>
              </a:rPr>
              <a:t>modified GSM files with common gene symbols</a:t>
            </a:r>
            <a:r>
              <a:rPr lang="en-US" altLang="ko-KR" dirty="0" smtClean="0"/>
              <a:t>.</a:t>
            </a:r>
          </a:p>
          <a:p>
            <a:pPr>
              <a:lnSpc>
                <a:spcPct val="160000"/>
              </a:lnSpc>
            </a:pPr>
            <a:r>
              <a:rPr lang="en-US" altLang="ko-KR" dirty="0" smtClean="0"/>
              <a:t>We call the process as “</a:t>
            </a:r>
            <a:r>
              <a:rPr lang="en-US" altLang="ko-KR" b="1" dirty="0" smtClean="0">
                <a:solidFill>
                  <a:srgbClr val="FF0000"/>
                </a:solidFill>
              </a:rPr>
              <a:t>matching process</a:t>
            </a:r>
            <a:r>
              <a:rPr lang="en-US" altLang="ko-KR" dirty="0" smtClean="0"/>
              <a:t>” and use R code as “matching.txt”</a:t>
            </a:r>
            <a:endParaRPr lang="ko-KR" altLang="en-US" dirty="0"/>
          </a:p>
        </p:txBody>
      </p:sp>
      <p:pic>
        <p:nvPicPr>
          <p:cNvPr id="10242"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0475" t="2145" r="19841" b="18277"/>
          <a:stretch/>
        </p:blipFill>
        <p:spPr bwMode="auto">
          <a:xfrm rot="5400000">
            <a:off x="539553" y="-10909"/>
            <a:ext cx="3610095" cy="3610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모서리가 둥근 직사각형 3"/>
          <p:cNvSpPr/>
          <p:nvPr/>
        </p:nvSpPr>
        <p:spPr>
          <a:xfrm>
            <a:off x="755576" y="188640"/>
            <a:ext cx="2160240" cy="1368152"/>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5" name="왼쪽 화살표 설명선 4"/>
          <p:cNvSpPr/>
          <p:nvPr/>
        </p:nvSpPr>
        <p:spPr>
          <a:xfrm>
            <a:off x="3635896" y="692696"/>
            <a:ext cx="5112568" cy="1368152"/>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dirty="0" smtClean="0"/>
              <a:t>You can find 5 kinds of files.</a:t>
            </a:r>
            <a:endParaRPr lang="ko-KR" altLang="en-US" dirty="0"/>
          </a:p>
        </p:txBody>
      </p:sp>
      <p:sp>
        <p:nvSpPr>
          <p:cNvPr id="6"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403953862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Matching process</a:t>
            </a:r>
            <a:endParaRPr lang="ko-KR" altLang="en-US" dirty="0"/>
          </a:p>
        </p:txBody>
      </p:sp>
      <p:sp>
        <p:nvSpPr>
          <p:cNvPr id="3" name="내용 개체 틀 2"/>
          <p:cNvSpPr>
            <a:spLocks noGrp="1"/>
          </p:cNvSpPr>
          <p:nvPr>
            <p:ph idx="1"/>
          </p:nvPr>
        </p:nvSpPr>
        <p:spPr/>
        <p:txBody>
          <a:bodyPr>
            <a:normAutofit fontScale="85000" lnSpcReduction="10000"/>
          </a:bodyPr>
          <a:lstStyle/>
          <a:p>
            <a:pPr>
              <a:lnSpc>
                <a:spcPct val="150000"/>
              </a:lnSpc>
            </a:pPr>
            <a:r>
              <a:rPr lang="en-US" altLang="ko-KR" dirty="0" smtClean="0"/>
              <a:t>Open the R studio</a:t>
            </a:r>
          </a:p>
          <a:p>
            <a:pPr>
              <a:lnSpc>
                <a:spcPct val="150000"/>
              </a:lnSpc>
            </a:pPr>
            <a:r>
              <a:rPr lang="en-US" altLang="ko-KR" dirty="0" smtClean="0"/>
              <a:t>Copy the matching order and paste into console box in R studio</a:t>
            </a:r>
          </a:p>
          <a:p>
            <a:pPr>
              <a:lnSpc>
                <a:spcPct val="150000"/>
              </a:lnSpc>
            </a:pPr>
            <a:r>
              <a:rPr lang="en-US" altLang="ko-KR" dirty="0" smtClean="0"/>
              <a:t>Press the enter key.</a:t>
            </a:r>
          </a:p>
          <a:p>
            <a:pPr>
              <a:lnSpc>
                <a:spcPct val="150000"/>
              </a:lnSpc>
            </a:pPr>
            <a:r>
              <a:rPr lang="en-US" altLang="ko-KR" dirty="0" smtClean="0"/>
              <a:t>Type “Check2Match()” and press the enter key.</a:t>
            </a:r>
          </a:p>
          <a:p>
            <a:pPr>
              <a:lnSpc>
                <a:spcPct val="150000"/>
              </a:lnSpc>
            </a:pPr>
            <a:r>
              <a:rPr lang="en-US" altLang="ko-KR" dirty="0" smtClean="0"/>
              <a:t>And, then selected the files to be matched.</a:t>
            </a:r>
            <a:endParaRPr lang="ko-KR" altLang="en-US" dirty="0"/>
          </a:p>
        </p:txBody>
      </p:sp>
      <p:sp>
        <p:nvSpPr>
          <p:cNvPr id="4"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10463801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400000">
            <a:off x="-660582" y="874694"/>
            <a:ext cx="6720747"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직사각형 3"/>
          <p:cNvSpPr/>
          <p:nvPr/>
        </p:nvSpPr>
        <p:spPr>
          <a:xfrm>
            <a:off x="5244634" y="722056"/>
            <a:ext cx="3528392" cy="2308324"/>
          </a:xfrm>
          <a:prstGeom prst="rect">
            <a:avLst/>
          </a:prstGeom>
        </p:spPr>
        <p:txBody>
          <a:bodyPr wrap="square">
            <a:spAutoFit/>
          </a:bodyPr>
          <a:lstStyle/>
          <a:p>
            <a:pPr marL="285750" indent="-285750">
              <a:lnSpc>
                <a:spcPct val="150000"/>
              </a:lnSpc>
              <a:buFont typeface="Arial" pitchFamily="34" charset="0"/>
              <a:buChar char="•"/>
            </a:pPr>
            <a:r>
              <a:rPr lang="en-US" altLang="ko-KR" sz="2400" dirty="0" smtClean="0"/>
              <a:t>Copy the matching order and paste into console box in R studio.</a:t>
            </a:r>
          </a:p>
        </p:txBody>
      </p:sp>
      <p:sp>
        <p:nvSpPr>
          <p:cNvPr id="5"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179026788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5244634" y="722056"/>
            <a:ext cx="3528392" cy="1754326"/>
          </a:xfrm>
          <a:prstGeom prst="rect">
            <a:avLst/>
          </a:prstGeom>
        </p:spPr>
        <p:txBody>
          <a:bodyPr wrap="square">
            <a:spAutoFit/>
          </a:bodyPr>
          <a:lstStyle/>
          <a:p>
            <a:pPr marL="285750" indent="-285750">
              <a:lnSpc>
                <a:spcPct val="150000"/>
              </a:lnSpc>
              <a:buFont typeface="Arial" pitchFamily="34" charset="0"/>
              <a:buChar char="•"/>
            </a:pPr>
            <a:r>
              <a:rPr lang="en-US" altLang="ko-KR" sz="2400" dirty="0" smtClean="0"/>
              <a:t>Type “Check2Match()” and press the enter key.</a:t>
            </a:r>
          </a:p>
        </p:txBody>
      </p:sp>
      <p:pic>
        <p:nvPicPr>
          <p:cNvPr id="5"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3114" r="14013"/>
          <a:stretch/>
        </p:blipFill>
        <p:spPr bwMode="auto">
          <a:xfrm rot="5400000">
            <a:off x="-111597" y="767783"/>
            <a:ext cx="5616624" cy="4746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213796843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p:cNvSpPr/>
          <p:nvPr/>
        </p:nvSpPr>
        <p:spPr>
          <a:xfrm>
            <a:off x="565936" y="4726242"/>
            <a:ext cx="8064896" cy="574966"/>
          </a:xfrm>
          <a:prstGeom prst="rect">
            <a:avLst/>
          </a:prstGeom>
        </p:spPr>
        <p:txBody>
          <a:bodyPr wrap="square">
            <a:spAutoFit/>
          </a:bodyPr>
          <a:lstStyle/>
          <a:p>
            <a:pPr marL="285750" indent="-285750">
              <a:lnSpc>
                <a:spcPct val="150000"/>
              </a:lnSpc>
              <a:buFont typeface="Arial" pitchFamily="34" charset="0"/>
              <a:buChar char="•"/>
            </a:pPr>
            <a:r>
              <a:rPr lang="en-US" altLang="ko-KR" sz="2400" dirty="0" smtClean="0"/>
              <a:t>And, then selected the files to be matched</a:t>
            </a:r>
          </a:p>
        </p:txBody>
      </p:sp>
      <p:pic>
        <p:nvPicPr>
          <p:cNvPr id="6"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7646" t="3530" r="33956"/>
          <a:stretch/>
        </p:blipFill>
        <p:spPr bwMode="auto">
          <a:xfrm rot="5400000">
            <a:off x="3085709" y="-1997477"/>
            <a:ext cx="3290092" cy="8382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396436594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611560" y="980728"/>
            <a:ext cx="8229600" cy="1612776"/>
          </a:xfrm>
        </p:spPr>
        <p:txBody>
          <a:bodyPr/>
          <a:lstStyle/>
          <a:p>
            <a:r>
              <a:rPr lang="en-US" altLang="ko-KR" dirty="0" smtClean="0"/>
              <a:t>In some GPL, the gene symbol name sometimes located 2</a:t>
            </a:r>
            <a:r>
              <a:rPr lang="en-US" altLang="ko-KR" baseline="30000" dirty="0" smtClean="0"/>
              <a:t>nd</a:t>
            </a:r>
            <a:r>
              <a:rPr lang="en-US" altLang="ko-KR" dirty="0" smtClean="0"/>
              <a:t> or other order. </a:t>
            </a:r>
            <a:endParaRPr lang="ko-KR" altLang="en-US" dirty="0"/>
          </a:p>
        </p:txBody>
      </p:sp>
      <p:pic>
        <p:nvPicPr>
          <p:cNvPr id="11267"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48333"/>
          <a:stretch/>
        </p:blipFill>
        <p:spPr bwMode="auto">
          <a:xfrm rot="5400000">
            <a:off x="2906019" y="1062532"/>
            <a:ext cx="4456504" cy="6469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154633064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457200" y="1384177"/>
            <a:ext cx="8229600" cy="4525963"/>
          </a:xfrm>
        </p:spPr>
        <p:txBody>
          <a:bodyPr/>
          <a:lstStyle/>
          <a:p>
            <a:endParaRPr lang="en-US" dirty="0"/>
          </a:p>
        </p:txBody>
      </p:sp>
      <p:pic>
        <p:nvPicPr>
          <p:cNvPr id="4" name="Picture 3"/>
          <p:cNvPicPr>
            <a:picLocks noChangeAspect="1"/>
          </p:cNvPicPr>
          <p:nvPr/>
        </p:nvPicPr>
        <p:blipFill rotWithShape="1">
          <a:blip r:embed="rId2"/>
          <a:srcRect l="722" t="3239" r="50144" b="3896"/>
          <a:stretch/>
        </p:blipFill>
        <p:spPr>
          <a:xfrm>
            <a:off x="284018" y="61067"/>
            <a:ext cx="8714138" cy="6176245"/>
          </a:xfrm>
          <a:prstGeom prst="rect">
            <a:avLst/>
          </a:prstGeom>
        </p:spPr>
      </p:pic>
      <p:sp>
        <p:nvSpPr>
          <p:cNvPr id="5" name="타원 4"/>
          <p:cNvSpPr/>
          <p:nvPr/>
        </p:nvSpPr>
        <p:spPr>
          <a:xfrm>
            <a:off x="284018" y="2636913"/>
            <a:ext cx="543566"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6" name="타원 5"/>
          <p:cNvSpPr/>
          <p:nvPr/>
        </p:nvSpPr>
        <p:spPr>
          <a:xfrm>
            <a:off x="988702" y="2234665"/>
            <a:ext cx="543566"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7" name="타원 6"/>
          <p:cNvSpPr/>
          <p:nvPr/>
        </p:nvSpPr>
        <p:spPr>
          <a:xfrm>
            <a:off x="1835696" y="2447507"/>
            <a:ext cx="543566"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8" name="타원 7"/>
          <p:cNvSpPr/>
          <p:nvPr/>
        </p:nvSpPr>
        <p:spPr>
          <a:xfrm>
            <a:off x="2467975" y="2599907"/>
            <a:ext cx="543566"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9" name="타원 8"/>
          <p:cNvSpPr/>
          <p:nvPr/>
        </p:nvSpPr>
        <p:spPr>
          <a:xfrm>
            <a:off x="3011541" y="2903927"/>
            <a:ext cx="543566"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0" name="타원 9"/>
          <p:cNvSpPr/>
          <p:nvPr/>
        </p:nvSpPr>
        <p:spPr>
          <a:xfrm>
            <a:off x="3645957" y="3561036"/>
            <a:ext cx="543566"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1" name="타원 10"/>
          <p:cNvSpPr/>
          <p:nvPr/>
        </p:nvSpPr>
        <p:spPr>
          <a:xfrm>
            <a:off x="4499992" y="4386209"/>
            <a:ext cx="543566" cy="122413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TextBox 11"/>
          <p:cNvSpPr txBox="1"/>
          <p:nvPr/>
        </p:nvSpPr>
        <p:spPr>
          <a:xfrm>
            <a:off x="555801" y="6237312"/>
            <a:ext cx="7976639" cy="369332"/>
          </a:xfrm>
          <a:prstGeom prst="rect">
            <a:avLst/>
          </a:prstGeom>
          <a:noFill/>
        </p:spPr>
        <p:txBody>
          <a:bodyPr wrap="square" rtlCol="0">
            <a:spAutoFit/>
          </a:bodyPr>
          <a:lstStyle/>
          <a:p>
            <a:pPr marL="285750" indent="-285750">
              <a:buFont typeface="Arial" pitchFamily="34" charset="0"/>
              <a:buChar char="•"/>
            </a:pPr>
            <a:r>
              <a:rPr lang="en-US" altLang="ko-KR" b="1" dirty="0" smtClean="0">
                <a:solidFill>
                  <a:srgbClr val="FF0000"/>
                </a:solidFill>
              </a:rPr>
              <a:t>Same gene symbols in different GSEs after matching process </a:t>
            </a:r>
            <a:endParaRPr lang="ko-KR" altLang="en-US" b="1" dirty="0">
              <a:solidFill>
                <a:srgbClr val="FF0000"/>
              </a:solidFill>
            </a:endParaRPr>
          </a:p>
        </p:txBody>
      </p:sp>
      <p:sp>
        <p:nvSpPr>
          <p:cNvPr id="13"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126565553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7341" y="404664"/>
            <a:ext cx="7886700" cy="864096"/>
          </a:xfrm>
        </p:spPr>
        <p:txBody>
          <a:bodyPr>
            <a:normAutofit fontScale="77500" lnSpcReduction="20000"/>
          </a:bodyPr>
          <a:lstStyle/>
          <a:p>
            <a:pPr>
              <a:lnSpc>
                <a:spcPct val="150000"/>
              </a:lnSpc>
            </a:pPr>
            <a:r>
              <a:rPr lang="en-US" altLang="ko-KR" sz="2400" dirty="0" smtClean="0">
                <a:latin typeface="Arial" panose="020B0604020202020204" pitchFamily="34" charset="0"/>
                <a:cs typeface="Arial" panose="020B0604020202020204" pitchFamily="34" charset="0"/>
              </a:rPr>
              <a:t>To have banjo structure, making one file (*.txt) from several matched GSE as follow.</a:t>
            </a:r>
          </a:p>
          <a:p>
            <a:pPr>
              <a:lnSpc>
                <a:spcPct val="150000"/>
              </a:lnSpc>
            </a:pPr>
            <a:endParaRPr lang="en-US" altLang="ko-KR" sz="2400" dirty="0">
              <a:latin typeface="Arial" panose="020B0604020202020204" pitchFamily="34" charset="0"/>
              <a:cs typeface="Arial" panose="020B0604020202020204" pitchFamily="34" charset="0"/>
            </a:endParaRPr>
          </a:p>
          <a:p>
            <a:pPr>
              <a:lnSpc>
                <a:spcPct val="150000"/>
              </a:lnSpc>
            </a:pPr>
            <a:endParaRPr lang="en-US" sz="2400" dirty="0">
              <a:latin typeface="Arial" panose="020B0604020202020204" pitchFamily="34" charset="0"/>
              <a:cs typeface="Arial" panose="020B0604020202020204" pitchFamily="34" charset="0"/>
            </a:endParaRPr>
          </a:p>
          <a:p>
            <a:pPr>
              <a:lnSpc>
                <a:spcPct val="150000"/>
              </a:lnSpc>
            </a:pPr>
            <a:endParaRPr lang="en-US" sz="2400" dirty="0">
              <a:latin typeface="Arial" panose="020B0604020202020204" pitchFamily="34" charset="0"/>
              <a:cs typeface="Arial" panose="020B0604020202020204" pitchFamily="34" charset="0"/>
            </a:endParaRPr>
          </a:p>
        </p:txBody>
      </p:sp>
      <p:pic>
        <p:nvPicPr>
          <p:cNvPr id="4" name="Content Placeholder 3"/>
          <p:cNvPicPr>
            <a:picLocks noChangeAspect="1"/>
          </p:cNvPicPr>
          <p:nvPr/>
        </p:nvPicPr>
        <p:blipFill>
          <a:blip r:embed="rId2"/>
          <a:stretch>
            <a:fillRect/>
          </a:stretch>
        </p:blipFill>
        <p:spPr>
          <a:xfrm>
            <a:off x="467544" y="1412776"/>
            <a:ext cx="7558465" cy="5006875"/>
          </a:xfrm>
          <a:prstGeom prst="rect">
            <a:avLst/>
          </a:prstGeom>
        </p:spPr>
      </p:pic>
      <p:sp>
        <p:nvSpPr>
          <p:cNvPr id="5"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384672139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Take a look at data distribution before running </a:t>
            </a:r>
            <a:r>
              <a:rPr lang="en-US" dirty="0" err="1" smtClean="0"/>
              <a:t>Banzo</a:t>
            </a:r>
            <a:r>
              <a:rPr lang="en-US" dirty="0" smtClean="0"/>
              <a:t>.</a:t>
            </a:r>
            <a:endParaRPr lang="en-US" dirty="0"/>
          </a:p>
        </p:txBody>
      </p:sp>
    </p:spTree>
    <p:extLst>
      <p:ext uri="{BB962C8B-B14F-4D97-AF65-F5344CB8AC3E}">
        <p14:creationId xmlns:p14="http://schemas.microsoft.com/office/powerpoint/2010/main" val="10545828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t>Data summary without considering </a:t>
            </a:r>
            <a:br>
              <a:rPr lang="en-US" sz="3600" dirty="0" smtClean="0"/>
            </a:br>
            <a:r>
              <a:rPr lang="en-US" sz="3600" dirty="0" smtClean="0"/>
              <a:t>normalization according to study</a:t>
            </a:r>
            <a:endParaRPr lang="en-US" sz="3600" dirty="0"/>
          </a:p>
        </p:txBody>
      </p:sp>
      <p:graphicFrame>
        <p:nvGraphicFramePr>
          <p:cNvPr id="5" name="내용 개체 틀 3"/>
          <p:cNvGraphicFramePr>
            <a:graphicFrameLocks noGrp="1"/>
          </p:cNvGraphicFramePr>
          <p:nvPr>
            <p:ph idx="1"/>
            <p:extLst/>
          </p:nvPr>
        </p:nvGraphicFramePr>
        <p:xfrm>
          <a:off x="55071" y="1417638"/>
          <a:ext cx="9084884" cy="5129104"/>
        </p:xfrm>
        <a:graphic>
          <a:graphicData uri="http://schemas.openxmlformats.org/drawingml/2006/table">
            <a:tbl>
              <a:tblPr>
                <a:tableStyleId>{5C22544A-7EE6-4342-B048-85BDC9FD1C3A}</a:tableStyleId>
              </a:tblPr>
              <a:tblGrid>
                <a:gridCol w="333159">
                  <a:extLst>
                    <a:ext uri="{9D8B030D-6E8A-4147-A177-3AD203B41FA5}">
                      <a16:colId xmlns:a16="http://schemas.microsoft.com/office/drawing/2014/main" val="20000"/>
                    </a:ext>
                  </a:extLst>
                </a:gridCol>
                <a:gridCol w="776755">
                  <a:extLst>
                    <a:ext uri="{9D8B030D-6E8A-4147-A177-3AD203B41FA5}">
                      <a16:colId xmlns:a16="http://schemas.microsoft.com/office/drawing/2014/main" val="20001"/>
                    </a:ext>
                  </a:extLst>
                </a:gridCol>
                <a:gridCol w="1024122">
                  <a:extLst>
                    <a:ext uri="{9D8B030D-6E8A-4147-A177-3AD203B41FA5}">
                      <a16:colId xmlns:a16="http://schemas.microsoft.com/office/drawing/2014/main" val="20002"/>
                    </a:ext>
                  </a:extLst>
                </a:gridCol>
                <a:gridCol w="5566973">
                  <a:extLst>
                    <a:ext uri="{9D8B030D-6E8A-4147-A177-3AD203B41FA5}">
                      <a16:colId xmlns:a16="http://schemas.microsoft.com/office/drawing/2014/main" val="20003"/>
                    </a:ext>
                  </a:extLst>
                </a:gridCol>
                <a:gridCol w="1383875">
                  <a:extLst>
                    <a:ext uri="{9D8B030D-6E8A-4147-A177-3AD203B41FA5}">
                      <a16:colId xmlns:a16="http://schemas.microsoft.com/office/drawing/2014/main" val="20004"/>
                    </a:ext>
                  </a:extLst>
                </a:gridCol>
              </a:tblGrid>
              <a:tr h="316937">
                <a:tc>
                  <a:txBody>
                    <a:bodyPr/>
                    <a:lstStyle/>
                    <a:p>
                      <a:pPr algn="ctr" fontAlgn="ctr"/>
                      <a:r>
                        <a:rPr lang="en-US" sz="900" b="1" u="none" strike="noStrike" dirty="0">
                          <a:effectLst/>
                        </a:rPr>
                        <a:t>Group </a:t>
                      </a:r>
                      <a:endParaRPr lang="en-US" sz="900" b="1" i="0" u="none" strike="noStrike" dirty="0">
                        <a:solidFill>
                          <a:srgbClr val="000000"/>
                        </a:solidFill>
                        <a:effectLst/>
                        <a:latin typeface="맑은 고딕"/>
                      </a:endParaRPr>
                    </a:p>
                  </a:txBody>
                  <a:tcPr marL="3093" marR="3093" marT="3093" marB="0" anchor="ctr"/>
                </a:tc>
                <a:tc>
                  <a:txBody>
                    <a:bodyPr/>
                    <a:lstStyle/>
                    <a:p>
                      <a:pPr algn="ctr" fontAlgn="ctr"/>
                      <a:r>
                        <a:rPr lang="en-US" sz="900" b="1" u="none" strike="noStrike" dirty="0">
                          <a:effectLst/>
                        </a:rPr>
                        <a:t>GPL</a:t>
                      </a:r>
                      <a:endParaRPr lang="en-US" sz="900" b="1" i="0" u="none" strike="noStrike" dirty="0">
                        <a:solidFill>
                          <a:srgbClr val="000000"/>
                        </a:solidFill>
                        <a:effectLst/>
                        <a:latin typeface="맑은 고딕"/>
                      </a:endParaRPr>
                    </a:p>
                  </a:txBody>
                  <a:tcPr marL="3093" marR="3093" marT="3093" marB="0" anchor="ctr"/>
                </a:tc>
                <a:tc>
                  <a:txBody>
                    <a:bodyPr/>
                    <a:lstStyle/>
                    <a:p>
                      <a:pPr algn="ctr" fontAlgn="b"/>
                      <a:r>
                        <a:rPr lang="en-US" sz="900" b="1" u="none" strike="noStrike">
                          <a:effectLst/>
                        </a:rPr>
                        <a:t>GSE(8 +6)</a:t>
                      </a:r>
                      <a:endParaRPr lang="en-US" sz="900" b="1" i="0" u="none" strike="noStrike">
                        <a:solidFill>
                          <a:srgbClr val="000000"/>
                        </a:solidFill>
                        <a:effectLst/>
                        <a:latin typeface="맑은 고딕"/>
                      </a:endParaRPr>
                    </a:p>
                  </a:txBody>
                  <a:tcPr marL="3093" marR="3093" marT="3093" marB="0" anchor="ctr"/>
                </a:tc>
                <a:tc>
                  <a:txBody>
                    <a:bodyPr/>
                    <a:lstStyle/>
                    <a:p>
                      <a:pPr algn="l" fontAlgn="b"/>
                      <a:r>
                        <a:rPr lang="en-US" sz="900" b="1" u="none" strike="noStrike" dirty="0" smtClean="0">
                          <a:effectLst/>
                        </a:rPr>
                        <a:t>GSM</a:t>
                      </a:r>
                      <a:r>
                        <a:rPr lang="en-US" sz="900" b="1" u="none" strike="noStrike" baseline="0" dirty="0" smtClean="0">
                          <a:effectLst/>
                        </a:rPr>
                        <a:t> (57)</a:t>
                      </a:r>
                      <a:endParaRPr lang="en-US" sz="900" b="1" i="0" u="none" strike="noStrike" dirty="0">
                        <a:solidFill>
                          <a:srgbClr val="000000"/>
                        </a:solidFill>
                        <a:effectLst/>
                        <a:latin typeface="맑은 고딕"/>
                      </a:endParaRPr>
                    </a:p>
                  </a:txBody>
                  <a:tcPr marL="3093" marR="3093" marT="3093" marB="0" anchor="ctr"/>
                </a:tc>
                <a:tc>
                  <a:txBody>
                    <a:bodyPr/>
                    <a:lstStyle/>
                    <a:p>
                      <a:pPr algn="l" fontAlgn="ctr"/>
                      <a:r>
                        <a:rPr lang="en-US" sz="900" b="1" u="none" strike="noStrike" dirty="0">
                          <a:effectLst/>
                        </a:rPr>
                        <a:t>Published article </a:t>
                      </a:r>
                      <a:endParaRPr lang="en-US" sz="900" b="1"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0"/>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b="1" u="none" strike="noStrike" dirty="0">
                          <a:solidFill>
                            <a:srgbClr val="0000CC"/>
                          </a:solidFill>
                          <a:effectLst/>
                        </a:rPr>
                        <a:t>GPL96</a:t>
                      </a:r>
                      <a:endParaRPr lang="en-US" sz="900" b="1" i="0" u="none" strike="noStrike" dirty="0">
                        <a:solidFill>
                          <a:srgbClr val="0000CC"/>
                        </a:solidFill>
                        <a:effectLst/>
                        <a:latin typeface="맑은 고딕"/>
                      </a:endParaRPr>
                    </a:p>
                  </a:txBody>
                  <a:tcPr marL="3093" marR="3093" marT="3093" marB="0" anchor="ctr"/>
                </a:tc>
                <a:tc>
                  <a:txBody>
                    <a:bodyPr/>
                    <a:lstStyle/>
                    <a:p>
                      <a:pPr algn="ctr" fontAlgn="b"/>
                      <a:r>
                        <a:rPr lang="en-US" sz="900" u="none" strike="noStrike">
                          <a:effectLst/>
                        </a:rPr>
                        <a:t>GSE2361</a:t>
                      </a:r>
                      <a:endParaRPr lang="en-US" sz="900" b="0" i="0" u="none" strike="noStrike">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GSM44693</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smtClean="0">
                          <a:effectLst/>
                        </a:rPr>
                        <a:t>PMID</a:t>
                      </a:r>
                      <a:r>
                        <a:rPr lang="en-US" sz="900" u="none" strike="noStrike" dirty="0">
                          <a:effectLst/>
                        </a:rPr>
                        <a:t>: 15950434</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1"/>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a:effectLst/>
                        </a:rPr>
                        <a:t>GPL6848</a:t>
                      </a:r>
                      <a:endParaRPr lang="en-US" sz="900" b="0" i="0" u="none" strike="noStrike">
                        <a:solidFill>
                          <a:srgbClr val="000000"/>
                        </a:solidFill>
                        <a:effectLst/>
                        <a:latin typeface="맑은 고딕"/>
                      </a:endParaRPr>
                    </a:p>
                  </a:txBody>
                  <a:tcPr marL="3093" marR="3093" marT="3093" marB="0" anchor="ctr"/>
                </a:tc>
                <a:tc>
                  <a:txBody>
                    <a:bodyPr/>
                    <a:lstStyle/>
                    <a:p>
                      <a:pPr algn="ctr" fontAlgn="b"/>
                      <a:r>
                        <a:rPr lang="en-US" sz="900" u="none" strike="noStrike" dirty="0">
                          <a:effectLst/>
                        </a:rPr>
                        <a:t>GSE19276</a:t>
                      </a:r>
                      <a:endParaRPr lang="en-US" sz="900" b="0" i="0" u="none" strike="noStrike" dirty="0">
                        <a:solidFill>
                          <a:srgbClr val="000000"/>
                        </a:solidFill>
                        <a:effectLst/>
                        <a:latin typeface="맑은 고딕"/>
                      </a:endParaRPr>
                    </a:p>
                  </a:txBody>
                  <a:tcPr marL="3093" marR="3093" marT="3093" marB="0" anchor="ctr"/>
                </a:tc>
                <a:tc>
                  <a:txBody>
                    <a:bodyPr/>
                    <a:lstStyle/>
                    <a:p>
                      <a:pPr algn="l" fontAlgn="b"/>
                      <a:r>
                        <a:rPr lang="en-US" sz="900" u="none" strike="noStrike" dirty="0">
                          <a:effectLst/>
                        </a:rPr>
                        <a:t>GSM481115, GSM481116, GSM481117, GSM481118, GSM481119</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smtClean="0">
                          <a:effectLst/>
                        </a:rPr>
                        <a:t>PMID</a:t>
                      </a:r>
                      <a:r>
                        <a:rPr lang="en-US" sz="900" u="none" strike="noStrike" dirty="0">
                          <a:effectLst/>
                        </a:rPr>
                        <a:t>: 20551950</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2"/>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dirty="0">
                          <a:effectLst/>
                        </a:rPr>
                        <a:t>GPL13482 </a:t>
                      </a:r>
                      <a:endParaRPr lang="en-US" sz="900" b="0" i="0" u="none" strike="noStrike" dirty="0">
                        <a:solidFill>
                          <a:srgbClr val="000000"/>
                        </a:solidFill>
                        <a:effectLst/>
                        <a:latin typeface="맑은 고딕"/>
                      </a:endParaRPr>
                    </a:p>
                  </a:txBody>
                  <a:tcPr marL="3093" marR="3093" marT="3093" marB="0" anchor="ctr"/>
                </a:tc>
                <a:tc>
                  <a:txBody>
                    <a:bodyPr/>
                    <a:lstStyle/>
                    <a:p>
                      <a:pPr algn="ctr" fontAlgn="b"/>
                      <a:r>
                        <a:rPr lang="en-US" sz="900" u="none" strike="noStrike" dirty="0">
                          <a:effectLst/>
                        </a:rPr>
                        <a:t>GSE29031</a:t>
                      </a:r>
                      <a:endParaRPr lang="en-US" sz="900" b="0" i="0" u="none" strike="noStrike" dirty="0">
                        <a:solidFill>
                          <a:srgbClr val="000000"/>
                        </a:solidFill>
                        <a:effectLst/>
                        <a:latin typeface="맑은 고딕"/>
                      </a:endParaRPr>
                    </a:p>
                  </a:txBody>
                  <a:tcPr marL="3093" marR="3093" marT="3093" marB="0" anchor="ctr"/>
                </a:tc>
                <a:tc>
                  <a:txBody>
                    <a:bodyPr/>
                    <a:lstStyle/>
                    <a:p>
                      <a:pPr algn="l" fontAlgn="b"/>
                      <a:r>
                        <a:rPr lang="en-US" sz="900" u="none" strike="noStrike" dirty="0">
                          <a:effectLst/>
                        </a:rPr>
                        <a:t>GSM719381, GSM719377 </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a:effectLst/>
                        </a:rPr>
                        <a:t> </a:t>
                      </a:r>
                      <a:br>
                        <a:rPr lang="en-US" sz="900" u="none" strike="noStrike" dirty="0">
                          <a:effectLst/>
                        </a:rPr>
                      </a:br>
                      <a:r>
                        <a:rPr lang="en-US" sz="900" u="none" strike="noStrike" dirty="0" smtClean="0">
                          <a:effectLst/>
                        </a:rPr>
                        <a:t>PMID</a:t>
                      </a:r>
                      <a:r>
                        <a:rPr lang="en-US" sz="900" u="none" strike="noStrike" dirty="0">
                          <a:effectLst/>
                        </a:rPr>
                        <a:t>: 22235336</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3"/>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a:effectLst/>
                        </a:rPr>
                        <a:t>GPL13482 </a:t>
                      </a:r>
                      <a:endParaRPr lang="en-US" sz="900" b="0" i="0" u="none" strike="noStrike">
                        <a:solidFill>
                          <a:srgbClr val="000000"/>
                        </a:solidFill>
                        <a:effectLst/>
                        <a:latin typeface="맑은 고딕"/>
                      </a:endParaRPr>
                    </a:p>
                  </a:txBody>
                  <a:tcPr marL="3093" marR="3093" marT="3093" marB="0" anchor="ctr"/>
                </a:tc>
                <a:tc>
                  <a:txBody>
                    <a:bodyPr/>
                    <a:lstStyle/>
                    <a:p>
                      <a:pPr algn="ctr" fontAlgn="b"/>
                      <a:r>
                        <a:rPr lang="en-US" sz="900" u="none" strike="noStrike">
                          <a:effectLst/>
                        </a:rPr>
                        <a:t>GSE29033</a:t>
                      </a:r>
                      <a:endParaRPr lang="en-US" sz="900" b="0" i="0" u="none" strike="noStrike">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GSM719377, GSM719381 </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a:effectLst/>
                        </a:rPr>
                        <a:t>same as above </a:t>
                      </a:r>
                      <a:r>
                        <a:rPr lang="en-US" sz="900" u="none" strike="noStrike" dirty="0" smtClean="0">
                          <a:effectLst/>
                        </a:rPr>
                        <a:t>(</a:t>
                      </a:r>
                      <a:r>
                        <a:rPr lang="en-US" altLang="ko-KR" sz="900" u="none" strike="noStrike" dirty="0" smtClean="0">
                          <a:effectLst/>
                        </a:rPr>
                        <a:t>PMID: 22235336)</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4"/>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a:effectLst/>
                        </a:rPr>
                        <a:t>GPL13482 </a:t>
                      </a:r>
                      <a:endParaRPr lang="en-US" sz="900" b="0" i="0" u="none" strike="noStrike">
                        <a:solidFill>
                          <a:srgbClr val="000000"/>
                        </a:solidFill>
                        <a:effectLst/>
                        <a:latin typeface="맑은 고딕"/>
                      </a:endParaRPr>
                    </a:p>
                  </a:txBody>
                  <a:tcPr marL="3093" marR="3093" marT="3093" marB="0" anchor="ctr"/>
                </a:tc>
                <a:tc>
                  <a:txBody>
                    <a:bodyPr/>
                    <a:lstStyle/>
                    <a:p>
                      <a:pPr algn="ctr" fontAlgn="b"/>
                      <a:r>
                        <a:rPr lang="en-US" sz="900" u="none" strike="noStrike" dirty="0">
                          <a:effectLst/>
                        </a:rPr>
                        <a:t>GSE29034</a:t>
                      </a:r>
                      <a:endParaRPr lang="en-US" sz="900" b="0" i="0" u="none" strike="noStrike" dirty="0">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GSM719372, GSM719376 </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a:effectLst/>
                        </a:rPr>
                        <a:t>same as above </a:t>
                      </a:r>
                      <a:r>
                        <a:rPr lang="en-US" sz="900" u="none" strike="noStrike" dirty="0" smtClean="0">
                          <a:effectLst/>
                        </a:rPr>
                        <a:t>(</a:t>
                      </a:r>
                      <a:r>
                        <a:rPr lang="en-US" altLang="ko-KR" sz="900" u="none" strike="noStrike" dirty="0" smtClean="0">
                          <a:effectLst/>
                        </a:rPr>
                        <a:t>PMID: 22235336)</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5"/>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a:effectLst/>
                        </a:rPr>
                        <a:t>GPL13482 </a:t>
                      </a:r>
                      <a:endParaRPr lang="en-US" sz="900" b="0" i="0" u="none" strike="noStrike">
                        <a:solidFill>
                          <a:srgbClr val="000000"/>
                        </a:solidFill>
                        <a:effectLst/>
                        <a:latin typeface="맑은 고딕"/>
                      </a:endParaRPr>
                    </a:p>
                  </a:txBody>
                  <a:tcPr marL="3093" marR="3093" marT="3093" marB="0" anchor="ctr"/>
                </a:tc>
                <a:tc>
                  <a:txBody>
                    <a:bodyPr/>
                    <a:lstStyle/>
                    <a:p>
                      <a:pPr algn="ctr" fontAlgn="b"/>
                      <a:r>
                        <a:rPr lang="en-US" sz="900" u="none" strike="noStrike">
                          <a:effectLst/>
                        </a:rPr>
                        <a:t>GSE29035</a:t>
                      </a:r>
                      <a:endParaRPr lang="en-US" sz="900" b="0" i="0" u="none" strike="noStrike">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GSM719384 , GSM719387 </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a:effectLst/>
                        </a:rPr>
                        <a:t>same as above </a:t>
                      </a:r>
                      <a:r>
                        <a:rPr lang="en-US" sz="900" u="none" strike="noStrike" dirty="0" smtClean="0">
                          <a:effectLst/>
                        </a:rPr>
                        <a:t>(</a:t>
                      </a:r>
                      <a:r>
                        <a:rPr lang="en-US" altLang="ko-KR" sz="900" u="none" strike="noStrike" dirty="0" smtClean="0">
                          <a:effectLst/>
                        </a:rPr>
                        <a:t>PMID: 22235336)</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6"/>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b="1" u="none" strike="noStrike" dirty="0">
                          <a:solidFill>
                            <a:srgbClr val="FF0000"/>
                          </a:solidFill>
                          <a:effectLst/>
                        </a:rPr>
                        <a:t>GPL570</a:t>
                      </a:r>
                      <a:endParaRPr lang="en-US" sz="900" b="1" i="0" u="none" strike="noStrike" dirty="0">
                        <a:solidFill>
                          <a:srgbClr val="FF0000"/>
                        </a:solidFill>
                        <a:effectLst/>
                        <a:latin typeface="맑은 고딕"/>
                      </a:endParaRPr>
                    </a:p>
                  </a:txBody>
                  <a:tcPr marL="3093" marR="3093" marT="3093" marB="0" anchor="ctr"/>
                </a:tc>
                <a:tc>
                  <a:txBody>
                    <a:bodyPr/>
                    <a:lstStyle/>
                    <a:p>
                      <a:pPr algn="ctr" fontAlgn="b"/>
                      <a:r>
                        <a:rPr lang="en-US" sz="900" u="none" strike="noStrike">
                          <a:effectLst/>
                        </a:rPr>
                        <a:t>GSE38091</a:t>
                      </a:r>
                      <a:endParaRPr lang="en-US" sz="900" b="0" i="0" u="none" strike="noStrike">
                        <a:solidFill>
                          <a:srgbClr val="000000"/>
                        </a:solidFill>
                        <a:effectLst/>
                        <a:latin typeface="Calibri"/>
                      </a:endParaRPr>
                    </a:p>
                  </a:txBody>
                  <a:tcPr marL="3093" marR="3093" marT="3093" marB="0" anchor="ctr"/>
                </a:tc>
                <a:tc>
                  <a:txBody>
                    <a:bodyPr/>
                    <a:lstStyle/>
                    <a:p>
                      <a:pPr algn="l" fontAlgn="b"/>
                      <a:r>
                        <a:rPr lang="en-US" sz="900" u="none" strike="noStrike" dirty="0">
                          <a:effectLst/>
                        </a:rPr>
                        <a:t>GSM934471</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smtClean="0">
                          <a:effectLst/>
                        </a:rPr>
                        <a:t>PMID</a:t>
                      </a:r>
                      <a:r>
                        <a:rPr lang="en-US" sz="900" u="none" strike="noStrike" dirty="0">
                          <a:effectLst/>
                        </a:rPr>
                        <a:t>: 23349713</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7"/>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a:effectLst/>
                        </a:rPr>
                        <a:t>GPL6244</a:t>
                      </a:r>
                      <a:endParaRPr lang="en-US" sz="900" b="0" i="0" u="none" strike="noStrike">
                        <a:solidFill>
                          <a:srgbClr val="000000"/>
                        </a:solidFill>
                        <a:effectLst/>
                        <a:latin typeface="맑은 고딕"/>
                      </a:endParaRPr>
                    </a:p>
                  </a:txBody>
                  <a:tcPr marL="3093" marR="3093" marT="3093" marB="0" anchor="ctr"/>
                </a:tc>
                <a:tc>
                  <a:txBody>
                    <a:bodyPr/>
                    <a:lstStyle/>
                    <a:p>
                      <a:pPr algn="ctr" fontAlgn="b"/>
                      <a:r>
                        <a:rPr lang="en-US" sz="900" u="none" strike="noStrike">
                          <a:effectLst/>
                        </a:rPr>
                        <a:t>GSE12885</a:t>
                      </a:r>
                      <a:endParaRPr lang="en-US" sz="900" b="0" i="0" u="none" strike="noStrike">
                        <a:solidFill>
                          <a:srgbClr val="000000"/>
                        </a:solidFill>
                        <a:effectLst/>
                        <a:latin typeface="맑은 고딕"/>
                      </a:endParaRPr>
                    </a:p>
                  </a:txBody>
                  <a:tcPr marL="3093" marR="3093" marT="3093" marB="0" anchor="ctr"/>
                </a:tc>
                <a:tc>
                  <a:txBody>
                    <a:bodyPr/>
                    <a:lstStyle/>
                    <a:p>
                      <a:pPr algn="l" fontAlgn="b"/>
                      <a:r>
                        <a:rPr lang="en-US" sz="900" u="none" strike="noStrike" dirty="0">
                          <a:effectLst/>
                        </a:rPr>
                        <a:t>GSM288005, GSM288006 </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smtClean="0">
                          <a:effectLst/>
                        </a:rPr>
                        <a:t>PMID</a:t>
                      </a:r>
                      <a:r>
                        <a:rPr lang="en-US" sz="900" u="none" strike="noStrike" dirty="0">
                          <a:effectLst/>
                        </a:rPr>
                        <a:t>: 19286668</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8"/>
                  </a:ext>
                </a:extLst>
              </a:tr>
              <a:tr h="140253">
                <a:tc>
                  <a:txBody>
                    <a:bodyPr/>
                    <a:lstStyle/>
                    <a:p>
                      <a:pPr algn="ctr" fontAlgn="ctr"/>
                      <a:endParaRPr lang="ko-KR" altLang="en-US" sz="900" b="0" i="0" u="none" strike="noStrike">
                        <a:solidFill>
                          <a:srgbClr val="000000"/>
                        </a:solidFill>
                        <a:effectLst/>
                        <a:latin typeface="맑은 고딕"/>
                      </a:endParaRPr>
                    </a:p>
                  </a:txBody>
                  <a:tcPr marL="3093" marR="3093" marT="3093" marB="0" anchor="ctr"/>
                </a:tc>
                <a:tc>
                  <a:txBody>
                    <a:bodyPr/>
                    <a:lstStyle/>
                    <a:p>
                      <a:pPr algn="ctr" fontAlgn="ctr"/>
                      <a:endParaRPr lang="ko-KR" altLang="en-US" sz="900" b="0" i="0" u="none" strike="noStrike">
                        <a:solidFill>
                          <a:srgbClr val="000000"/>
                        </a:solidFill>
                        <a:effectLst/>
                        <a:latin typeface="맑은 고딕"/>
                      </a:endParaRPr>
                    </a:p>
                  </a:txBody>
                  <a:tcPr marL="3093" marR="3093" marT="3093" marB="0" anchor="ctr"/>
                </a:tc>
                <a:tc>
                  <a:txBody>
                    <a:bodyPr/>
                    <a:lstStyle/>
                    <a:p>
                      <a:pPr algn="ctr" fontAlgn="b"/>
                      <a:endParaRPr lang="ko-KR" altLang="en-US" sz="900" b="0" i="0" u="none" strike="noStrike">
                        <a:solidFill>
                          <a:srgbClr val="000000"/>
                        </a:solidFill>
                        <a:effectLst/>
                        <a:latin typeface="맑은 고딕"/>
                      </a:endParaRPr>
                    </a:p>
                  </a:txBody>
                  <a:tcPr marL="3093" marR="3093" marT="3093" marB="0" anchor="ctr"/>
                </a:tc>
                <a:tc>
                  <a:txBody>
                    <a:bodyPr/>
                    <a:lstStyle/>
                    <a:p>
                      <a:pPr algn="l" fontAlgn="b"/>
                      <a:endParaRPr lang="ko-KR" altLang="en-US" sz="900" b="0" i="0" u="none" strike="noStrike">
                        <a:solidFill>
                          <a:srgbClr val="000000"/>
                        </a:solidFill>
                        <a:effectLst/>
                        <a:latin typeface="맑은 고딕"/>
                      </a:endParaRPr>
                    </a:p>
                  </a:txBody>
                  <a:tcPr marL="3093" marR="3093" marT="3093" marB="0" anchor="ctr"/>
                </a:tc>
                <a:tc>
                  <a:txBody>
                    <a:bodyPr/>
                    <a:lstStyle/>
                    <a:p>
                      <a:pPr algn="l" fontAlgn="ctr"/>
                      <a:endParaRPr lang="ko-KR" altLang="en-US" sz="900" b="0" i="0" u="none" strike="noStrike">
                        <a:solidFill>
                          <a:srgbClr val="000000"/>
                        </a:solidFill>
                        <a:effectLst/>
                        <a:latin typeface="맑은 고딕"/>
                      </a:endParaRPr>
                    </a:p>
                  </a:txBody>
                  <a:tcPr marL="3093" marR="3093" marT="3093" marB="0" anchor="ctr"/>
                </a:tc>
                <a:extLst>
                  <a:ext uri="{0D108BD9-81ED-4DB2-BD59-A6C34878D82A}">
                    <a16:rowId xmlns:a16="http://schemas.microsoft.com/office/drawing/2014/main" val="10009"/>
                  </a:ext>
                </a:extLst>
              </a:tr>
              <a:tr h="316937">
                <a:tc>
                  <a:txBody>
                    <a:bodyPr/>
                    <a:lstStyle/>
                    <a:p>
                      <a:pPr algn="ctr" fontAlgn="ctr"/>
                      <a:r>
                        <a:rPr lang="en-US" altLang="ko-KR" sz="900" u="none" strike="noStrike">
                          <a:effectLst/>
                        </a:rPr>
                        <a:t>1</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b="1" u="none" strike="noStrike" dirty="0">
                          <a:solidFill>
                            <a:srgbClr val="FF0000"/>
                          </a:solidFill>
                          <a:effectLst/>
                        </a:rPr>
                        <a:t>GPL570</a:t>
                      </a:r>
                      <a:endParaRPr lang="en-US" sz="900" b="1" i="0" u="none" strike="noStrike" dirty="0">
                        <a:solidFill>
                          <a:srgbClr val="FF0000"/>
                        </a:solidFill>
                        <a:effectLst/>
                        <a:latin typeface="맑은 고딕"/>
                      </a:endParaRPr>
                    </a:p>
                  </a:txBody>
                  <a:tcPr marL="3093" marR="3093" marT="3093" marB="0" anchor="ctr"/>
                </a:tc>
                <a:tc>
                  <a:txBody>
                    <a:bodyPr/>
                    <a:lstStyle/>
                    <a:p>
                      <a:pPr algn="ctr" fontAlgn="b"/>
                      <a:r>
                        <a:rPr lang="en-US" sz="900" u="none" strike="noStrike" dirty="0">
                          <a:effectLst/>
                        </a:rPr>
                        <a:t>GSE14017</a:t>
                      </a:r>
                      <a:endParaRPr lang="en-US" sz="900" b="0" i="0" u="none" strike="noStrike" dirty="0">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GSM352100, GSM352103, GSM352105, GSM352109, GSM352117, GSM352119,</a:t>
                      </a:r>
                      <a:br>
                        <a:rPr lang="en-US" sz="900" u="none" strike="noStrike" dirty="0">
                          <a:effectLst/>
                        </a:rPr>
                      </a:br>
                      <a:r>
                        <a:rPr lang="en-US" sz="900" u="none" strike="noStrike" dirty="0">
                          <a:effectLst/>
                        </a:rPr>
                        <a:t>GSM352123,GSM352124, GSM352126 , GSM352131 </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smtClean="0">
                          <a:effectLst/>
                        </a:rPr>
                        <a:t>PMID</a:t>
                      </a:r>
                      <a:r>
                        <a:rPr lang="en-US" sz="900" u="none" strike="noStrike" dirty="0">
                          <a:effectLst/>
                        </a:rPr>
                        <a:t>: </a:t>
                      </a:r>
                      <a:r>
                        <a:rPr lang="en-US" sz="900" u="none" strike="noStrike" dirty="0" smtClean="0">
                          <a:effectLst/>
                        </a:rPr>
                        <a:t>19573813 &amp;  PMID</a:t>
                      </a:r>
                      <a:r>
                        <a:rPr lang="en-US" sz="900" u="none" strike="noStrike" dirty="0">
                          <a:effectLst/>
                        </a:rPr>
                        <a:t>: 25670079</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10"/>
                  </a:ext>
                </a:extLst>
              </a:tr>
              <a:tr h="551733">
                <a:tc>
                  <a:txBody>
                    <a:bodyPr/>
                    <a:lstStyle/>
                    <a:p>
                      <a:pPr algn="ctr" fontAlgn="ctr"/>
                      <a:r>
                        <a:rPr lang="en-US" altLang="ko-KR" sz="900" u="none" strike="noStrike">
                          <a:effectLst/>
                        </a:rPr>
                        <a:t>1</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b="1" u="none" strike="noStrike" dirty="0">
                          <a:solidFill>
                            <a:srgbClr val="0000CC"/>
                          </a:solidFill>
                          <a:effectLst/>
                        </a:rPr>
                        <a:t>GPL96</a:t>
                      </a:r>
                      <a:endParaRPr lang="en-US" sz="900" b="1" i="0" u="none" strike="noStrike" dirty="0">
                        <a:solidFill>
                          <a:srgbClr val="0000CC"/>
                        </a:solidFill>
                        <a:effectLst/>
                        <a:latin typeface="맑은 고딕"/>
                      </a:endParaRPr>
                    </a:p>
                  </a:txBody>
                  <a:tcPr marL="3093" marR="3093" marT="3093" marB="0" anchor="ctr"/>
                </a:tc>
                <a:tc>
                  <a:txBody>
                    <a:bodyPr/>
                    <a:lstStyle/>
                    <a:p>
                      <a:pPr algn="ctr" fontAlgn="b"/>
                      <a:r>
                        <a:rPr lang="en-US" sz="900" u="none" strike="noStrike" dirty="0" smtClean="0">
                          <a:effectLst/>
                        </a:rPr>
                        <a:t>GSE14018</a:t>
                      </a:r>
                      <a:endParaRPr lang="en-US" sz="900" b="0" i="0" u="none" strike="noStrike" dirty="0">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GSM352144, GSM352149, GSM352151, GSM352154 , GSM352155 , GSM352159 </a:t>
                      </a:r>
                      <a:br>
                        <a:rPr lang="en-US" sz="900" u="none" strike="noStrike" dirty="0">
                          <a:effectLst/>
                        </a:rPr>
                      </a:br>
                      <a:r>
                        <a:rPr lang="en-US" sz="900" u="none" strike="noStrike" dirty="0">
                          <a:effectLst/>
                        </a:rPr>
                        <a:t>GSM352163 , GSM352167 </a:t>
                      </a:r>
                      <a:endParaRPr lang="en-US" sz="900" b="0" i="0" u="none" strike="noStrike" dirty="0">
                        <a:solidFill>
                          <a:srgbClr val="000000"/>
                        </a:solidFill>
                        <a:effectLst/>
                        <a:latin typeface="맑은 고딕"/>
                      </a:endParaRPr>
                    </a:p>
                  </a:txBody>
                  <a:tcPr marL="3093" marR="3093" marT="3093" marB="0" anchor="ctr"/>
                </a:tc>
                <a:tc>
                  <a:txBody>
                    <a:bodyPr/>
                    <a:lstStyle/>
                    <a:p>
                      <a:pPr marL="0" marR="0" indent="0" algn="l" defTabSz="914400" rtl="0" eaLnBrk="1" fontAlgn="ctr" latinLnBrk="1" hangingPunct="1">
                        <a:lnSpc>
                          <a:spcPct val="100000"/>
                        </a:lnSpc>
                        <a:spcBef>
                          <a:spcPts val="0"/>
                        </a:spcBef>
                        <a:spcAft>
                          <a:spcPts val="0"/>
                        </a:spcAft>
                        <a:buClrTx/>
                        <a:buSzTx/>
                        <a:buFontTx/>
                        <a:buNone/>
                        <a:tabLst/>
                        <a:defRPr/>
                      </a:pPr>
                      <a:r>
                        <a:rPr lang="en-US" sz="900" u="none" strike="noStrike" dirty="0">
                          <a:effectLst/>
                        </a:rPr>
                        <a:t>same as above </a:t>
                      </a:r>
                      <a:r>
                        <a:rPr lang="en-US" altLang="ko-KR" sz="900" u="none" strike="noStrike" dirty="0" smtClean="0">
                          <a:effectLst/>
                        </a:rPr>
                        <a:t>PMID: 19573813 &amp;  PMID: 25670079)</a:t>
                      </a:r>
                      <a:endParaRPr lang="en-US" altLang="ko-KR" sz="900" b="0" i="0" u="none" strike="noStrike" dirty="0" smtClean="0">
                        <a:solidFill>
                          <a:srgbClr val="000000"/>
                        </a:solidFill>
                        <a:effectLst/>
                        <a:latin typeface="+mn-lt"/>
                      </a:endParaRPr>
                    </a:p>
                    <a:p>
                      <a:pPr algn="l" fontAlgn="ct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11"/>
                  </a:ext>
                </a:extLst>
              </a:tr>
              <a:tr h="316937">
                <a:tc>
                  <a:txBody>
                    <a:bodyPr/>
                    <a:lstStyle/>
                    <a:p>
                      <a:pPr algn="ctr" fontAlgn="ctr"/>
                      <a:r>
                        <a:rPr lang="en-US" altLang="ko-KR" sz="900" u="none" strike="noStrike">
                          <a:effectLst/>
                        </a:rPr>
                        <a:t>1</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a:effectLst/>
                        </a:rPr>
                        <a:t>GPL6087</a:t>
                      </a:r>
                      <a:endParaRPr lang="en-US" sz="900" b="0" i="0" u="none" strike="noStrike">
                        <a:solidFill>
                          <a:srgbClr val="000000"/>
                        </a:solidFill>
                        <a:effectLst/>
                        <a:latin typeface="맑은 고딕"/>
                      </a:endParaRPr>
                    </a:p>
                  </a:txBody>
                  <a:tcPr marL="3093" marR="3093" marT="3093" marB="0" anchor="ctr"/>
                </a:tc>
                <a:tc>
                  <a:txBody>
                    <a:bodyPr/>
                    <a:lstStyle/>
                    <a:p>
                      <a:pPr algn="ctr" fontAlgn="b"/>
                      <a:r>
                        <a:rPr lang="en-US" sz="900" u="none" strike="noStrike" dirty="0">
                          <a:effectLst/>
                        </a:rPr>
                        <a:t>GSE34485</a:t>
                      </a:r>
                      <a:endParaRPr lang="en-US" sz="900" b="0" i="0" u="none" strike="noStrike" dirty="0">
                        <a:solidFill>
                          <a:srgbClr val="000000"/>
                        </a:solidFill>
                        <a:effectLst/>
                        <a:latin typeface="Arial"/>
                      </a:endParaRPr>
                    </a:p>
                  </a:txBody>
                  <a:tcPr marL="3093" marR="3093" marT="3093" marB="0" anchor="ctr"/>
                </a:tc>
                <a:tc>
                  <a:txBody>
                    <a:bodyPr/>
                    <a:lstStyle/>
                    <a:p>
                      <a:pPr algn="l" fontAlgn="b"/>
                      <a:r>
                        <a:rPr lang="en-US" sz="900" u="none" strike="noStrike" dirty="0">
                          <a:effectLst/>
                        </a:rPr>
                        <a:t>GSM849969, GSM849970, GSM849971 ,GSM849972, GSM849973</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a:effectLst/>
                        </a:rPr>
                        <a:t>no published</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12"/>
                  </a:ext>
                </a:extLst>
              </a:tr>
              <a:tr h="316937">
                <a:tc>
                  <a:txBody>
                    <a:bodyPr/>
                    <a:lstStyle/>
                    <a:p>
                      <a:pPr algn="ctr" fontAlgn="ctr"/>
                      <a:r>
                        <a:rPr lang="en-US" altLang="ko-KR" sz="900" u="none" strike="noStrike">
                          <a:effectLst/>
                        </a:rPr>
                        <a:t>1</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a:effectLst/>
                        </a:rPr>
                        <a:t>GPL6480</a:t>
                      </a:r>
                      <a:endParaRPr lang="en-US" sz="900" b="0" i="0" u="none" strike="noStrike">
                        <a:solidFill>
                          <a:srgbClr val="000000"/>
                        </a:solidFill>
                        <a:effectLst/>
                        <a:latin typeface="맑은 고딕"/>
                      </a:endParaRPr>
                    </a:p>
                  </a:txBody>
                  <a:tcPr marL="3093" marR="3093" marT="3093" marB="0" anchor="ctr"/>
                </a:tc>
                <a:tc>
                  <a:txBody>
                    <a:bodyPr/>
                    <a:lstStyle/>
                    <a:p>
                      <a:pPr algn="ctr" fontAlgn="b"/>
                      <a:r>
                        <a:rPr lang="en-US" sz="900" u="none" strike="noStrike">
                          <a:effectLst/>
                        </a:rPr>
                        <a:t>GSE39494</a:t>
                      </a:r>
                      <a:endParaRPr lang="en-US" sz="900" b="0" i="0" u="none" strike="noStrike">
                        <a:solidFill>
                          <a:srgbClr val="000000"/>
                        </a:solidFill>
                        <a:effectLst/>
                        <a:latin typeface="맑은 고딕"/>
                      </a:endParaRPr>
                    </a:p>
                  </a:txBody>
                  <a:tcPr marL="3093" marR="3093" marT="3093" marB="0" anchor="ctr"/>
                </a:tc>
                <a:tc>
                  <a:txBody>
                    <a:bodyPr/>
                    <a:lstStyle/>
                    <a:p>
                      <a:pPr algn="l" fontAlgn="ctr"/>
                      <a:r>
                        <a:rPr lang="en-US" sz="900" u="none" strike="noStrike" dirty="0">
                          <a:effectLst/>
                        </a:rPr>
                        <a:t>GSM970199 , GSM970200, GSM970201, GSM970202,GSM970203</a:t>
                      </a:r>
                      <a:endParaRPr lang="en-US" sz="900" b="0" i="0" u="none" strike="noStrike" dirty="0">
                        <a:solidFill>
                          <a:srgbClr val="000000"/>
                        </a:solidFill>
                        <a:effectLst/>
                        <a:latin typeface="Arial"/>
                      </a:endParaRPr>
                    </a:p>
                  </a:txBody>
                  <a:tcPr marL="3093" marR="3093" marT="3093" marB="0" anchor="ctr"/>
                </a:tc>
                <a:tc>
                  <a:txBody>
                    <a:bodyPr/>
                    <a:lstStyle/>
                    <a:p>
                      <a:pPr algn="l" fontAlgn="ctr"/>
                      <a:r>
                        <a:rPr lang="en-US" sz="900" u="none" strike="noStrike" dirty="0" smtClean="0">
                          <a:effectLst/>
                        </a:rPr>
                        <a:t>PMID</a:t>
                      </a:r>
                      <a:r>
                        <a:rPr lang="en-US" sz="900" u="none" strike="noStrike" dirty="0">
                          <a:effectLst/>
                        </a:rPr>
                        <a:t>: 23174366</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13"/>
                  </a:ext>
                </a:extLst>
              </a:tr>
              <a:tr h="316937">
                <a:tc>
                  <a:txBody>
                    <a:bodyPr/>
                    <a:lstStyle/>
                    <a:p>
                      <a:pPr algn="ctr" fontAlgn="ctr"/>
                      <a:r>
                        <a:rPr lang="en-US" altLang="ko-KR" sz="900" u="none" strike="noStrike">
                          <a:effectLst/>
                        </a:rPr>
                        <a:t>1</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a:effectLst/>
                        </a:rPr>
                        <a:t>GPL10379</a:t>
                      </a:r>
                      <a:endParaRPr lang="en-US"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dirty="0">
                          <a:effectLst/>
                        </a:rPr>
                        <a:t>GSE46141</a:t>
                      </a:r>
                      <a:endParaRPr lang="en-US" sz="900" b="0" i="0" u="none" strike="noStrike" dirty="0">
                        <a:solidFill>
                          <a:srgbClr val="000000"/>
                        </a:solidFill>
                        <a:effectLst/>
                        <a:latin typeface="Arial"/>
                      </a:endParaRPr>
                    </a:p>
                  </a:txBody>
                  <a:tcPr marL="3093" marR="3093" marT="3093" marB="0" anchor="ctr"/>
                </a:tc>
                <a:tc>
                  <a:txBody>
                    <a:bodyPr/>
                    <a:lstStyle/>
                    <a:p>
                      <a:pPr algn="l" fontAlgn="b"/>
                      <a:r>
                        <a:rPr lang="en-US" sz="900" u="none" strike="noStrike" dirty="0">
                          <a:effectLst/>
                        </a:rPr>
                        <a:t>GSM1124888, GSM1124890, GSM1124904, GSM1124927, GSM1124953</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a:effectLst/>
                        </a:rPr>
                        <a:t> </a:t>
                      </a:r>
                      <a:br>
                        <a:rPr lang="en-US" sz="900" u="none" strike="noStrike" dirty="0">
                          <a:effectLst/>
                        </a:rPr>
                      </a:br>
                      <a:r>
                        <a:rPr lang="en-US" sz="900" u="none" strike="noStrike" dirty="0" smtClean="0">
                          <a:effectLst/>
                        </a:rPr>
                        <a:t>PMID</a:t>
                      </a:r>
                      <a:r>
                        <a:rPr lang="en-US" sz="900" u="none" strike="noStrike" dirty="0">
                          <a:effectLst/>
                        </a:rPr>
                        <a:t>: 24287398</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14"/>
                  </a:ext>
                </a:extLst>
              </a:tr>
              <a:tr h="316937">
                <a:tc>
                  <a:txBody>
                    <a:bodyPr/>
                    <a:lstStyle/>
                    <a:p>
                      <a:pPr algn="ctr" fontAlgn="ctr"/>
                      <a:r>
                        <a:rPr lang="en-US" altLang="ko-KR" sz="900" u="none" strike="noStrike">
                          <a:effectLst/>
                        </a:rPr>
                        <a:t>1</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b="1" u="none" strike="noStrike" dirty="0">
                          <a:solidFill>
                            <a:srgbClr val="FF0000"/>
                          </a:solidFill>
                          <a:effectLst/>
                        </a:rPr>
                        <a:t>GPL570 </a:t>
                      </a:r>
                      <a:endParaRPr lang="en-US" sz="900" b="1" i="0" u="none" strike="noStrike" dirty="0">
                        <a:solidFill>
                          <a:srgbClr val="FF0000"/>
                        </a:solidFill>
                        <a:effectLst/>
                        <a:latin typeface="맑은 고딕"/>
                      </a:endParaRPr>
                    </a:p>
                  </a:txBody>
                  <a:tcPr marL="3093" marR="3093" marT="3093" marB="0" anchor="ctr"/>
                </a:tc>
                <a:tc>
                  <a:txBody>
                    <a:bodyPr/>
                    <a:lstStyle/>
                    <a:p>
                      <a:pPr algn="ctr" fontAlgn="b"/>
                      <a:r>
                        <a:rPr lang="en-US" sz="900" u="none" strike="noStrike" dirty="0">
                          <a:effectLst/>
                        </a:rPr>
                        <a:t>GSE51232</a:t>
                      </a:r>
                      <a:endParaRPr lang="en-US" sz="900" b="0" i="0" u="none" strike="noStrike" dirty="0">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GSM1240799, GSM1240800, GSM1240801 , GSM1240803 , GSM1240804 , </a:t>
                      </a:r>
                      <a:r>
                        <a:rPr lang="en-US" sz="900" u="none" strike="noStrike" dirty="0" smtClean="0">
                          <a:effectLst/>
                        </a:rPr>
                        <a:t>GSM1240805, GSM1240806 </a:t>
                      </a:r>
                      <a:endParaRPr lang="en-US" sz="900" b="0" i="0" u="none" strike="noStrike" dirty="0">
                        <a:solidFill>
                          <a:srgbClr val="000000"/>
                        </a:solidFill>
                        <a:effectLst/>
                        <a:latin typeface="Arial"/>
                      </a:endParaRPr>
                    </a:p>
                  </a:txBody>
                  <a:tcPr marL="3093" marR="3093" marT="3093" marB="0" anchor="ctr"/>
                </a:tc>
                <a:tc>
                  <a:txBody>
                    <a:bodyPr/>
                    <a:lstStyle/>
                    <a:p>
                      <a:pPr algn="l" fontAlgn="ctr"/>
                      <a:r>
                        <a:rPr lang="en-US" sz="900" u="none" strike="noStrike" dirty="0">
                          <a:effectLst/>
                        </a:rPr>
                        <a:t>no published</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15"/>
                  </a:ext>
                </a:extLst>
              </a:tr>
            </a:tbl>
          </a:graphicData>
        </a:graphic>
      </p:graphicFrame>
      <p:sp>
        <p:nvSpPr>
          <p:cNvPr id="6" name="직사각형 4"/>
          <p:cNvSpPr/>
          <p:nvPr/>
        </p:nvSpPr>
        <p:spPr>
          <a:xfrm>
            <a:off x="2915815" y="1417639"/>
            <a:ext cx="4824537" cy="28316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400" b="1" dirty="0" smtClean="0"/>
              <a:t>Group 0: Osteoblast ,   Group 1: bone metastasis</a:t>
            </a:r>
            <a:endParaRPr lang="ko-KR" altLang="en-US" sz="1400" b="1" dirty="0"/>
          </a:p>
        </p:txBody>
      </p:sp>
      <p:sp>
        <p:nvSpPr>
          <p:cNvPr id="7" name="제목 1"/>
          <p:cNvSpPr txBox="1">
            <a:spLocks/>
          </p:cNvSpPr>
          <p:nvPr/>
        </p:nvSpPr>
        <p:spPr>
          <a:xfrm>
            <a:off x="5364088" y="11266"/>
            <a:ext cx="3754163" cy="418058"/>
          </a:xfrm>
          <a:prstGeom prst="rect">
            <a:avLst/>
          </a:prstGeom>
        </p:spPr>
        <p:txBody>
          <a:bodyPr vert="horz" lIns="91440" tIns="45720" rIns="91440" bIns="45720" rtlCol="0" anchor="ctr">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a:lnSpc>
                <a:spcPct val="150000"/>
              </a:lnSpc>
            </a:pPr>
            <a:r>
              <a:rPr lang="en-US" altLang="ko-KR" sz="1200" b="1" dirty="0" smtClean="0"/>
              <a:t>Collecting data from GEO (</a:t>
            </a:r>
            <a:r>
              <a:rPr lang="en-US" altLang="ko-KR" sz="1200" b="1" dirty="0" err="1" smtClean="0"/>
              <a:t>CANDi</a:t>
            </a:r>
            <a:r>
              <a:rPr lang="en-US" altLang="ko-KR" sz="1200" b="1" dirty="0" smtClean="0"/>
              <a:t>)</a:t>
            </a:r>
            <a:endParaRPr lang="en-US" altLang="ko-KR" sz="1200" b="1" dirty="0"/>
          </a:p>
        </p:txBody>
      </p:sp>
    </p:spTree>
    <p:extLst>
      <p:ext uri="{BB962C8B-B14F-4D97-AF65-F5344CB8AC3E}">
        <p14:creationId xmlns:p14="http://schemas.microsoft.com/office/powerpoint/2010/main" val="30192886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내용 개체 틀 2"/>
          <p:cNvSpPr>
            <a:spLocks noGrp="1"/>
          </p:cNvSpPr>
          <p:nvPr>
            <p:ph idx="1"/>
          </p:nvPr>
        </p:nvSpPr>
        <p:spPr>
          <a:xfrm>
            <a:off x="505482" y="404664"/>
            <a:ext cx="8133036" cy="4907018"/>
          </a:xfrm>
        </p:spPr>
        <p:txBody>
          <a:bodyPr>
            <a:normAutofit fontScale="47500" lnSpcReduction="20000"/>
          </a:bodyPr>
          <a:lstStyle/>
          <a:p>
            <a:pPr>
              <a:lnSpc>
                <a:spcPct val="160000"/>
              </a:lnSpc>
            </a:pPr>
            <a:r>
              <a:rPr lang="en-US" altLang="ko-KR" dirty="0" smtClean="0"/>
              <a:t> Data distribution according to study</a:t>
            </a:r>
          </a:p>
          <a:p>
            <a:pPr>
              <a:lnSpc>
                <a:spcPct val="160000"/>
              </a:lnSpc>
            </a:pPr>
            <a:endParaRPr lang="en-US" altLang="ko-KR" dirty="0" smtClean="0"/>
          </a:p>
          <a:p>
            <a:pPr>
              <a:lnSpc>
                <a:spcPct val="160000"/>
              </a:lnSpc>
            </a:pPr>
            <a:r>
              <a:rPr lang="en-US" altLang="ko-KR" dirty="0" smtClean="0"/>
              <a:t>Group 0 PMID 15950434 (GPL 96, 1 subjects)		Study 1</a:t>
            </a:r>
          </a:p>
          <a:p>
            <a:pPr>
              <a:lnSpc>
                <a:spcPct val="160000"/>
              </a:lnSpc>
            </a:pPr>
            <a:r>
              <a:rPr lang="en-US" altLang="ko-KR" dirty="0" smtClean="0"/>
              <a:t>Group 0 PMID 20551950 (GPL 6848, 5 subjects)		Study 2</a:t>
            </a:r>
          </a:p>
          <a:p>
            <a:pPr>
              <a:lnSpc>
                <a:spcPct val="160000"/>
              </a:lnSpc>
            </a:pPr>
            <a:r>
              <a:rPr lang="en-US" altLang="ko-KR" dirty="0" smtClean="0"/>
              <a:t>Group 0 PMID 22235336 (GPL 13482,  8 subjects)	Study 3</a:t>
            </a:r>
          </a:p>
          <a:p>
            <a:pPr>
              <a:lnSpc>
                <a:spcPct val="160000"/>
              </a:lnSpc>
            </a:pPr>
            <a:r>
              <a:rPr lang="en-US" altLang="ko-KR" dirty="0" smtClean="0"/>
              <a:t>Group 0 PMID 23349713 (GPL 570, 1 subjects)		Study 4</a:t>
            </a:r>
          </a:p>
          <a:p>
            <a:pPr>
              <a:lnSpc>
                <a:spcPct val="160000"/>
              </a:lnSpc>
            </a:pPr>
            <a:r>
              <a:rPr lang="en-US" altLang="ko-KR" dirty="0" smtClean="0"/>
              <a:t>Group 0 PMID 19286668 (GPL 6244, 2 subjects) 		Study 5</a:t>
            </a:r>
          </a:p>
          <a:p>
            <a:pPr>
              <a:lnSpc>
                <a:spcPct val="160000"/>
              </a:lnSpc>
            </a:pPr>
            <a:r>
              <a:rPr lang="en-US" altLang="ko-KR" dirty="0" smtClean="0"/>
              <a:t>Group 1 PMID 1957813 (GPL 570, 96, 18 subjects) 	Study 6</a:t>
            </a:r>
          </a:p>
          <a:p>
            <a:pPr>
              <a:lnSpc>
                <a:spcPct val="160000"/>
              </a:lnSpc>
            </a:pPr>
            <a:r>
              <a:rPr lang="en-US" altLang="ko-KR" dirty="0" smtClean="0"/>
              <a:t>Group 1 No publish (1) (GPL 6087, 5, subjects) 		Study 7</a:t>
            </a:r>
          </a:p>
          <a:p>
            <a:pPr>
              <a:lnSpc>
                <a:spcPct val="160000"/>
              </a:lnSpc>
            </a:pPr>
            <a:r>
              <a:rPr lang="en-US" altLang="ko-KR" dirty="0" smtClean="0"/>
              <a:t>Group 1 PMID 23174366 (GPL 6480, 5 subjects) 		Study 8</a:t>
            </a:r>
          </a:p>
          <a:p>
            <a:pPr>
              <a:lnSpc>
                <a:spcPct val="160000"/>
              </a:lnSpc>
            </a:pPr>
            <a:r>
              <a:rPr lang="en-US" altLang="ko-KR" dirty="0" smtClean="0"/>
              <a:t>Group 1 PMID 24287398 (GPL 10379, 5 subjects) 	Study 9</a:t>
            </a:r>
          </a:p>
          <a:p>
            <a:pPr>
              <a:lnSpc>
                <a:spcPct val="160000"/>
              </a:lnSpc>
            </a:pPr>
            <a:r>
              <a:rPr lang="en-US" altLang="ko-KR" dirty="0" smtClean="0"/>
              <a:t>Group 1 No publish (2) (GPL 570, 7 subjects)</a:t>
            </a:r>
            <a:r>
              <a:rPr lang="en-US" altLang="ko-KR" dirty="0"/>
              <a:t> </a:t>
            </a:r>
            <a:r>
              <a:rPr lang="en-US" altLang="ko-KR" dirty="0" smtClean="0"/>
              <a:t>		Study 10</a:t>
            </a:r>
          </a:p>
          <a:p>
            <a:endParaRPr lang="en-US" altLang="ko-KR" dirty="0" smtClean="0"/>
          </a:p>
          <a:p>
            <a:pPr fontAlgn="ctr"/>
            <a:endParaRPr lang="ko-KR" altLang="ko-KR" dirty="0" smtClean="0"/>
          </a:p>
          <a:p>
            <a:endParaRPr lang="en-US" altLang="ko-KR" dirty="0" smtClean="0">
              <a:solidFill>
                <a:srgbClr val="000000"/>
              </a:solidFill>
            </a:endParaRPr>
          </a:p>
          <a:p>
            <a:endParaRPr lang="en-US" altLang="ko-KR" dirty="0" smtClean="0"/>
          </a:p>
          <a:p>
            <a:endParaRPr lang="en-US" altLang="ko-KR" dirty="0" smtClean="0"/>
          </a:p>
          <a:p>
            <a:endParaRPr lang="ko-KR" altLang="en-US" dirty="0"/>
          </a:p>
        </p:txBody>
      </p:sp>
    </p:spTree>
    <p:extLst>
      <p:ext uri="{BB962C8B-B14F-4D97-AF65-F5344CB8AC3E}">
        <p14:creationId xmlns:p14="http://schemas.microsoft.com/office/powerpoint/2010/main" val="8068405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628650" y="1010788"/>
            <a:ext cx="7886700" cy="1114479"/>
          </a:xfrm>
        </p:spPr>
        <p:txBody>
          <a:bodyPr>
            <a:normAutofit fontScale="90000"/>
          </a:bodyPr>
          <a:lstStyle/>
          <a:p>
            <a:pPr>
              <a:lnSpc>
                <a:spcPct val="150000"/>
              </a:lnSpc>
            </a:pPr>
            <a:r>
              <a:rPr lang="en-US" altLang="ko-KR" b="1" smtClean="0"/>
              <a:t>Summary of Results</a:t>
            </a:r>
            <a:r>
              <a:rPr lang="en-US" altLang="ko-KR" b="1" dirty="0" smtClean="0"/>
              <a:t/>
            </a:r>
            <a:br>
              <a:rPr lang="en-US" altLang="ko-KR" b="1" dirty="0" smtClean="0"/>
            </a:br>
            <a:r>
              <a:rPr lang="en-US" altLang="ko-KR" sz="2325" dirty="0"/>
              <a:t>(57 subjects: 17 osteoblast + 40 bone metastasis) </a:t>
            </a:r>
            <a:endParaRPr lang="ko-KR" altLang="en-US" sz="2325" dirty="0"/>
          </a:p>
        </p:txBody>
      </p:sp>
      <p:sp>
        <p:nvSpPr>
          <p:cNvPr id="3" name="내용 개체 틀 2"/>
          <p:cNvSpPr>
            <a:spLocks noGrp="1"/>
          </p:cNvSpPr>
          <p:nvPr>
            <p:ph idx="1"/>
          </p:nvPr>
        </p:nvSpPr>
        <p:spPr>
          <a:xfrm>
            <a:off x="628650" y="2226469"/>
            <a:ext cx="7886700" cy="524408"/>
          </a:xfrm>
        </p:spPr>
        <p:txBody>
          <a:bodyPr>
            <a:normAutofit fontScale="62500" lnSpcReduction="20000"/>
          </a:bodyPr>
          <a:lstStyle/>
          <a:p>
            <a:r>
              <a:rPr lang="en-US" altLang="ko-KR" dirty="0" smtClean="0"/>
              <a:t>Study 1~5: osteoblast    Study 6~10: bone metastasis of BC</a:t>
            </a:r>
          </a:p>
          <a:p>
            <a:endParaRPr lang="en-US" altLang="ko-KR" dirty="0"/>
          </a:p>
          <a:p>
            <a:endParaRPr lang="ko-KR" altLang="en-US" dirty="0"/>
          </a:p>
        </p:txBody>
      </p:sp>
      <p:sp>
        <p:nvSpPr>
          <p:cNvPr id="4" name="직사각형 3"/>
          <p:cNvSpPr/>
          <p:nvPr/>
        </p:nvSpPr>
        <p:spPr>
          <a:xfrm>
            <a:off x="895634" y="2883942"/>
            <a:ext cx="481083" cy="30195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5" name="TextBox 4"/>
          <p:cNvSpPr txBox="1"/>
          <p:nvPr/>
        </p:nvSpPr>
        <p:spPr>
          <a:xfrm>
            <a:off x="388962" y="2781584"/>
            <a:ext cx="368489" cy="300082"/>
          </a:xfrm>
          <a:prstGeom prst="rect">
            <a:avLst/>
          </a:prstGeom>
          <a:noFill/>
        </p:spPr>
        <p:txBody>
          <a:bodyPr wrap="square" rtlCol="0">
            <a:spAutoFit/>
          </a:bodyPr>
          <a:lstStyle/>
          <a:p>
            <a:r>
              <a:rPr lang="en-US" altLang="ko-KR" sz="1350" b="1" dirty="0"/>
              <a:t>-3</a:t>
            </a:r>
            <a:endParaRPr lang="ko-KR" altLang="en-US" sz="1350" b="1" dirty="0"/>
          </a:p>
        </p:txBody>
      </p:sp>
      <p:sp>
        <p:nvSpPr>
          <p:cNvPr id="6" name="TextBox 5"/>
          <p:cNvSpPr txBox="1"/>
          <p:nvPr/>
        </p:nvSpPr>
        <p:spPr>
          <a:xfrm>
            <a:off x="409433" y="3058583"/>
            <a:ext cx="368489" cy="300082"/>
          </a:xfrm>
          <a:prstGeom prst="rect">
            <a:avLst/>
          </a:prstGeom>
          <a:noFill/>
        </p:spPr>
        <p:txBody>
          <a:bodyPr wrap="square" rtlCol="0">
            <a:spAutoFit/>
          </a:bodyPr>
          <a:lstStyle/>
          <a:p>
            <a:r>
              <a:rPr lang="en-US" altLang="ko-KR" sz="1350" b="1" dirty="0"/>
              <a:t>-0</a:t>
            </a:r>
            <a:endParaRPr lang="ko-KR" altLang="en-US" sz="1350" b="1" dirty="0"/>
          </a:p>
        </p:txBody>
      </p:sp>
      <p:sp>
        <p:nvSpPr>
          <p:cNvPr id="7" name="TextBox 6"/>
          <p:cNvSpPr txBox="1"/>
          <p:nvPr/>
        </p:nvSpPr>
        <p:spPr>
          <a:xfrm>
            <a:off x="450377" y="3449882"/>
            <a:ext cx="368489" cy="300082"/>
          </a:xfrm>
          <a:prstGeom prst="rect">
            <a:avLst/>
          </a:prstGeom>
          <a:noFill/>
        </p:spPr>
        <p:txBody>
          <a:bodyPr wrap="square" rtlCol="0">
            <a:spAutoFit/>
          </a:bodyPr>
          <a:lstStyle/>
          <a:p>
            <a:r>
              <a:rPr lang="en-US" altLang="ko-KR" sz="1350" b="1" dirty="0"/>
              <a:t>3</a:t>
            </a:r>
            <a:endParaRPr lang="ko-KR" altLang="en-US" sz="1350" b="1" dirty="0"/>
          </a:p>
        </p:txBody>
      </p:sp>
      <p:sp>
        <p:nvSpPr>
          <p:cNvPr id="8" name="오른쪽 중괄호 7"/>
          <p:cNvSpPr/>
          <p:nvPr/>
        </p:nvSpPr>
        <p:spPr>
          <a:xfrm>
            <a:off x="1545609" y="2883943"/>
            <a:ext cx="307075" cy="704439"/>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350"/>
          </a:p>
        </p:txBody>
      </p:sp>
      <p:sp>
        <p:nvSpPr>
          <p:cNvPr id="9" name="TextBox 8"/>
          <p:cNvSpPr txBox="1"/>
          <p:nvPr/>
        </p:nvSpPr>
        <p:spPr>
          <a:xfrm>
            <a:off x="2190466" y="3058583"/>
            <a:ext cx="6356445" cy="300082"/>
          </a:xfrm>
          <a:prstGeom prst="rect">
            <a:avLst/>
          </a:prstGeom>
          <a:noFill/>
        </p:spPr>
        <p:txBody>
          <a:bodyPr wrap="square" rtlCol="0">
            <a:spAutoFit/>
          </a:bodyPr>
          <a:lstStyle/>
          <a:p>
            <a:r>
              <a:rPr lang="en-US" altLang="ko-KR" sz="1350" dirty="0"/>
              <a:t>Study 2 (5 subjects), study3 (8 subjects),  study 8 (5 subjects) </a:t>
            </a:r>
            <a:endParaRPr lang="ko-KR" altLang="en-US" sz="1350" dirty="0"/>
          </a:p>
        </p:txBody>
      </p:sp>
      <p:sp>
        <p:nvSpPr>
          <p:cNvPr id="10" name="TextBox 9"/>
          <p:cNvSpPr txBox="1"/>
          <p:nvPr/>
        </p:nvSpPr>
        <p:spPr>
          <a:xfrm>
            <a:off x="380432" y="3841181"/>
            <a:ext cx="368489" cy="369332"/>
          </a:xfrm>
          <a:prstGeom prst="rect">
            <a:avLst/>
          </a:prstGeom>
          <a:noFill/>
        </p:spPr>
        <p:txBody>
          <a:bodyPr wrap="square" rtlCol="0">
            <a:spAutoFit/>
          </a:bodyPr>
          <a:lstStyle/>
          <a:p>
            <a:r>
              <a:rPr lang="en-US" altLang="ko-KR" b="1" dirty="0">
                <a:solidFill>
                  <a:srgbClr val="FF0000"/>
                </a:solidFill>
              </a:rPr>
              <a:t>5</a:t>
            </a:r>
            <a:endParaRPr lang="ko-KR" altLang="en-US" b="1" dirty="0">
              <a:solidFill>
                <a:srgbClr val="FF0000"/>
              </a:solidFill>
            </a:endParaRPr>
          </a:p>
        </p:txBody>
      </p:sp>
      <p:sp>
        <p:nvSpPr>
          <p:cNvPr id="11" name="TextBox 10"/>
          <p:cNvSpPr txBox="1"/>
          <p:nvPr/>
        </p:nvSpPr>
        <p:spPr>
          <a:xfrm>
            <a:off x="307929" y="4371011"/>
            <a:ext cx="513494" cy="369332"/>
          </a:xfrm>
          <a:prstGeom prst="rect">
            <a:avLst/>
          </a:prstGeom>
          <a:noFill/>
        </p:spPr>
        <p:txBody>
          <a:bodyPr wrap="square" rtlCol="0">
            <a:spAutoFit/>
          </a:bodyPr>
          <a:lstStyle/>
          <a:p>
            <a:r>
              <a:rPr lang="en-US" altLang="ko-KR" b="1" dirty="0">
                <a:solidFill>
                  <a:srgbClr val="FF0000"/>
                </a:solidFill>
              </a:rPr>
              <a:t>15</a:t>
            </a:r>
            <a:endParaRPr lang="ko-KR" altLang="en-US" b="1" dirty="0">
              <a:solidFill>
                <a:srgbClr val="FF0000"/>
              </a:solidFill>
            </a:endParaRPr>
          </a:p>
        </p:txBody>
      </p:sp>
      <p:sp>
        <p:nvSpPr>
          <p:cNvPr id="12" name="오른쪽 중괄호 11"/>
          <p:cNvSpPr/>
          <p:nvPr/>
        </p:nvSpPr>
        <p:spPr>
          <a:xfrm>
            <a:off x="1659909" y="3880292"/>
            <a:ext cx="307075" cy="704439"/>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350"/>
          </a:p>
        </p:txBody>
      </p:sp>
      <p:sp>
        <p:nvSpPr>
          <p:cNvPr id="13" name="TextBox 12"/>
          <p:cNvSpPr txBox="1"/>
          <p:nvPr/>
        </p:nvSpPr>
        <p:spPr>
          <a:xfrm>
            <a:off x="2100049" y="4094012"/>
            <a:ext cx="6876766" cy="300082"/>
          </a:xfrm>
          <a:prstGeom prst="rect">
            <a:avLst/>
          </a:prstGeom>
          <a:noFill/>
        </p:spPr>
        <p:txBody>
          <a:bodyPr wrap="square" rtlCol="0">
            <a:spAutoFit/>
          </a:bodyPr>
          <a:lstStyle/>
          <a:p>
            <a:r>
              <a:rPr lang="en-US" altLang="ko-KR" sz="1350" dirty="0">
                <a:solidFill>
                  <a:srgbClr val="FF0000"/>
                </a:solidFill>
              </a:rPr>
              <a:t>Study 5 (2 subjects), study6 (18 subjects),  study 9 (5 subjects), </a:t>
            </a:r>
            <a:r>
              <a:rPr lang="en-US" altLang="ko-KR" sz="1350" dirty="0">
                <a:solidFill>
                  <a:srgbClr val="0000CC"/>
                </a:solidFill>
              </a:rPr>
              <a:t>study 10 (7 subjects)</a:t>
            </a:r>
            <a:endParaRPr lang="ko-KR" altLang="en-US" sz="1350" dirty="0">
              <a:solidFill>
                <a:srgbClr val="0000CC"/>
              </a:solidFill>
            </a:endParaRPr>
          </a:p>
        </p:txBody>
      </p:sp>
      <p:sp>
        <p:nvSpPr>
          <p:cNvPr id="15" name="TextBox 14"/>
          <p:cNvSpPr txBox="1"/>
          <p:nvPr/>
        </p:nvSpPr>
        <p:spPr>
          <a:xfrm>
            <a:off x="6252381" y="5381482"/>
            <a:ext cx="2560661" cy="300082"/>
          </a:xfrm>
          <a:prstGeom prst="rect">
            <a:avLst/>
          </a:prstGeom>
          <a:noFill/>
        </p:spPr>
        <p:txBody>
          <a:bodyPr wrap="square" rtlCol="0">
            <a:spAutoFit/>
          </a:bodyPr>
          <a:lstStyle/>
          <a:p>
            <a:r>
              <a:rPr lang="en-US" altLang="ko-KR" sz="1350" dirty="0">
                <a:solidFill>
                  <a:srgbClr val="0000CC"/>
                </a:solidFill>
              </a:rPr>
              <a:t>Blue study</a:t>
            </a:r>
            <a:r>
              <a:rPr lang="en-US" altLang="ko-KR" sz="1350" dirty="0"/>
              <a:t>: no publish</a:t>
            </a:r>
            <a:endParaRPr lang="ko-KR" altLang="en-US" sz="1350" dirty="0"/>
          </a:p>
        </p:txBody>
      </p:sp>
      <p:sp>
        <p:nvSpPr>
          <p:cNvPr id="16" name="TextBox 15"/>
          <p:cNvSpPr txBox="1"/>
          <p:nvPr/>
        </p:nvSpPr>
        <p:spPr>
          <a:xfrm>
            <a:off x="153538" y="5242983"/>
            <a:ext cx="562970" cy="507831"/>
          </a:xfrm>
          <a:prstGeom prst="rect">
            <a:avLst/>
          </a:prstGeom>
          <a:noFill/>
        </p:spPr>
        <p:txBody>
          <a:bodyPr wrap="square" rtlCol="0">
            <a:spAutoFit/>
          </a:bodyPr>
          <a:lstStyle/>
          <a:p>
            <a:r>
              <a:rPr lang="en-US" altLang="ko-KR" sz="1350" b="1" dirty="0"/>
              <a:t>6000</a:t>
            </a:r>
            <a:endParaRPr lang="ko-KR" altLang="en-US" sz="1350" b="1" dirty="0"/>
          </a:p>
        </p:txBody>
      </p:sp>
      <p:sp>
        <p:nvSpPr>
          <p:cNvPr id="17" name="오른쪽 중괄호 16"/>
          <p:cNvSpPr/>
          <p:nvPr/>
        </p:nvSpPr>
        <p:spPr>
          <a:xfrm>
            <a:off x="1876566" y="3726882"/>
            <a:ext cx="307075" cy="1793100"/>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350"/>
          </a:p>
        </p:txBody>
      </p:sp>
      <p:sp>
        <p:nvSpPr>
          <p:cNvPr id="18" name="TextBox 17"/>
          <p:cNvSpPr txBox="1"/>
          <p:nvPr/>
        </p:nvSpPr>
        <p:spPr>
          <a:xfrm>
            <a:off x="2304766" y="4484932"/>
            <a:ext cx="1871450" cy="300082"/>
          </a:xfrm>
          <a:prstGeom prst="rect">
            <a:avLst/>
          </a:prstGeom>
          <a:noFill/>
        </p:spPr>
        <p:txBody>
          <a:bodyPr wrap="square" rtlCol="0">
            <a:spAutoFit/>
          </a:bodyPr>
          <a:lstStyle/>
          <a:p>
            <a:r>
              <a:rPr lang="en-US" altLang="ko-KR" sz="1350" dirty="0">
                <a:solidFill>
                  <a:srgbClr val="0000CC"/>
                </a:solidFill>
              </a:rPr>
              <a:t>Study 7 </a:t>
            </a:r>
            <a:r>
              <a:rPr lang="en-US" altLang="ko-KR" sz="1350" dirty="0"/>
              <a:t>(5 subjects)</a:t>
            </a:r>
            <a:endParaRPr lang="ko-KR" altLang="en-US" sz="1350" dirty="0"/>
          </a:p>
        </p:txBody>
      </p:sp>
      <p:sp>
        <p:nvSpPr>
          <p:cNvPr id="19" name="TextBox 18"/>
          <p:cNvSpPr txBox="1"/>
          <p:nvPr/>
        </p:nvSpPr>
        <p:spPr>
          <a:xfrm>
            <a:off x="71653" y="5613178"/>
            <a:ext cx="747215" cy="300082"/>
          </a:xfrm>
          <a:prstGeom prst="rect">
            <a:avLst/>
          </a:prstGeom>
          <a:noFill/>
        </p:spPr>
        <p:txBody>
          <a:bodyPr wrap="square" rtlCol="0">
            <a:spAutoFit/>
          </a:bodyPr>
          <a:lstStyle/>
          <a:p>
            <a:r>
              <a:rPr lang="en-US" altLang="ko-KR" sz="1350" b="1" dirty="0"/>
              <a:t>16000</a:t>
            </a:r>
            <a:endParaRPr lang="ko-KR" altLang="en-US" sz="1350" b="1" dirty="0"/>
          </a:p>
        </p:txBody>
      </p:sp>
      <p:sp>
        <p:nvSpPr>
          <p:cNvPr id="20" name="오른쪽 중괄호 19"/>
          <p:cNvSpPr/>
          <p:nvPr/>
        </p:nvSpPr>
        <p:spPr>
          <a:xfrm>
            <a:off x="2151228" y="4890763"/>
            <a:ext cx="307075" cy="999413"/>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350"/>
          </a:p>
        </p:txBody>
      </p:sp>
      <p:sp>
        <p:nvSpPr>
          <p:cNvPr id="21" name="TextBox 20"/>
          <p:cNvSpPr txBox="1"/>
          <p:nvPr/>
        </p:nvSpPr>
        <p:spPr>
          <a:xfrm>
            <a:off x="348019" y="4752263"/>
            <a:ext cx="368489" cy="507831"/>
          </a:xfrm>
          <a:prstGeom prst="rect">
            <a:avLst/>
          </a:prstGeom>
          <a:noFill/>
        </p:spPr>
        <p:txBody>
          <a:bodyPr wrap="square" rtlCol="0">
            <a:spAutoFit/>
          </a:bodyPr>
          <a:lstStyle/>
          <a:p>
            <a:r>
              <a:rPr lang="en-US" altLang="ko-KR" sz="1350" b="1" dirty="0"/>
              <a:t>50</a:t>
            </a:r>
            <a:endParaRPr lang="ko-KR" altLang="en-US" sz="1350" b="1" dirty="0"/>
          </a:p>
        </p:txBody>
      </p:sp>
      <p:sp>
        <p:nvSpPr>
          <p:cNvPr id="22" name="TextBox 21"/>
          <p:cNvSpPr txBox="1"/>
          <p:nvPr/>
        </p:nvSpPr>
        <p:spPr>
          <a:xfrm>
            <a:off x="2620370" y="5235717"/>
            <a:ext cx="3469944" cy="300082"/>
          </a:xfrm>
          <a:prstGeom prst="rect">
            <a:avLst/>
          </a:prstGeom>
          <a:noFill/>
        </p:spPr>
        <p:txBody>
          <a:bodyPr wrap="square" rtlCol="0">
            <a:spAutoFit/>
          </a:bodyPr>
          <a:lstStyle/>
          <a:p>
            <a:r>
              <a:rPr lang="en-US" altLang="ko-KR" sz="1350" dirty="0"/>
              <a:t>Study 1 (1 subjects), study 4 (1 subjects)</a:t>
            </a:r>
            <a:endParaRPr lang="ko-KR" altLang="en-US" sz="1350" dirty="0"/>
          </a:p>
        </p:txBody>
      </p:sp>
      <p:sp>
        <p:nvSpPr>
          <p:cNvPr id="14" name="TextBox 13"/>
          <p:cNvSpPr txBox="1"/>
          <p:nvPr/>
        </p:nvSpPr>
        <p:spPr>
          <a:xfrm>
            <a:off x="1124207" y="6054256"/>
            <a:ext cx="7687766" cy="646331"/>
          </a:xfrm>
          <a:prstGeom prst="rect">
            <a:avLst/>
          </a:prstGeom>
          <a:noFill/>
        </p:spPr>
        <p:txBody>
          <a:bodyPr wrap="square" rtlCol="0">
            <a:spAutoFit/>
          </a:bodyPr>
          <a:lstStyle/>
          <a:p>
            <a:pPr marL="285750" indent="-285750">
              <a:buFontTx/>
              <a:buChar char="-"/>
            </a:pPr>
            <a:r>
              <a:rPr lang="en-US" dirty="0" smtClean="0"/>
              <a:t>values in microarray are expressed as log values of ratio value.</a:t>
            </a:r>
          </a:p>
          <a:p>
            <a:pPr marL="285750" indent="-285750">
              <a:buFontTx/>
              <a:buChar char="-"/>
            </a:pPr>
            <a:r>
              <a:rPr lang="en-US" dirty="0" smtClean="0"/>
              <a:t>Therefore, it is rare to get the log value over 15…. </a:t>
            </a:r>
            <a:endParaRPr lang="en-US" dirty="0"/>
          </a:p>
        </p:txBody>
      </p:sp>
    </p:spTree>
    <p:extLst>
      <p:ext uri="{BB962C8B-B14F-4D97-AF65-F5344CB8AC3E}">
        <p14:creationId xmlns:p14="http://schemas.microsoft.com/office/powerpoint/2010/main" val="40308114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08720"/>
            <a:ext cx="8229600" cy="5217443"/>
          </a:xfrm>
        </p:spPr>
        <p:txBody>
          <a:bodyPr>
            <a:normAutofit lnSpcReduction="10000"/>
          </a:bodyPr>
          <a:lstStyle/>
          <a:p>
            <a:pPr>
              <a:lnSpc>
                <a:spcPct val="150000"/>
              </a:lnSpc>
            </a:pPr>
            <a:r>
              <a:rPr lang="en-US" dirty="0" smtClean="0"/>
              <a:t>Now, I got the raw data got from microarray study in GEO. </a:t>
            </a:r>
          </a:p>
          <a:p>
            <a:pPr>
              <a:lnSpc>
                <a:spcPct val="150000"/>
              </a:lnSpc>
            </a:pPr>
            <a:r>
              <a:rPr lang="en-US" dirty="0" smtClean="0"/>
              <a:t>Then, I got raw data and normalized data according to group not sort of study.</a:t>
            </a:r>
          </a:p>
          <a:p>
            <a:pPr>
              <a:lnSpc>
                <a:spcPct val="150000"/>
              </a:lnSpc>
            </a:pPr>
            <a:r>
              <a:rPr lang="en-US" dirty="0"/>
              <a:t>I will show you the raw data distribution of two sample </a:t>
            </a:r>
            <a:r>
              <a:rPr lang="en-US" dirty="0" smtClean="0"/>
              <a:t>genes using histogram in </a:t>
            </a:r>
            <a:r>
              <a:rPr lang="en-US" dirty="0" err="1" smtClean="0"/>
              <a:t>GeNIe</a:t>
            </a:r>
            <a:r>
              <a:rPr lang="en-US" dirty="0" smtClean="0"/>
              <a:t>.</a:t>
            </a:r>
            <a:endParaRPr lang="en-US" dirty="0"/>
          </a:p>
          <a:p>
            <a:pPr>
              <a:lnSpc>
                <a:spcPct val="150000"/>
              </a:lnSpc>
            </a:pPr>
            <a:endParaRPr lang="en-US" dirty="0"/>
          </a:p>
        </p:txBody>
      </p:sp>
    </p:spTree>
    <p:extLst>
      <p:ext uri="{BB962C8B-B14F-4D97-AF65-F5344CB8AC3E}">
        <p14:creationId xmlns:p14="http://schemas.microsoft.com/office/powerpoint/2010/main" val="16862483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8321" t="25933" r="28044" b="29105"/>
          <a:stretch/>
        </p:blipFill>
        <p:spPr bwMode="auto">
          <a:xfrm>
            <a:off x="235424" y="857251"/>
            <a:ext cx="4258101" cy="2466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제목 1">
            <a:extLst>
              <a:ext uri="{FF2B5EF4-FFF2-40B4-BE49-F238E27FC236}">
                <a16:creationId xmlns:a16="http://schemas.microsoft.com/office/drawing/2014/main" id="{BABD1300-22BC-478E-AD90-5147CA7EBF96}"/>
              </a:ext>
            </a:extLst>
          </p:cNvPr>
          <p:cNvSpPr>
            <a:spLocks noGrp="1"/>
          </p:cNvSpPr>
          <p:nvPr>
            <p:ph type="title"/>
          </p:nvPr>
        </p:nvSpPr>
        <p:spPr>
          <a:xfrm>
            <a:off x="236849" y="439046"/>
            <a:ext cx="2606959" cy="307073"/>
          </a:xfrm>
        </p:spPr>
        <p:txBody>
          <a:bodyPr>
            <a:noAutofit/>
          </a:bodyPr>
          <a:lstStyle/>
          <a:p>
            <a:r>
              <a:rPr lang="en-US" altLang="ko-KR" sz="2800" dirty="0" smtClean="0">
                <a:solidFill>
                  <a:srgbClr val="0000CC"/>
                </a:solidFill>
              </a:rPr>
              <a:t>FRAT gene</a:t>
            </a:r>
            <a:endParaRPr lang="ko-KR" altLang="en-US" sz="2800" dirty="0">
              <a:solidFill>
                <a:srgbClr val="0000CC"/>
              </a:solidFill>
            </a:endParaRPr>
          </a:p>
        </p:txBody>
      </p:sp>
      <p:sp>
        <p:nvSpPr>
          <p:cNvPr id="4" name="TextBox 3"/>
          <p:cNvSpPr txBox="1"/>
          <p:nvPr/>
        </p:nvSpPr>
        <p:spPr>
          <a:xfrm>
            <a:off x="806367" y="3468184"/>
            <a:ext cx="2297789" cy="300082"/>
          </a:xfrm>
          <a:prstGeom prst="rect">
            <a:avLst/>
          </a:prstGeom>
          <a:noFill/>
        </p:spPr>
        <p:txBody>
          <a:bodyPr wrap="square" rtlCol="0">
            <a:spAutoFit/>
          </a:bodyPr>
          <a:lstStyle/>
          <a:p>
            <a:pPr algn="r"/>
            <a:r>
              <a:rPr lang="en-US" altLang="ko-KR" sz="1350" b="1" dirty="0"/>
              <a:t>57 </a:t>
            </a:r>
            <a:r>
              <a:rPr lang="en-US" altLang="ko-KR" sz="1350" b="1" dirty="0" smtClean="0"/>
              <a:t>studies (total study</a:t>
            </a:r>
            <a:endParaRPr lang="ko-KR" altLang="en-US" sz="1350" b="1" dirty="0"/>
          </a:p>
        </p:txBody>
      </p: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7587" t="24627" r="27834" b="28544"/>
          <a:stretch/>
        </p:blipFill>
        <p:spPr bwMode="auto">
          <a:xfrm>
            <a:off x="4793775" y="857250"/>
            <a:ext cx="4350225" cy="25691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7627392" y="951710"/>
            <a:ext cx="1351129" cy="300082"/>
          </a:xfrm>
          <a:prstGeom prst="rect">
            <a:avLst/>
          </a:prstGeom>
          <a:noFill/>
        </p:spPr>
        <p:txBody>
          <a:bodyPr wrap="square" rtlCol="0">
            <a:spAutoFit/>
          </a:bodyPr>
          <a:lstStyle/>
          <a:p>
            <a:pPr algn="r"/>
            <a:r>
              <a:rPr lang="en-US" altLang="ko-KR" sz="1350" b="1" dirty="0"/>
              <a:t>55 studies</a:t>
            </a:r>
            <a:endParaRPr lang="ko-KR" altLang="en-US" sz="1350" b="1" dirty="0"/>
          </a:p>
        </p:txBody>
      </p:sp>
      <p:sp>
        <p:nvSpPr>
          <p:cNvPr id="10" name="TextBox 9"/>
          <p:cNvSpPr txBox="1"/>
          <p:nvPr/>
        </p:nvSpPr>
        <p:spPr>
          <a:xfrm>
            <a:off x="3340290" y="3768266"/>
            <a:ext cx="1351129" cy="300082"/>
          </a:xfrm>
          <a:prstGeom prst="rect">
            <a:avLst/>
          </a:prstGeom>
          <a:noFill/>
        </p:spPr>
        <p:txBody>
          <a:bodyPr wrap="square" rtlCol="0">
            <a:spAutoFit/>
          </a:bodyPr>
          <a:lstStyle/>
          <a:p>
            <a:pPr algn="r"/>
            <a:r>
              <a:rPr lang="en-US" altLang="ko-KR" sz="1350" b="1" dirty="0"/>
              <a:t>50 studies</a:t>
            </a:r>
            <a:endParaRPr lang="ko-KR" altLang="en-US" sz="1350" b="1" dirty="0"/>
          </a:p>
        </p:txBody>
      </p:sp>
      <p:pic>
        <p:nvPicPr>
          <p:cNvPr id="8195"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28216" t="25933" r="27519" b="28732"/>
          <a:stretch/>
        </p:blipFill>
        <p:spPr bwMode="auto">
          <a:xfrm>
            <a:off x="4793776" y="3426442"/>
            <a:ext cx="4319516" cy="24873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483768" y="327914"/>
            <a:ext cx="3600400" cy="369332"/>
          </a:xfrm>
          <a:prstGeom prst="rect">
            <a:avLst/>
          </a:prstGeom>
          <a:noFill/>
        </p:spPr>
        <p:txBody>
          <a:bodyPr wrap="square" rtlCol="0">
            <a:spAutoFit/>
          </a:bodyPr>
          <a:lstStyle/>
          <a:p>
            <a:r>
              <a:rPr lang="en-US" dirty="0" smtClean="0"/>
              <a:t>Raw values before normalization</a:t>
            </a:r>
            <a:endParaRPr lang="en-US" dirty="0"/>
          </a:p>
        </p:txBody>
      </p:sp>
      <p:sp>
        <p:nvSpPr>
          <p:cNvPr id="3" name="TextBox 2"/>
          <p:cNvSpPr txBox="1"/>
          <p:nvPr/>
        </p:nvSpPr>
        <p:spPr>
          <a:xfrm>
            <a:off x="576996" y="5879276"/>
            <a:ext cx="7056784" cy="92333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smtClean="0"/>
              <a:t>In raw data distribution of microarray study, the values in 50 studies look like be acceptable log values! </a:t>
            </a:r>
            <a:endParaRPr lang="en-US" dirty="0"/>
          </a:p>
        </p:txBody>
      </p:sp>
    </p:spTree>
    <p:extLst>
      <p:ext uri="{BB962C8B-B14F-4D97-AF65-F5344CB8AC3E}">
        <p14:creationId xmlns:p14="http://schemas.microsoft.com/office/powerpoint/2010/main" val="7325483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p:cNvPicPr>
            <a:picLocks noChangeAspect="1" noChangeArrowheads="1"/>
          </p:cNvPicPr>
          <p:nvPr/>
        </p:nvPicPr>
        <p:blipFill rotWithShape="1">
          <a:blip r:embed="rId2">
            <a:extLst>
              <a:ext uri="{28A0092B-C50C-407E-A947-70E740481C1C}">
                <a14:useLocalDpi xmlns:a14="http://schemas.microsoft.com/office/drawing/2010/main" val="0"/>
              </a:ext>
            </a:extLst>
          </a:blip>
          <a:srcRect l="28007" t="25327" r="28567" b="28685"/>
          <a:stretch/>
        </p:blipFill>
        <p:spPr bwMode="auto">
          <a:xfrm>
            <a:off x="4781833" y="857250"/>
            <a:ext cx="4237631" cy="2523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8008" t="25140" r="28042" b="28685"/>
          <a:stretch/>
        </p:blipFill>
        <p:spPr bwMode="auto">
          <a:xfrm>
            <a:off x="0" y="1090210"/>
            <a:ext cx="4288809" cy="2533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746339" y="3903244"/>
            <a:ext cx="1351129" cy="300082"/>
          </a:xfrm>
          <a:prstGeom prst="rect">
            <a:avLst/>
          </a:prstGeom>
          <a:noFill/>
        </p:spPr>
        <p:txBody>
          <a:bodyPr wrap="square" rtlCol="0">
            <a:spAutoFit/>
          </a:bodyPr>
          <a:lstStyle/>
          <a:p>
            <a:pPr algn="r"/>
            <a:r>
              <a:rPr lang="en-US" altLang="ko-KR" sz="1350" b="1" dirty="0"/>
              <a:t>57 studies</a:t>
            </a:r>
            <a:endParaRPr lang="ko-KR" altLang="en-US" sz="1350" b="1" dirty="0"/>
          </a:p>
        </p:txBody>
      </p:sp>
      <p:sp>
        <p:nvSpPr>
          <p:cNvPr id="8" name="TextBox 7"/>
          <p:cNvSpPr txBox="1"/>
          <p:nvPr/>
        </p:nvSpPr>
        <p:spPr>
          <a:xfrm>
            <a:off x="7627392" y="951710"/>
            <a:ext cx="1351129" cy="300082"/>
          </a:xfrm>
          <a:prstGeom prst="rect">
            <a:avLst/>
          </a:prstGeom>
          <a:noFill/>
        </p:spPr>
        <p:txBody>
          <a:bodyPr wrap="square" rtlCol="0">
            <a:spAutoFit/>
          </a:bodyPr>
          <a:lstStyle/>
          <a:p>
            <a:pPr algn="r"/>
            <a:r>
              <a:rPr lang="en-US" altLang="ko-KR" sz="1350" b="1" dirty="0"/>
              <a:t>55 studies</a:t>
            </a:r>
            <a:endParaRPr lang="ko-KR" altLang="en-US" sz="1350" b="1" dirty="0"/>
          </a:p>
        </p:txBody>
      </p:sp>
      <p:sp>
        <p:nvSpPr>
          <p:cNvPr id="10" name="TextBox 9"/>
          <p:cNvSpPr txBox="1"/>
          <p:nvPr/>
        </p:nvSpPr>
        <p:spPr>
          <a:xfrm>
            <a:off x="3340290" y="3768266"/>
            <a:ext cx="1351129" cy="300082"/>
          </a:xfrm>
          <a:prstGeom prst="rect">
            <a:avLst/>
          </a:prstGeom>
          <a:noFill/>
        </p:spPr>
        <p:txBody>
          <a:bodyPr wrap="square" rtlCol="0">
            <a:spAutoFit/>
          </a:bodyPr>
          <a:lstStyle/>
          <a:p>
            <a:pPr algn="r"/>
            <a:r>
              <a:rPr lang="en-US" altLang="ko-KR" sz="1350" b="1" dirty="0"/>
              <a:t>50 studies</a:t>
            </a:r>
            <a:endParaRPr lang="ko-KR" altLang="en-US" sz="1350" b="1" dirty="0"/>
          </a:p>
        </p:txBody>
      </p:sp>
      <p:sp>
        <p:nvSpPr>
          <p:cNvPr id="11" name="제목 1">
            <a:extLst>
              <a:ext uri="{FF2B5EF4-FFF2-40B4-BE49-F238E27FC236}">
                <a16:creationId xmlns:a16="http://schemas.microsoft.com/office/drawing/2014/main" id="{BABD1300-22BC-478E-AD90-5147CA7EBF96}"/>
              </a:ext>
            </a:extLst>
          </p:cNvPr>
          <p:cNvSpPr>
            <a:spLocks noGrp="1"/>
          </p:cNvSpPr>
          <p:nvPr>
            <p:ph type="title"/>
          </p:nvPr>
        </p:nvSpPr>
        <p:spPr>
          <a:xfrm>
            <a:off x="0" y="188640"/>
            <a:ext cx="2843808" cy="421943"/>
          </a:xfrm>
        </p:spPr>
        <p:txBody>
          <a:bodyPr>
            <a:noAutofit/>
          </a:bodyPr>
          <a:lstStyle/>
          <a:p>
            <a:r>
              <a:rPr lang="en-US" altLang="ko-KR" sz="3200" dirty="0" smtClean="0">
                <a:solidFill>
                  <a:srgbClr val="0000CC"/>
                </a:solidFill>
              </a:rPr>
              <a:t>MAP2K2 gene</a:t>
            </a:r>
            <a:endParaRPr lang="ko-KR" altLang="en-US" sz="3200" dirty="0">
              <a:solidFill>
                <a:srgbClr val="0000CC"/>
              </a:solidFill>
            </a:endParaRPr>
          </a:p>
        </p:txBody>
      </p:sp>
      <p:pic>
        <p:nvPicPr>
          <p:cNvPr id="921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8321" t="25746" r="28358" b="28545"/>
          <a:stretch/>
        </p:blipFill>
        <p:spPr bwMode="auto">
          <a:xfrm>
            <a:off x="4877369" y="3344554"/>
            <a:ext cx="4227394" cy="25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576996" y="5879276"/>
            <a:ext cx="7056784" cy="92333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smtClean="0"/>
              <a:t>In raw data distribution of microarray study, the values in 50 studies look like be acceptable log values! </a:t>
            </a:r>
            <a:endParaRPr lang="en-US" dirty="0"/>
          </a:p>
        </p:txBody>
      </p:sp>
    </p:spTree>
    <p:extLst>
      <p:ext uri="{BB962C8B-B14F-4D97-AF65-F5344CB8AC3E}">
        <p14:creationId xmlns:p14="http://schemas.microsoft.com/office/powerpoint/2010/main" val="21198906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116632"/>
            <a:ext cx="4752528" cy="369332"/>
          </a:xfrm>
          <a:prstGeom prst="rect">
            <a:avLst/>
          </a:prstGeom>
          <a:noFill/>
        </p:spPr>
        <p:txBody>
          <a:bodyPr wrap="square" rtlCol="0">
            <a:spAutoFit/>
          </a:bodyPr>
          <a:lstStyle/>
          <a:p>
            <a:r>
              <a:rPr lang="en-US" dirty="0" smtClean="0"/>
              <a:t>Data distribution FRAT according to study</a:t>
            </a:r>
            <a:endParaRPr lang="en-US" dirty="0"/>
          </a:p>
        </p:txBody>
      </p:sp>
      <p:pic>
        <p:nvPicPr>
          <p:cNvPr id="5"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27902" t="26306" r="27939" b="28171"/>
          <a:stretch/>
        </p:blipFill>
        <p:spPr bwMode="auto">
          <a:xfrm>
            <a:off x="1467949" y="2749371"/>
            <a:ext cx="3024336" cy="17528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직사각형 9"/>
          <p:cNvSpPr/>
          <p:nvPr/>
        </p:nvSpPr>
        <p:spPr>
          <a:xfrm>
            <a:off x="5726" y="3059668"/>
            <a:ext cx="1019831" cy="369332"/>
          </a:xfrm>
          <a:prstGeom prst="rect">
            <a:avLst/>
          </a:prstGeom>
        </p:spPr>
        <p:txBody>
          <a:bodyPr wrap="none">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r>
              <a:rPr lang="en-US" altLang="ko-KR" b="1" dirty="0">
                <a:solidFill>
                  <a:srgbClr val="0000CC"/>
                </a:solidFill>
              </a:rPr>
              <a:t>Study </a:t>
            </a:r>
            <a:r>
              <a:rPr lang="en-US" altLang="ko-KR" b="1" dirty="0" smtClean="0">
                <a:solidFill>
                  <a:srgbClr val="0000CC"/>
                </a:solidFill>
              </a:rPr>
              <a:t>2</a:t>
            </a:r>
            <a:endParaRPr lang="ko-KR" altLang="en-US" b="1" dirty="0">
              <a:solidFill>
                <a:srgbClr val="0000CC"/>
              </a:solidFill>
            </a:endParaRPr>
          </a:p>
        </p:txBody>
      </p:sp>
      <p:pic>
        <p:nvPicPr>
          <p:cNvPr id="7" name="Picture 6"/>
          <p:cNvPicPr>
            <a:picLocks noChangeAspect="1" noChangeArrowheads="1"/>
          </p:cNvPicPr>
          <p:nvPr/>
        </p:nvPicPr>
        <p:blipFill rotWithShape="1">
          <a:blip r:embed="rId3">
            <a:extLst>
              <a:ext uri="{28A0092B-C50C-407E-A947-70E740481C1C}">
                <a14:useLocalDpi xmlns:a14="http://schemas.microsoft.com/office/drawing/2010/main" val="0"/>
              </a:ext>
            </a:extLst>
          </a:blip>
          <a:srcRect l="27692" t="24813" r="28149" b="28918"/>
          <a:stretch/>
        </p:blipFill>
        <p:spPr bwMode="auto">
          <a:xfrm>
            <a:off x="1329225" y="4973725"/>
            <a:ext cx="3163060" cy="1863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직사각형 4"/>
          <p:cNvSpPr/>
          <p:nvPr/>
        </p:nvSpPr>
        <p:spPr>
          <a:xfrm>
            <a:off x="107504" y="5085184"/>
            <a:ext cx="1019831" cy="369332"/>
          </a:xfrm>
          <a:prstGeom prst="rect">
            <a:avLst/>
          </a:prstGeom>
        </p:spPr>
        <p:txBody>
          <a:bodyPr wrap="none">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r>
              <a:rPr lang="en-US" altLang="ko-KR" b="1" dirty="0">
                <a:solidFill>
                  <a:srgbClr val="0000CC"/>
                </a:solidFill>
              </a:rPr>
              <a:t>Study </a:t>
            </a:r>
            <a:r>
              <a:rPr lang="en-US" altLang="ko-KR" b="1" dirty="0" smtClean="0">
                <a:solidFill>
                  <a:srgbClr val="0000CC"/>
                </a:solidFill>
              </a:rPr>
              <a:t>3</a:t>
            </a:r>
            <a:endParaRPr lang="ko-KR" altLang="en-US" b="1" dirty="0">
              <a:solidFill>
                <a:srgbClr val="0000CC"/>
              </a:solidFill>
            </a:endParaRPr>
          </a:p>
        </p:txBody>
      </p:sp>
      <p:pic>
        <p:nvPicPr>
          <p:cNvPr id="9" name="Picture 8"/>
          <p:cNvPicPr>
            <a:picLocks noChangeAspect="1" noChangeArrowheads="1"/>
          </p:cNvPicPr>
          <p:nvPr/>
        </p:nvPicPr>
        <p:blipFill rotWithShape="1">
          <a:blip r:embed="rId4">
            <a:extLst>
              <a:ext uri="{28A0092B-C50C-407E-A947-70E740481C1C}">
                <a14:useLocalDpi xmlns:a14="http://schemas.microsoft.com/office/drawing/2010/main" val="0"/>
              </a:ext>
            </a:extLst>
          </a:blip>
          <a:srcRect l="28007" t="25186" r="28044" b="28545"/>
          <a:stretch/>
        </p:blipFill>
        <p:spPr bwMode="auto">
          <a:xfrm>
            <a:off x="1329225" y="561840"/>
            <a:ext cx="3163060" cy="1872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직사각형 4"/>
          <p:cNvSpPr/>
          <p:nvPr/>
        </p:nvSpPr>
        <p:spPr>
          <a:xfrm>
            <a:off x="18550" y="760058"/>
            <a:ext cx="1019831" cy="369332"/>
          </a:xfrm>
          <a:prstGeom prst="rect">
            <a:avLst/>
          </a:prstGeom>
        </p:spPr>
        <p:txBody>
          <a:bodyPr wrap="none">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r>
              <a:rPr lang="en-US" altLang="ko-KR" b="1" dirty="0">
                <a:solidFill>
                  <a:srgbClr val="0000CC"/>
                </a:solidFill>
              </a:rPr>
              <a:t>Study </a:t>
            </a:r>
            <a:r>
              <a:rPr lang="en-US" altLang="ko-KR" b="1" dirty="0" smtClean="0">
                <a:solidFill>
                  <a:srgbClr val="0000CC"/>
                </a:solidFill>
              </a:rPr>
              <a:t>1</a:t>
            </a:r>
            <a:endParaRPr lang="ko-KR" altLang="en-US" b="1" dirty="0">
              <a:solidFill>
                <a:srgbClr val="0000CC"/>
              </a:solidFill>
            </a:endParaRPr>
          </a:p>
        </p:txBody>
      </p:sp>
      <p:sp>
        <p:nvSpPr>
          <p:cNvPr id="11" name="직사각형 8"/>
          <p:cNvSpPr/>
          <p:nvPr/>
        </p:nvSpPr>
        <p:spPr>
          <a:xfrm>
            <a:off x="4644008" y="692696"/>
            <a:ext cx="1019831" cy="369332"/>
          </a:xfrm>
          <a:prstGeom prst="rect">
            <a:avLst/>
          </a:prstGeom>
        </p:spPr>
        <p:txBody>
          <a:bodyPr wrap="none">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r>
              <a:rPr lang="en-US" altLang="ko-KR" b="1" dirty="0">
                <a:solidFill>
                  <a:srgbClr val="0000CC"/>
                </a:solidFill>
              </a:rPr>
              <a:t>Study </a:t>
            </a:r>
            <a:r>
              <a:rPr lang="en-US" altLang="ko-KR" b="1" dirty="0" smtClean="0">
                <a:solidFill>
                  <a:srgbClr val="0000CC"/>
                </a:solidFill>
              </a:rPr>
              <a:t>4</a:t>
            </a:r>
            <a:endParaRPr lang="ko-KR" altLang="en-US" b="1" dirty="0">
              <a:solidFill>
                <a:srgbClr val="0000CC"/>
              </a:solidFill>
            </a:endParaRPr>
          </a:p>
        </p:txBody>
      </p:sp>
      <p:pic>
        <p:nvPicPr>
          <p:cNvPr id="12" name="Picture 11"/>
          <p:cNvPicPr>
            <a:picLocks noChangeAspect="1" noChangeArrowheads="1"/>
          </p:cNvPicPr>
          <p:nvPr/>
        </p:nvPicPr>
        <p:blipFill rotWithShape="1">
          <a:blip r:embed="rId5">
            <a:extLst>
              <a:ext uri="{28A0092B-C50C-407E-A947-70E740481C1C}">
                <a14:useLocalDpi xmlns:a14="http://schemas.microsoft.com/office/drawing/2010/main" val="0"/>
              </a:ext>
            </a:extLst>
          </a:blip>
          <a:srcRect l="27797" t="24627" r="28463" b="28358"/>
          <a:stretch/>
        </p:blipFill>
        <p:spPr bwMode="auto">
          <a:xfrm>
            <a:off x="6012160" y="559849"/>
            <a:ext cx="2845559" cy="1719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12"/>
          <p:cNvPicPr>
            <a:picLocks noChangeAspect="1" noChangeArrowheads="1"/>
          </p:cNvPicPr>
          <p:nvPr/>
        </p:nvPicPr>
        <p:blipFill rotWithShape="1">
          <a:blip r:embed="rId6">
            <a:extLst>
              <a:ext uri="{28A0092B-C50C-407E-A947-70E740481C1C}">
                <a14:useLocalDpi xmlns:a14="http://schemas.microsoft.com/office/drawing/2010/main" val="0"/>
              </a:ext>
            </a:extLst>
          </a:blip>
          <a:srcRect l="28111" t="25000" r="28148" b="28731"/>
          <a:stretch/>
        </p:blipFill>
        <p:spPr bwMode="auto">
          <a:xfrm>
            <a:off x="6016561" y="2852936"/>
            <a:ext cx="2987824" cy="1776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직사각형 4"/>
          <p:cNvSpPr/>
          <p:nvPr/>
        </p:nvSpPr>
        <p:spPr>
          <a:xfrm>
            <a:off x="4644008" y="3237468"/>
            <a:ext cx="1019831" cy="369332"/>
          </a:xfrm>
          <a:prstGeom prst="rect">
            <a:avLst/>
          </a:prstGeom>
        </p:spPr>
        <p:txBody>
          <a:bodyPr wrap="none">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r>
              <a:rPr lang="en-US" altLang="ko-KR" b="1" dirty="0">
                <a:solidFill>
                  <a:srgbClr val="0000CC"/>
                </a:solidFill>
              </a:rPr>
              <a:t>Study </a:t>
            </a:r>
            <a:r>
              <a:rPr lang="en-US" altLang="ko-KR" b="1" dirty="0" smtClean="0">
                <a:solidFill>
                  <a:srgbClr val="0000CC"/>
                </a:solidFill>
              </a:rPr>
              <a:t>5</a:t>
            </a:r>
            <a:endParaRPr lang="ko-KR" altLang="en-US" b="1" dirty="0">
              <a:solidFill>
                <a:srgbClr val="0000CC"/>
              </a:solidFill>
            </a:endParaRPr>
          </a:p>
        </p:txBody>
      </p:sp>
      <p:sp>
        <p:nvSpPr>
          <p:cNvPr id="16" name="직사각형 4"/>
          <p:cNvSpPr/>
          <p:nvPr/>
        </p:nvSpPr>
        <p:spPr>
          <a:xfrm>
            <a:off x="4694175" y="5085184"/>
            <a:ext cx="1019831" cy="369332"/>
          </a:xfrm>
          <a:prstGeom prst="rect">
            <a:avLst/>
          </a:prstGeom>
        </p:spPr>
        <p:txBody>
          <a:bodyPr wrap="none">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r>
              <a:rPr lang="en-US" altLang="ko-KR" b="1" dirty="0">
                <a:solidFill>
                  <a:srgbClr val="0000CC"/>
                </a:solidFill>
              </a:rPr>
              <a:t>Study </a:t>
            </a:r>
            <a:r>
              <a:rPr lang="en-US" altLang="ko-KR" b="1" dirty="0" smtClean="0">
                <a:solidFill>
                  <a:srgbClr val="0000CC"/>
                </a:solidFill>
              </a:rPr>
              <a:t>6</a:t>
            </a:r>
            <a:endParaRPr lang="ko-KR" altLang="en-US" b="1" dirty="0">
              <a:solidFill>
                <a:srgbClr val="0000CC"/>
              </a:solidFill>
            </a:endParaRPr>
          </a:p>
        </p:txBody>
      </p:sp>
      <p:pic>
        <p:nvPicPr>
          <p:cNvPr id="17" name="Picture 16"/>
          <p:cNvPicPr>
            <a:picLocks noChangeAspect="1" noChangeArrowheads="1"/>
          </p:cNvPicPr>
          <p:nvPr/>
        </p:nvPicPr>
        <p:blipFill rotWithShape="1">
          <a:blip r:embed="rId7">
            <a:extLst>
              <a:ext uri="{28A0092B-C50C-407E-A947-70E740481C1C}">
                <a14:useLocalDpi xmlns:a14="http://schemas.microsoft.com/office/drawing/2010/main" val="0"/>
              </a:ext>
            </a:extLst>
          </a:blip>
          <a:srcRect l="28007" t="25373" r="28253" b="28545"/>
          <a:stretch/>
        </p:blipFill>
        <p:spPr bwMode="auto">
          <a:xfrm>
            <a:off x="6057449" y="5085183"/>
            <a:ext cx="2957521" cy="175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06348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116632"/>
            <a:ext cx="4752528" cy="369332"/>
          </a:xfrm>
          <a:prstGeom prst="rect">
            <a:avLst/>
          </a:prstGeom>
          <a:noFill/>
        </p:spPr>
        <p:txBody>
          <a:bodyPr wrap="square" rtlCol="0">
            <a:spAutoFit/>
          </a:bodyPr>
          <a:lstStyle/>
          <a:p>
            <a:r>
              <a:rPr lang="en-US" dirty="0" smtClean="0"/>
              <a:t>Data distribution FRAT according to study</a:t>
            </a:r>
            <a:endParaRPr lang="en-US" dirty="0"/>
          </a:p>
        </p:txBody>
      </p:sp>
      <p:sp>
        <p:nvSpPr>
          <p:cNvPr id="6" name="직사각형 9"/>
          <p:cNvSpPr/>
          <p:nvPr/>
        </p:nvSpPr>
        <p:spPr>
          <a:xfrm>
            <a:off x="5726" y="2843644"/>
            <a:ext cx="1019831" cy="369332"/>
          </a:xfrm>
          <a:prstGeom prst="rect">
            <a:avLst/>
          </a:prstGeom>
        </p:spPr>
        <p:txBody>
          <a:bodyPr wrap="none">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r>
              <a:rPr lang="en-US" altLang="ko-KR" b="1" dirty="0">
                <a:solidFill>
                  <a:srgbClr val="0000CC"/>
                </a:solidFill>
              </a:rPr>
              <a:t>Study </a:t>
            </a:r>
            <a:r>
              <a:rPr lang="en-US" altLang="ko-KR" b="1" dirty="0" smtClean="0">
                <a:solidFill>
                  <a:srgbClr val="0000CC"/>
                </a:solidFill>
              </a:rPr>
              <a:t>9</a:t>
            </a:r>
            <a:endParaRPr lang="ko-KR" altLang="en-US" b="1" dirty="0">
              <a:solidFill>
                <a:srgbClr val="0000CC"/>
              </a:solidFill>
            </a:endParaRPr>
          </a:p>
        </p:txBody>
      </p:sp>
      <p:sp>
        <p:nvSpPr>
          <p:cNvPr id="10" name="직사각형 4"/>
          <p:cNvSpPr/>
          <p:nvPr/>
        </p:nvSpPr>
        <p:spPr>
          <a:xfrm>
            <a:off x="18550" y="544034"/>
            <a:ext cx="1019831" cy="369332"/>
          </a:xfrm>
          <a:prstGeom prst="rect">
            <a:avLst/>
          </a:prstGeom>
        </p:spPr>
        <p:txBody>
          <a:bodyPr wrap="none">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r>
              <a:rPr lang="en-US" altLang="ko-KR" b="1" dirty="0">
                <a:solidFill>
                  <a:srgbClr val="0000CC"/>
                </a:solidFill>
              </a:rPr>
              <a:t>Study </a:t>
            </a:r>
            <a:r>
              <a:rPr lang="en-US" altLang="ko-KR" b="1" dirty="0" smtClean="0">
                <a:solidFill>
                  <a:srgbClr val="0000CC"/>
                </a:solidFill>
              </a:rPr>
              <a:t>7</a:t>
            </a:r>
            <a:endParaRPr lang="ko-KR" altLang="en-US" b="1" dirty="0">
              <a:solidFill>
                <a:srgbClr val="0000CC"/>
              </a:solidFill>
            </a:endParaRPr>
          </a:p>
        </p:txBody>
      </p:sp>
      <p:sp>
        <p:nvSpPr>
          <p:cNvPr id="11" name="직사각형 8"/>
          <p:cNvSpPr/>
          <p:nvPr/>
        </p:nvSpPr>
        <p:spPr>
          <a:xfrm>
            <a:off x="4644008" y="476672"/>
            <a:ext cx="1019831" cy="369332"/>
          </a:xfrm>
          <a:prstGeom prst="rect">
            <a:avLst/>
          </a:prstGeom>
        </p:spPr>
        <p:txBody>
          <a:bodyPr wrap="none">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r>
              <a:rPr lang="en-US" altLang="ko-KR" b="1" dirty="0">
                <a:solidFill>
                  <a:srgbClr val="0000CC"/>
                </a:solidFill>
              </a:rPr>
              <a:t>Study </a:t>
            </a:r>
            <a:r>
              <a:rPr lang="en-US" altLang="ko-KR" b="1" dirty="0" smtClean="0">
                <a:solidFill>
                  <a:srgbClr val="0000CC"/>
                </a:solidFill>
              </a:rPr>
              <a:t>8</a:t>
            </a:r>
            <a:endParaRPr lang="ko-KR" altLang="en-US" b="1" dirty="0">
              <a:solidFill>
                <a:srgbClr val="0000CC"/>
              </a:solidFill>
            </a:endParaRPr>
          </a:p>
        </p:txBody>
      </p:sp>
      <p:sp>
        <p:nvSpPr>
          <p:cNvPr id="15" name="직사각형 4"/>
          <p:cNvSpPr/>
          <p:nvPr/>
        </p:nvSpPr>
        <p:spPr>
          <a:xfrm>
            <a:off x="4644008" y="3021444"/>
            <a:ext cx="1152880" cy="369332"/>
          </a:xfrm>
          <a:prstGeom prst="rect">
            <a:avLst/>
          </a:prstGeom>
        </p:spPr>
        <p:txBody>
          <a:bodyPr wrap="none">
            <a:spAutoFit/>
          </a:bodyPr>
          <a:ls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a:lstStyle>
          <a:p>
            <a:r>
              <a:rPr lang="en-US" altLang="ko-KR" b="1" dirty="0">
                <a:solidFill>
                  <a:srgbClr val="0000CC"/>
                </a:solidFill>
              </a:rPr>
              <a:t>Study </a:t>
            </a:r>
            <a:r>
              <a:rPr lang="en-US" altLang="ko-KR" b="1" dirty="0" smtClean="0">
                <a:solidFill>
                  <a:srgbClr val="0000CC"/>
                </a:solidFill>
              </a:rPr>
              <a:t>10</a:t>
            </a:r>
            <a:endParaRPr lang="ko-KR" altLang="en-US" b="1" dirty="0">
              <a:solidFill>
                <a:srgbClr val="0000CC"/>
              </a:solidFill>
            </a:endParaRPr>
          </a:p>
        </p:txBody>
      </p:sp>
      <p:pic>
        <p:nvPicPr>
          <p:cNvPr id="18" name="Picture 17"/>
          <p:cNvPicPr>
            <a:picLocks noChangeAspect="1" noChangeArrowheads="1"/>
          </p:cNvPicPr>
          <p:nvPr/>
        </p:nvPicPr>
        <p:blipFill rotWithShape="1">
          <a:blip r:embed="rId2">
            <a:extLst>
              <a:ext uri="{28A0092B-C50C-407E-A947-70E740481C1C}">
                <a14:useLocalDpi xmlns:a14="http://schemas.microsoft.com/office/drawing/2010/main" val="0"/>
              </a:ext>
            </a:extLst>
          </a:blip>
          <a:srcRect l="27482" t="26679" r="27834" b="28731"/>
          <a:stretch/>
        </p:blipFill>
        <p:spPr bwMode="auto">
          <a:xfrm>
            <a:off x="1051918" y="661338"/>
            <a:ext cx="3483038" cy="1954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 name="Picture 18"/>
          <p:cNvPicPr>
            <a:picLocks noChangeAspect="1" noChangeArrowheads="1"/>
          </p:cNvPicPr>
          <p:nvPr/>
        </p:nvPicPr>
        <p:blipFill rotWithShape="1">
          <a:blip r:embed="rId3">
            <a:extLst>
              <a:ext uri="{28A0092B-C50C-407E-A947-70E740481C1C}">
                <a14:useLocalDpi xmlns:a14="http://schemas.microsoft.com/office/drawing/2010/main" val="0"/>
              </a:ext>
            </a:extLst>
          </a:blip>
          <a:srcRect l="27902" t="25933" r="27728" b="28385"/>
          <a:stretch/>
        </p:blipFill>
        <p:spPr bwMode="auto">
          <a:xfrm>
            <a:off x="5580112" y="728700"/>
            <a:ext cx="3462566" cy="2004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19"/>
          <p:cNvPicPr>
            <a:picLocks noChangeAspect="1" noChangeArrowheads="1"/>
          </p:cNvPicPr>
          <p:nvPr/>
        </p:nvPicPr>
        <p:blipFill rotWithShape="1">
          <a:blip r:embed="rId4">
            <a:extLst>
              <a:ext uri="{28A0092B-C50C-407E-A947-70E740481C1C}">
                <a14:useLocalDpi xmlns:a14="http://schemas.microsoft.com/office/drawing/2010/main" val="0"/>
              </a:ext>
            </a:extLst>
          </a:blip>
          <a:srcRect l="27902" t="25933" r="27939" b="28171"/>
          <a:stretch/>
        </p:blipFill>
        <p:spPr bwMode="auto">
          <a:xfrm>
            <a:off x="960966" y="2839948"/>
            <a:ext cx="3664942" cy="2141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20"/>
          <p:cNvPicPr>
            <a:picLocks noChangeAspect="1" noChangeArrowheads="1"/>
          </p:cNvPicPr>
          <p:nvPr/>
        </p:nvPicPr>
        <p:blipFill rotWithShape="1">
          <a:blip r:embed="rId5">
            <a:extLst>
              <a:ext uri="{28A0092B-C50C-407E-A947-70E740481C1C}">
                <a14:useLocalDpi xmlns:a14="http://schemas.microsoft.com/office/drawing/2010/main" val="0"/>
              </a:ext>
            </a:extLst>
          </a:blip>
          <a:srcRect l="28007" t="26119" r="27833" b="28243"/>
          <a:stretch/>
        </p:blipFill>
        <p:spPr bwMode="auto">
          <a:xfrm>
            <a:off x="5737776" y="3028310"/>
            <a:ext cx="3304902" cy="1920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754536" y="5143254"/>
            <a:ext cx="7560840" cy="175432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smtClean="0"/>
              <a:t>Data distributions as value distribution and variance are different and variable. Therefore, we should do normalization with z score according to each study after excluding the study with abnormal raw values (like as 1, 4, 7 studies in the example study.)</a:t>
            </a:r>
            <a:endParaRPr lang="en-US" dirty="0"/>
          </a:p>
        </p:txBody>
      </p:sp>
    </p:spTree>
    <p:extLst>
      <p:ext uri="{BB962C8B-B14F-4D97-AF65-F5344CB8AC3E}">
        <p14:creationId xmlns:p14="http://schemas.microsoft.com/office/powerpoint/2010/main" val="8265529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628650" y="335676"/>
            <a:ext cx="7886700" cy="1114479"/>
          </a:xfrm>
        </p:spPr>
        <p:txBody>
          <a:bodyPr>
            <a:normAutofit/>
          </a:bodyPr>
          <a:lstStyle/>
          <a:p>
            <a:pPr>
              <a:lnSpc>
                <a:spcPct val="150000"/>
              </a:lnSpc>
            </a:pPr>
            <a:r>
              <a:rPr lang="en-US" altLang="ko-KR" b="1" dirty="0" smtClean="0"/>
              <a:t>Next plan</a:t>
            </a:r>
            <a:endParaRPr lang="ko-KR" altLang="en-US" sz="2325" dirty="0"/>
          </a:p>
        </p:txBody>
      </p:sp>
      <p:sp>
        <p:nvSpPr>
          <p:cNvPr id="4" name="직사각형 3"/>
          <p:cNvSpPr/>
          <p:nvPr/>
        </p:nvSpPr>
        <p:spPr>
          <a:xfrm>
            <a:off x="895634" y="1561561"/>
            <a:ext cx="481083" cy="301956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5" name="TextBox 4"/>
          <p:cNvSpPr txBox="1"/>
          <p:nvPr/>
        </p:nvSpPr>
        <p:spPr>
          <a:xfrm>
            <a:off x="388962" y="1459203"/>
            <a:ext cx="368489" cy="300082"/>
          </a:xfrm>
          <a:prstGeom prst="rect">
            <a:avLst/>
          </a:prstGeom>
          <a:noFill/>
        </p:spPr>
        <p:txBody>
          <a:bodyPr wrap="square" rtlCol="0">
            <a:spAutoFit/>
          </a:bodyPr>
          <a:lstStyle/>
          <a:p>
            <a:r>
              <a:rPr lang="en-US" altLang="ko-KR" sz="1350" b="1" dirty="0"/>
              <a:t>-3</a:t>
            </a:r>
            <a:endParaRPr lang="ko-KR" altLang="en-US" sz="1350" b="1" dirty="0"/>
          </a:p>
        </p:txBody>
      </p:sp>
      <p:sp>
        <p:nvSpPr>
          <p:cNvPr id="6" name="TextBox 5"/>
          <p:cNvSpPr txBox="1"/>
          <p:nvPr/>
        </p:nvSpPr>
        <p:spPr>
          <a:xfrm>
            <a:off x="409433" y="1736202"/>
            <a:ext cx="368489" cy="300082"/>
          </a:xfrm>
          <a:prstGeom prst="rect">
            <a:avLst/>
          </a:prstGeom>
          <a:noFill/>
        </p:spPr>
        <p:txBody>
          <a:bodyPr wrap="square" rtlCol="0">
            <a:spAutoFit/>
          </a:bodyPr>
          <a:lstStyle/>
          <a:p>
            <a:r>
              <a:rPr lang="en-US" altLang="ko-KR" sz="1350" b="1" dirty="0"/>
              <a:t>-0</a:t>
            </a:r>
            <a:endParaRPr lang="ko-KR" altLang="en-US" sz="1350" b="1" dirty="0"/>
          </a:p>
        </p:txBody>
      </p:sp>
      <p:sp>
        <p:nvSpPr>
          <p:cNvPr id="7" name="TextBox 6"/>
          <p:cNvSpPr txBox="1"/>
          <p:nvPr/>
        </p:nvSpPr>
        <p:spPr>
          <a:xfrm>
            <a:off x="450377" y="2127501"/>
            <a:ext cx="368489" cy="300082"/>
          </a:xfrm>
          <a:prstGeom prst="rect">
            <a:avLst/>
          </a:prstGeom>
          <a:noFill/>
        </p:spPr>
        <p:txBody>
          <a:bodyPr wrap="square" rtlCol="0">
            <a:spAutoFit/>
          </a:bodyPr>
          <a:lstStyle/>
          <a:p>
            <a:r>
              <a:rPr lang="en-US" altLang="ko-KR" sz="1350" b="1" dirty="0"/>
              <a:t>3</a:t>
            </a:r>
            <a:endParaRPr lang="ko-KR" altLang="en-US" sz="1350" b="1" dirty="0"/>
          </a:p>
        </p:txBody>
      </p:sp>
      <p:sp>
        <p:nvSpPr>
          <p:cNvPr id="8" name="오른쪽 중괄호 7"/>
          <p:cNvSpPr/>
          <p:nvPr/>
        </p:nvSpPr>
        <p:spPr>
          <a:xfrm>
            <a:off x="1545609" y="1561562"/>
            <a:ext cx="307075" cy="704439"/>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350"/>
          </a:p>
        </p:txBody>
      </p:sp>
      <p:sp>
        <p:nvSpPr>
          <p:cNvPr id="9" name="TextBox 8"/>
          <p:cNvSpPr txBox="1"/>
          <p:nvPr/>
        </p:nvSpPr>
        <p:spPr>
          <a:xfrm>
            <a:off x="2190466" y="1736202"/>
            <a:ext cx="6356445" cy="300082"/>
          </a:xfrm>
          <a:prstGeom prst="rect">
            <a:avLst/>
          </a:prstGeom>
          <a:noFill/>
        </p:spPr>
        <p:txBody>
          <a:bodyPr wrap="square" rtlCol="0">
            <a:spAutoFit/>
          </a:bodyPr>
          <a:lstStyle/>
          <a:p>
            <a:r>
              <a:rPr lang="en-US" altLang="ko-KR" sz="1350" dirty="0"/>
              <a:t>Study 2 (5 subjects), study3 (8 subjects),  study 8 (5 subjects) </a:t>
            </a:r>
            <a:endParaRPr lang="ko-KR" altLang="en-US" sz="1350" dirty="0"/>
          </a:p>
        </p:txBody>
      </p:sp>
      <p:sp>
        <p:nvSpPr>
          <p:cNvPr id="10" name="TextBox 9"/>
          <p:cNvSpPr txBox="1"/>
          <p:nvPr/>
        </p:nvSpPr>
        <p:spPr>
          <a:xfrm>
            <a:off x="380432" y="2518800"/>
            <a:ext cx="368489" cy="369332"/>
          </a:xfrm>
          <a:prstGeom prst="rect">
            <a:avLst/>
          </a:prstGeom>
          <a:noFill/>
        </p:spPr>
        <p:txBody>
          <a:bodyPr wrap="square" rtlCol="0">
            <a:spAutoFit/>
          </a:bodyPr>
          <a:lstStyle/>
          <a:p>
            <a:r>
              <a:rPr lang="en-US" altLang="ko-KR" b="1" dirty="0">
                <a:solidFill>
                  <a:srgbClr val="FF0000"/>
                </a:solidFill>
              </a:rPr>
              <a:t>5</a:t>
            </a:r>
            <a:endParaRPr lang="ko-KR" altLang="en-US" b="1" dirty="0">
              <a:solidFill>
                <a:srgbClr val="FF0000"/>
              </a:solidFill>
            </a:endParaRPr>
          </a:p>
        </p:txBody>
      </p:sp>
      <p:sp>
        <p:nvSpPr>
          <p:cNvPr id="11" name="TextBox 10"/>
          <p:cNvSpPr txBox="1"/>
          <p:nvPr/>
        </p:nvSpPr>
        <p:spPr>
          <a:xfrm>
            <a:off x="307929" y="3048630"/>
            <a:ext cx="513494" cy="369332"/>
          </a:xfrm>
          <a:prstGeom prst="rect">
            <a:avLst/>
          </a:prstGeom>
          <a:noFill/>
        </p:spPr>
        <p:txBody>
          <a:bodyPr wrap="square" rtlCol="0">
            <a:spAutoFit/>
          </a:bodyPr>
          <a:lstStyle/>
          <a:p>
            <a:r>
              <a:rPr lang="en-US" altLang="ko-KR" b="1" dirty="0">
                <a:solidFill>
                  <a:srgbClr val="FF0000"/>
                </a:solidFill>
              </a:rPr>
              <a:t>15</a:t>
            </a:r>
            <a:endParaRPr lang="ko-KR" altLang="en-US" b="1" dirty="0">
              <a:solidFill>
                <a:srgbClr val="FF0000"/>
              </a:solidFill>
            </a:endParaRPr>
          </a:p>
        </p:txBody>
      </p:sp>
      <p:sp>
        <p:nvSpPr>
          <p:cNvPr id="12" name="오른쪽 중괄호 11"/>
          <p:cNvSpPr/>
          <p:nvPr/>
        </p:nvSpPr>
        <p:spPr>
          <a:xfrm>
            <a:off x="1659909" y="2557911"/>
            <a:ext cx="307075" cy="704439"/>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350"/>
          </a:p>
        </p:txBody>
      </p:sp>
      <p:sp>
        <p:nvSpPr>
          <p:cNvPr id="13" name="TextBox 12"/>
          <p:cNvSpPr txBox="1"/>
          <p:nvPr/>
        </p:nvSpPr>
        <p:spPr>
          <a:xfrm>
            <a:off x="2100049" y="2771631"/>
            <a:ext cx="6876766" cy="300082"/>
          </a:xfrm>
          <a:prstGeom prst="rect">
            <a:avLst/>
          </a:prstGeom>
          <a:noFill/>
        </p:spPr>
        <p:txBody>
          <a:bodyPr wrap="square" rtlCol="0">
            <a:spAutoFit/>
          </a:bodyPr>
          <a:lstStyle/>
          <a:p>
            <a:r>
              <a:rPr lang="en-US" altLang="ko-KR" sz="1350" dirty="0">
                <a:solidFill>
                  <a:srgbClr val="FF0000"/>
                </a:solidFill>
              </a:rPr>
              <a:t>Study 5 (2 subjects), study6 (18 subjects),  study 9 (5 subjects), </a:t>
            </a:r>
            <a:r>
              <a:rPr lang="en-US" altLang="ko-KR" sz="1350" dirty="0">
                <a:solidFill>
                  <a:srgbClr val="0000CC"/>
                </a:solidFill>
              </a:rPr>
              <a:t>study 10 (7 subjects)</a:t>
            </a:r>
            <a:endParaRPr lang="ko-KR" altLang="en-US" sz="1350" dirty="0">
              <a:solidFill>
                <a:srgbClr val="0000CC"/>
              </a:solidFill>
            </a:endParaRPr>
          </a:p>
        </p:txBody>
      </p:sp>
      <p:sp>
        <p:nvSpPr>
          <p:cNvPr id="15" name="TextBox 14"/>
          <p:cNvSpPr txBox="1"/>
          <p:nvPr/>
        </p:nvSpPr>
        <p:spPr>
          <a:xfrm>
            <a:off x="6516216" y="4059101"/>
            <a:ext cx="2296826" cy="300082"/>
          </a:xfrm>
          <a:prstGeom prst="rect">
            <a:avLst/>
          </a:prstGeom>
          <a:noFill/>
        </p:spPr>
        <p:txBody>
          <a:bodyPr wrap="square" rtlCol="0">
            <a:spAutoFit/>
          </a:bodyPr>
          <a:lstStyle/>
          <a:p>
            <a:r>
              <a:rPr lang="en-US" altLang="ko-KR" sz="1350" dirty="0">
                <a:solidFill>
                  <a:srgbClr val="0000CC"/>
                </a:solidFill>
              </a:rPr>
              <a:t>Blue study</a:t>
            </a:r>
            <a:r>
              <a:rPr lang="en-US" altLang="ko-KR" sz="1350" dirty="0"/>
              <a:t>: no publish</a:t>
            </a:r>
            <a:endParaRPr lang="ko-KR" altLang="en-US" sz="1350" dirty="0"/>
          </a:p>
        </p:txBody>
      </p:sp>
      <p:sp>
        <p:nvSpPr>
          <p:cNvPr id="16" name="TextBox 15"/>
          <p:cNvSpPr txBox="1"/>
          <p:nvPr/>
        </p:nvSpPr>
        <p:spPr>
          <a:xfrm>
            <a:off x="71653" y="3959933"/>
            <a:ext cx="716508" cy="300082"/>
          </a:xfrm>
          <a:prstGeom prst="rect">
            <a:avLst/>
          </a:prstGeom>
          <a:noFill/>
        </p:spPr>
        <p:txBody>
          <a:bodyPr wrap="square" rtlCol="0">
            <a:spAutoFit/>
          </a:bodyPr>
          <a:lstStyle/>
          <a:p>
            <a:r>
              <a:rPr lang="en-US" altLang="ko-KR" sz="1350" b="1" dirty="0"/>
              <a:t>6000</a:t>
            </a:r>
            <a:endParaRPr lang="ko-KR" altLang="en-US" sz="1350" b="1" dirty="0"/>
          </a:p>
        </p:txBody>
      </p:sp>
      <p:sp>
        <p:nvSpPr>
          <p:cNvPr id="17" name="오른쪽 중괄호 16"/>
          <p:cNvSpPr/>
          <p:nvPr/>
        </p:nvSpPr>
        <p:spPr>
          <a:xfrm>
            <a:off x="1876566" y="2404501"/>
            <a:ext cx="307075" cy="1793100"/>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350"/>
          </a:p>
        </p:txBody>
      </p:sp>
      <p:sp>
        <p:nvSpPr>
          <p:cNvPr id="18" name="TextBox 17"/>
          <p:cNvSpPr txBox="1"/>
          <p:nvPr/>
        </p:nvSpPr>
        <p:spPr>
          <a:xfrm>
            <a:off x="2304766" y="3162551"/>
            <a:ext cx="1871450" cy="300082"/>
          </a:xfrm>
          <a:prstGeom prst="rect">
            <a:avLst/>
          </a:prstGeom>
          <a:noFill/>
        </p:spPr>
        <p:txBody>
          <a:bodyPr wrap="square" rtlCol="0">
            <a:spAutoFit/>
          </a:bodyPr>
          <a:lstStyle/>
          <a:p>
            <a:r>
              <a:rPr lang="en-US" altLang="ko-KR" sz="1350" dirty="0">
                <a:solidFill>
                  <a:srgbClr val="0000CC"/>
                </a:solidFill>
              </a:rPr>
              <a:t>Study 7 </a:t>
            </a:r>
            <a:r>
              <a:rPr lang="en-US" altLang="ko-KR" sz="1350" dirty="0"/>
              <a:t>(5 subjects)</a:t>
            </a:r>
            <a:endParaRPr lang="ko-KR" altLang="en-US" sz="1350" dirty="0"/>
          </a:p>
        </p:txBody>
      </p:sp>
      <p:sp>
        <p:nvSpPr>
          <p:cNvPr id="19" name="TextBox 18"/>
          <p:cNvSpPr txBox="1"/>
          <p:nvPr/>
        </p:nvSpPr>
        <p:spPr>
          <a:xfrm>
            <a:off x="71653" y="4353054"/>
            <a:ext cx="747215" cy="300082"/>
          </a:xfrm>
          <a:prstGeom prst="rect">
            <a:avLst/>
          </a:prstGeom>
          <a:noFill/>
        </p:spPr>
        <p:txBody>
          <a:bodyPr wrap="square" rtlCol="0">
            <a:spAutoFit/>
          </a:bodyPr>
          <a:lstStyle/>
          <a:p>
            <a:r>
              <a:rPr lang="en-US" altLang="ko-KR" sz="1350" b="1" dirty="0"/>
              <a:t>16000</a:t>
            </a:r>
            <a:endParaRPr lang="ko-KR" altLang="en-US" sz="1350" b="1" dirty="0"/>
          </a:p>
        </p:txBody>
      </p:sp>
      <p:sp>
        <p:nvSpPr>
          <p:cNvPr id="20" name="오른쪽 중괄호 19"/>
          <p:cNvSpPr/>
          <p:nvPr/>
        </p:nvSpPr>
        <p:spPr>
          <a:xfrm>
            <a:off x="2151228" y="3568382"/>
            <a:ext cx="307075" cy="999413"/>
          </a:xfrm>
          <a:prstGeom prst="rightBrace">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ko-KR" altLang="en-US" sz="1350"/>
          </a:p>
        </p:txBody>
      </p:sp>
      <p:sp>
        <p:nvSpPr>
          <p:cNvPr id="21" name="TextBox 20"/>
          <p:cNvSpPr txBox="1"/>
          <p:nvPr/>
        </p:nvSpPr>
        <p:spPr>
          <a:xfrm>
            <a:off x="251521" y="3429882"/>
            <a:ext cx="464988" cy="300082"/>
          </a:xfrm>
          <a:prstGeom prst="rect">
            <a:avLst/>
          </a:prstGeom>
          <a:noFill/>
        </p:spPr>
        <p:txBody>
          <a:bodyPr wrap="square" rtlCol="0">
            <a:spAutoFit/>
          </a:bodyPr>
          <a:lstStyle/>
          <a:p>
            <a:r>
              <a:rPr lang="en-US" altLang="ko-KR" sz="1350" b="1" dirty="0"/>
              <a:t>50</a:t>
            </a:r>
            <a:endParaRPr lang="ko-KR" altLang="en-US" sz="1350" b="1" dirty="0"/>
          </a:p>
        </p:txBody>
      </p:sp>
      <p:sp>
        <p:nvSpPr>
          <p:cNvPr id="22" name="TextBox 21"/>
          <p:cNvSpPr txBox="1"/>
          <p:nvPr/>
        </p:nvSpPr>
        <p:spPr>
          <a:xfrm>
            <a:off x="2620370" y="3913336"/>
            <a:ext cx="3469944" cy="300082"/>
          </a:xfrm>
          <a:prstGeom prst="rect">
            <a:avLst/>
          </a:prstGeom>
          <a:noFill/>
        </p:spPr>
        <p:txBody>
          <a:bodyPr wrap="square" rtlCol="0">
            <a:spAutoFit/>
          </a:bodyPr>
          <a:lstStyle/>
          <a:p>
            <a:r>
              <a:rPr lang="en-US" altLang="ko-KR" sz="1350" dirty="0"/>
              <a:t>Study 1 (1 subjects), study 4 (1 subjects)</a:t>
            </a:r>
            <a:endParaRPr lang="ko-KR" altLang="en-US" sz="1350" dirty="0"/>
          </a:p>
        </p:txBody>
      </p:sp>
      <p:sp>
        <p:nvSpPr>
          <p:cNvPr id="23" name="TextBox 22"/>
          <p:cNvSpPr txBox="1"/>
          <p:nvPr/>
        </p:nvSpPr>
        <p:spPr>
          <a:xfrm>
            <a:off x="511783" y="4717352"/>
            <a:ext cx="8120433" cy="2169825"/>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smtClean="0"/>
              <a:t>Data distributions are so different. </a:t>
            </a:r>
          </a:p>
          <a:p>
            <a:pPr marL="285750" indent="-285750">
              <a:lnSpc>
                <a:spcPct val="150000"/>
              </a:lnSpc>
              <a:buFont typeface="Arial" panose="020B0604020202020204" pitchFamily="34" charset="0"/>
              <a:buChar char="•"/>
            </a:pPr>
            <a:r>
              <a:rPr lang="en-US" dirty="0" smtClean="0"/>
              <a:t>And,  study 1,4 and 7 are not adequate for normalization and enrolled.</a:t>
            </a:r>
          </a:p>
          <a:p>
            <a:pPr marL="285750" indent="-285750">
              <a:lnSpc>
                <a:spcPct val="150000"/>
              </a:lnSpc>
              <a:buFont typeface="Arial" panose="020B0604020202020204" pitchFamily="34" charset="0"/>
              <a:buChar char="•"/>
            </a:pPr>
            <a:r>
              <a:rPr lang="en-US" dirty="0" smtClean="0"/>
              <a:t>Therefore, we decide to remove the study 1 and 4. And, </a:t>
            </a:r>
            <a:r>
              <a:rPr lang="en-US" b="1" dirty="0" smtClean="0">
                <a:solidFill>
                  <a:srgbClr val="FF0000"/>
                </a:solidFill>
              </a:rPr>
              <a:t>we will again perform previous processes with normalization according to kinds of studies.</a:t>
            </a:r>
            <a:endParaRPr lang="en-US" b="1" dirty="0">
              <a:solidFill>
                <a:srgbClr val="FF0000"/>
              </a:solidFill>
            </a:endParaRPr>
          </a:p>
        </p:txBody>
      </p:sp>
    </p:spTree>
    <p:extLst>
      <p:ext uri="{BB962C8B-B14F-4D97-AF65-F5344CB8AC3E}">
        <p14:creationId xmlns:p14="http://schemas.microsoft.com/office/powerpoint/2010/main" val="29399229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TextShape 1"/>
          <p:cNvSpPr txBox="1"/>
          <p:nvPr/>
        </p:nvSpPr>
        <p:spPr>
          <a:xfrm>
            <a:off x="82945" y="83305"/>
            <a:ext cx="2445868" cy="567219"/>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FRAT</a:t>
            </a:r>
          </a:p>
        </p:txBody>
      </p:sp>
      <p:sp>
        <p:nvSpPr>
          <p:cNvPr id="148" name="TextShape 2"/>
          <p:cNvSpPr txBox="1"/>
          <p:nvPr/>
        </p:nvSpPr>
        <p:spPr>
          <a:xfrm>
            <a:off x="82944" y="912744"/>
            <a:ext cx="3981312" cy="331776"/>
          </a:xfrm>
          <a:prstGeom prst="rect">
            <a:avLst/>
          </a:prstGeom>
          <a:noFill/>
          <a:ln>
            <a:noFill/>
          </a:ln>
        </p:spPr>
        <p:txBody>
          <a:bodyPr lIns="81638" tIns="40819" rIns="81638" bIns="40819"/>
          <a:lstStyle/>
          <a:p>
            <a:pPr>
              <a:lnSpc>
                <a:spcPct val="150000"/>
              </a:lnSpc>
            </a:pPr>
            <a:r>
              <a:rPr lang="en-US" sz="1633" spc="-1" dirty="0">
                <a:solidFill>
                  <a:srgbClr val="000000"/>
                </a:solidFill>
                <a:uFill>
                  <a:solidFill>
                    <a:srgbClr val="FFFFFF"/>
                  </a:solidFill>
                </a:uFill>
                <a:latin typeface="Arial"/>
              </a:rPr>
              <a:t>Whole studies </a:t>
            </a:r>
            <a:r>
              <a:rPr lang="en-US" sz="1633" spc="-1" dirty="0" smtClean="0">
                <a:solidFill>
                  <a:srgbClr val="000000"/>
                </a:solidFill>
                <a:uFill>
                  <a:solidFill>
                    <a:srgbClr val="FFFFFF"/>
                  </a:solidFill>
                </a:uFill>
                <a:latin typeface="Arial"/>
              </a:rPr>
              <a:t>(7) </a:t>
            </a:r>
            <a:r>
              <a:rPr lang="en-US" sz="1633" spc="-1" dirty="0">
                <a:solidFill>
                  <a:srgbClr val="000000"/>
                </a:solidFill>
                <a:uFill>
                  <a:solidFill>
                    <a:srgbClr val="FFFFFF"/>
                  </a:solidFill>
                </a:uFill>
                <a:latin typeface="Arial"/>
              </a:rPr>
              <a:t>with raw values</a:t>
            </a:r>
          </a:p>
        </p:txBody>
      </p:sp>
      <p:pic>
        <p:nvPicPr>
          <p:cNvPr id="149" name="Picture 3"/>
          <p:cNvPicPr/>
          <p:nvPr/>
        </p:nvPicPr>
        <p:blipFill>
          <a:blip r:embed="rId2"/>
          <a:srcRect l="28214" t="25930" r="27516" b="28725"/>
          <a:stretch/>
        </p:blipFill>
        <p:spPr>
          <a:xfrm>
            <a:off x="3483649" y="249192"/>
            <a:ext cx="5223839" cy="3007863"/>
          </a:xfrm>
          <a:prstGeom prst="rect">
            <a:avLst/>
          </a:prstGeom>
          <a:ln>
            <a:noFill/>
          </a:ln>
        </p:spPr>
      </p:pic>
      <p:sp>
        <p:nvSpPr>
          <p:cNvPr id="150" name="TextShape 3"/>
          <p:cNvSpPr txBox="1"/>
          <p:nvPr/>
        </p:nvSpPr>
        <p:spPr>
          <a:xfrm>
            <a:off x="0" y="4811112"/>
            <a:ext cx="3981312" cy="331776"/>
          </a:xfrm>
          <a:prstGeom prst="rect">
            <a:avLst/>
          </a:prstGeom>
          <a:noFill/>
          <a:ln>
            <a:noFill/>
          </a:ln>
        </p:spPr>
        <p:txBody>
          <a:bodyPr lIns="81638" tIns="40819" rIns="81638" bIns="40819"/>
          <a:lstStyle/>
          <a:p>
            <a:pPr>
              <a:lnSpc>
                <a:spcPct val="150000"/>
              </a:lnSpc>
            </a:pPr>
            <a:r>
              <a:rPr lang="en-US" sz="1633" spc="-1" dirty="0">
                <a:solidFill>
                  <a:srgbClr val="000000"/>
                </a:solidFill>
                <a:uFill>
                  <a:solidFill>
                    <a:srgbClr val="FFFFFF"/>
                  </a:solidFill>
                </a:uFill>
                <a:latin typeface="Arial"/>
              </a:rPr>
              <a:t>Whole studies </a:t>
            </a:r>
            <a:r>
              <a:rPr lang="en-US" sz="1633" spc="-1" dirty="0" smtClean="0">
                <a:solidFill>
                  <a:srgbClr val="000000"/>
                </a:solidFill>
                <a:uFill>
                  <a:solidFill>
                    <a:srgbClr val="FFFFFF"/>
                  </a:solidFill>
                </a:uFill>
                <a:latin typeface="Arial"/>
              </a:rPr>
              <a:t>(7) </a:t>
            </a:r>
            <a:r>
              <a:rPr lang="en-US" sz="1633" spc="-1" dirty="0">
                <a:solidFill>
                  <a:srgbClr val="000000"/>
                </a:solidFill>
                <a:uFill>
                  <a:solidFill>
                    <a:srgbClr val="FFFFFF"/>
                  </a:solidFill>
                </a:uFill>
                <a:latin typeface="Arial"/>
              </a:rPr>
              <a:t>with z score</a:t>
            </a:r>
          </a:p>
        </p:txBody>
      </p:sp>
      <p:pic>
        <p:nvPicPr>
          <p:cNvPr id="151" name="Picture 2"/>
          <p:cNvPicPr/>
          <p:nvPr/>
        </p:nvPicPr>
        <p:blipFill>
          <a:blip r:embed="rId3"/>
          <a:srcRect l="28109" t="24793" r="27793" b="27820"/>
          <a:stretch/>
        </p:blipFill>
        <p:spPr>
          <a:xfrm>
            <a:off x="3566592" y="3484008"/>
            <a:ext cx="5203593" cy="3143382"/>
          </a:xfrm>
          <a:prstGeom prst="rect">
            <a:avLst/>
          </a:prstGeom>
          <a:ln>
            <a:noFill/>
          </a:ln>
        </p:spPr>
      </p:pic>
    </p:spTree>
    <p:extLst>
      <p:ext uri="{BB962C8B-B14F-4D97-AF65-F5344CB8AC3E}">
        <p14:creationId xmlns:p14="http://schemas.microsoft.com/office/powerpoint/2010/main" val="58161712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TextShape 1"/>
          <p:cNvSpPr txBox="1"/>
          <p:nvPr/>
        </p:nvSpPr>
        <p:spPr>
          <a:xfrm>
            <a:off x="82945" y="83305"/>
            <a:ext cx="2445868" cy="567219"/>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MAP2K2</a:t>
            </a:r>
          </a:p>
        </p:txBody>
      </p:sp>
      <p:sp>
        <p:nvSpPr>
          <p:cNvPr id="182" name="TextShape 2"/>
          <p:cNvSpPr txBox="1"/>
          <p:nvPr/>
        </p:nvSpPr>
        <p:spPr>
          <a:xfrm>
            <a:off x="82944" y="912744"/>
            <a:ext cx="3981312" cy="331776"/>
          </a:xfrm>
          <a:prstGeom prst="rect">
            <a:avLst/>
          </a:prstGeom>
          <a:noFill/>
          <a:ln>
            <a:noFill/>
          </a:ln>
        </p:spPr>
        <p:txBody>
          <a:bodyPr lIns="81638" tIns="40819" rIns="81638" bIns="40819"/>
          <a:lstStyle/>
          <a:p>
            <a:pPr>
              <a:lnSpc>
                <a:spcPct val="150000"/>
              </a:lnSpc>
            </a:pPr>
            <a:r>
              <a:rPr lang="en-US" sz="1633" spc="-1" dirty="0">
                <a:solidFill>
                  <a:srgbClr val="000000"/>
                </a:solidFill>
                <a:uFill>
                  <a:solidFill>
                    <a:srgbClr val="FFFFFF"/>
                  </a:solidFill>
                </a:uFill>
                <a:latin typeface="Arial"/>
              </a:rPr>
              <a:t>Whole studies </a:t>
            </a:r>
            <a:r>
              <a:rPr lang="en-US" sz="1633" spc="-1" dirty="0" smtClean="0">
                <a:solidFill>
                  <a:srgbClr val="000000"/>
                </a:solidFill>
                <a:uFill>
                  <a:solidFill>
                    <a:srgbClr val="FFFFFF"/>
                  </a:solidFill>
                </a:uFill>
                <a:latin typeface="Arial"/>
              </a:rPr>
              <a:t>(7) </a:t>
            </a:r>
            <a:r>
              <a:rPr lang="en-US" sz="1633" spc="-1" dirty="0">
                <a:solidFill>
                  <a:srgbClr val="000000"/>
                </a:solidFill>
                <a:uFill>
                  <a:solidFill>
                    <a:srgbClr val="FFFFFF"/>
                  </a:solidFill>
                </a:uFill>
                <a:latin typeface="Arial"/>
              </a:rPr>
              <a:t>with raw values</a:t>
            </a:r>
          </a:p>
        </p:txBody>
      </p:sp>
      <p:pic>
        <p:nvPicPr>
          <p:cNvPr id="183" name="Picture 2"/>
          <p:cNvPicPr/>
          <p:nvPr/>
        </p:nvPicPr>
        <p:blipFill>
          <a:blip r:embed="rId2"/>
          <a:srcRect l="28319" t="25743" r="28355" b="28538"/>
          <a:stretch/>
        </p:blipFill>
        <p:spPr>
          <a:xfrm>
            <a:off x="4177243" y="332136"/>
            <a:ext cx="4448933" cy="2639187"/>
          </a:xfrm>
          <a:prstGeom prst="rect">
            <a:avLst/>
          </a:prstGeom>
          <a:ln>
            <a:noFill/>
          </a:ln>
        </p:spPr>
      </p:pic>
      <p:pic>
        <p:nvPicPr>
          <p:cNvPr id="184" name="Picture 2"/>
          <p:cNvPicPr/>
          <p:nvPr/>
        </p:nvPicPr>
        <p:blipFill>
          <a:blip r:embed="rId3"/>
          <a:srcRect l="27882" t="25600" r="28244" b="29227"/>
          <a:stretch/>
        </p:blipFill>
        <p:spPr>
          <a:xfrm>
            <a:off x="4313089" y="3401064"/>
            <a:ext cx="4585758" cy="2654208"/>
          </a:xfrm>
          <a:prstGeom prst="rect">
            <a:avLst/>
          </a:prstGeom>
          <a:ln>
            <a:noFill/>
          </a:ln>
        </p:spPr>
      </p:pic>
      <p:sp>
        <p:nvSpPr>
          <p:cNvPr id="185" name="TextShape 3"/>
          <p:cNvSpPr txBox="1"/>
          <p:nvPr/>
        </p:nvSpPr>
        <p:spPr>
          <a:xfrm>
            <a:off x="82944" y="4396392"/>
            <a:ext cx="3981312" cy="331776"/>
          </a:xfrm>
          <a:prstGeom prst="rect">
            <a:avLst/>
          </a:prstGeom>
          <a:noFill/>
          <a:ln>
            <a:noFill/>
          </a:ln>
        </p:spPr>
        <p:txBody>
          <a:bodyPr lIns="81638" tIns="40819" rIns="81638" bIns="40819"/>
          <a:lstStyle/>
          <a:p>
            <a:pPr>
              <a:lnSpc>
                <a:spcPct val="150000"/>
              </a:lnSpc>
            </a:pPr>
            <a:r>
              <a:rPr lang="en-US" sz="1633" spc="-1" dirty="0">
                <a:solidFill>
                  <a:srgbClr val="000000"/>
                </a:solidFill>
                <a:uFill>
                  <a:solidFill>
                    <a:srgbClr val="FFFFFF"/>
                  </a:solidFill>
                </a:uFill>
                <a:latin typeface="Arial"/>
              </a:rPr>
              <a:t>Whole studies </a:t>
            </a:r>
            <a:r>
              <a:rPr lang="en-US" sz="1633" spc="-1" dirty="0" smtClean="0">
                <a:solidFill>
                  <a:srgbClr val="000000"/>
                </a:solidFill>
                <a:uFill>
                  <a:solidFill>
                    <a:srgbClr val="FFFFFF"/>
                  </a:solidFill>
                </a:uFill>
                <a:latin typeface="Arial"/>
              </a:rPr>
              <a:t>(7) </a:t>
            </a:r>
            <a:r>
              <a:rPr lang="en-US" sz="1633" spc="-1" dirty="0">
                <a:solidFill>
                  <a:srgbClr val="000000"/>
                </a:solidFill>
                <a:uFill>
                  <a:solidFill>
                    <a:srgbClr val="FFFFFF"/>
                  </a:solidFill>
                </a:uFill>
                <a:latin typeface="Arial"/>
              </a:rPr>
              <a:t>with z score</a:t>
            </a:r>
          </a:p>
        </p:txBody>
      </p:sp>
    </p:spTree>
    <p:extLst>
      <p:ext uri="{BB962C8B-B14F-4D97-AF65-F5344CB8AC3E}">
        <p14:creationId xmlns:p14="http://schemas.microsoft.com/office/powerpoint/2010/main" val="4230831926"/>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TextShape 1"/>
          <p:cNvSpPr txBox="1"/>
          <p:nvPr/>
        </p:nvSpPr>
        <p:spPr>
          <a:xfrm>
            <a:off x="457172" y="143717"/>
            <a:ext cx="8228763" cy="567219"/>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Study 2</a:t>
            </a:r>
          </a:p>
        </p:txBody>
      </p:sp>
      <p:sp>
        <p:nvSpPr>
          <p:cNvPr id="252" name="TextShape 2"/>
          <p:cNvSpPr txBox="1"/>
          <p:nvPr/>
        </p:nvSpPr>
        <p:spPr>
          <a:xfrm>
            <a:off x="248832" y="17994"/>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raw score</a:t>
            </a:r>
          </a:p>
        </p:txBody>
      </p:sp>
      <p:pic>
        <p:nvPicPr>
          <p:cNvPr id="253" name="Picture 2"/>
          <p:cNvPicPr/>
          <p:nvPr/>
        </p:nvPicPr>
        <p:blipFill>
          <a:blip r:embed="rId2"/>
          <a:srcRect l="28335" t="25399" r="28131" b="27820"/>
          <a:stretch/>
        </p:blipFill>
        <p:spPr>
          <a:xfrm>
            <a:off x="5433812" y="60772"/>
            <a:ext cx="3607084" cy="2179076"/>
          </a:xfrm>
          <a:prstGeom prst="rect">
            <a:avLst/>
          </a:prstGeom>
          <a:ln>
            <a:noFill/>
          </a:ln>
        </p:spPr>
      </p:pic>
      <p:sp>
        <p:nvSpPr>
          <p:cNvPr id="254" name="TextShape 3"/>
          <p:cNvSpPr txBox="1"/>
          <p:nvPr/>
        </p:nvSpPr>
        <p:spPr>
          <a:xfrm>
            <a:off x="6303744" y="143717"/>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z score</a:t>
            </a:r>
          </a:p>
        </p:txBody>
      </p:sp>
      <p:pic>
        <p:nvPicPr>
          <p:cNvPr id="255" name="Picture 3"/>
          <p:cNvPicPr/>
          <p:nvPr/>
        </p:nvPicPr>
        <p:blipFill>
          <a:blip r:embed="rId3"/>
          <a:srcRect l="27898" t="26304" r="27937" b="28169"/>
          <a:stretch/>
        </p:blipFill>
        <p:spPr>
          <a:xfrm>
            <a:off x="0" y="249192"/>
            <a:ext cx="3721051" cy="2156544"/>
          </a:xfrm>
          <a:prstGeom prst="rect">
            <a:avLst/>
          </a:prstGeom>
          <a:ln>
            <a:noFill/>
          </a:ln>
        </p:spPr>
      </p:pic>
      <p:pic>
        <p:nvPicPr>
          <p:cNvPr id="256" name="Picture 5"/>
          <p:cNvPicPr/>
          <p:nvPr/>
        </p:nvPicPr>
        <p:blipFill>
          <a:blip r:embed="rId4"/>
          <a:srcRect l="28424" t="25930" r="27832" b="28351"/>
          <a:stretch/>
        </p:blipFill>
        <p:spPr>
          <a:xfrm>
            <a:off x="0" y="2488680"/>
            <a:ext cx="3942126" cy="2315901"/>
          </a:xfrm>
          <a:prstGeom prst="rect">
            <a:avLst/>
          </a:prstGeom>
          <a:ln>
            <a:noFill/>
          </a:ln>
        </p:spPr>
      </p:pic>
      <p:pic>
        <p:nvPicPr>
          <p:cNvPr id="257" name="Picture 5"/>
          <p:cNvPicPr/>
          <p:nvPr/>
        </p:nvPicPr>
        <p:blipFill>
          <a:blip r:embed="rId5"/>
          <a:srcRect l="28214" t="25930" r="27727" b="27421"/>
          <a:stretch/>
        </p:blipFill>
        <p:spPr>
          <a:xfrm>
            <a:off x="82944" y="4645225"/>
            <a:ext cx="3649536" cy="2172218"/>
          </a:xfrm>
          <a:prstGeom prst="rect">
            <a:avLst/>
          </a:prstGeom>
          <a:ln>
            <a:noFill/>
          </a:ln>
        </p:spPr>
      </p:pic>
      <p:pic>
        <p:nvPicPr>
          <p:cNvPr id="258" name="Picture 2"/>
          <p:cNvPicPr/>
          <p:nvPr/>
        </p:nvPicPr>
        <p:blipFill>
          <a:blip r:embed="rId6"/>
          <a:srcRect l="27995" t="25399" r="28471" b="28425"/>
          <a:stretch/>
        </p:blipFill>
        <p:spPr>
          <a:xfrm>
            <a:off x="5308416" y="2336508"/>
            <a:ext cx="3732480" cy="2225773"/>
          </a:xfrm>
          <a:prstGeom prst="rect">
            <a:avLst/>
          </a:prstGeom>
          <a:ln>
            <a:noFill/>
          </a:ln>
        </p:spPr>
      </p:pic>
      <p:pic>
        <p:nvPicPr>
          <p:cNvPr id="259" name="Picture 2"/>
          <p:cNvPicPr/>
          <p:nvPr/>
        </p:nvPicPr>
        <p:blipFill>
          <a:blip r:embed="rId7"/>
          <a:srcRect l="27882" t="24390" r="28131" b="27820"/>
          <a:stretch/>
        </p:blipFill>
        <p:spPr>
          <a:xfrm>
            <a:off x="5474304" y="4586772"/>
            <a:ext cx="3503241" cy="2139890"/>
          </a:xfrm>
          <a:prstGeom prst="rect">
            <a:avLst/>
          </a:prstGeom>
          <a:ln>
            <a:noFill/>
          </a:ln>
        </p:spPr>
      </p:pic>
    </p:spTree>
    <p:extLst>
      <p:ext uri="{BB962C8B-B14F-4D97-AF65-F5344CB8AC3E}">
        <p14:creationId xmlns:p14="http://schemas.microsoft.com/office/powerpoint/2010/main" val="245603477"/>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0" name="Picture 3"/>
          <p:cNvPicPr/>
          <p:nvPr/>
        </p:nvPicPr>
        <p:blipFill>
          <a:blip r:embed="rId2"/>
          <a:srcRect l="28222" t="25802" r="28131" b="27416"/>
          <a:stretch/>
        </p:blipFill>
        <p:spPr>
          <a:xfrm>
            <a:off x="5557248" y="250172"/>
            <a:ext cx="3611983" cy="2176464"/>
          </a:xfrm>
          <a:prstGeom prst="rect">
            <a:avLst/>
          </a:prstGeom>
          <a:ln>
            <a:noFill/>
          </a:ln>
        </p:spPr>
      </p:pic>
      <p:sp>
        <p:nvSpPr>
          <p:cNvPr id="261" name="TextShape 1"/>
          <p:cNvSpPr txBox="1"/>
          <p:nvPr/>
        </p:nvSpPr>
        <p:spPr>
          <a:xfrm>
            <a:off x="457172" y="143717"/>
            <a:ext cx="8228763" cy="567219"/>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Study 3</a:t>
            </a:r>
          </a:p>
        </p:txBody>
      </p:sp>
      <p:sp>
        <p:nvSpPr>
          <p:cNvPr id="262" name="TextShape 2"/>
          <p:cNvSpPr txBox="1"/>
          <p:nvPr/>
        </p:nvSpPr>
        <p:spPr>
          <a:xfrm>
            <a:off x="248832" y="83305"/>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raw score</a:t>
            </a:r>
          </a:p>
        </p:txBody>
      </p:sp>
      <p:sp>
        <p:nvSpPr>
          <p:cNvPr id="263" name="TextShape 3"/>
          <p:cNvSpPr txBox="1"/>
          <p:nvPr/>
        </p:nvSpPr>
        <p:spPr>
          <a:xfrm>
            <a:off x="6303744" y="249193"/>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z score</a:t>
            </a:r>
          </a:p>
        </p:txBody>
      </p:sp>
      <p:pic>
        <p:nvPicPr>
          <p:cNvPr id="264" name="Picture 2"/>
          <p:cNvPicPr/>
          <p:nvPr/>
        </p:nvPicPr>
        <p:blipFill>
          <a:blip r:embed="rId3"/>
          <a:srcRect l="27688" t="24808" r="28145" b="28912"/>
          <a:stretch/>
        </p:blipFill>
        <p:spPr>
          <a:xfrm>
            <a:off x="82944" y="470594"/>
            <a:ext cx="3566592" cy="2101030"/>
          </a:xfrm>
          <a:prstGeom prst="rect">
            <a:avLst/>
          </a:prstGeom>
          <a:ln>
            <a:noFill/>
          </a:ln>
        </p:spPr>
      </p:pic>
      <p:pic>
        <p:nvPicPr>
          <p:cNvPr id="265" name="Picture 3"/>
          <p:cNvPicPr/>
          <p:nvPr/>
        </p:nvPicPr>
        <p:blipFill>
          <a:blip r:embed="rId4"/>
          <a:srcRect l="27583" t="24621" r="28477" b="28725"/>
          <a:stretch/>
        </p:blipFill>
        <p:spPr>
          <a:xfrm>
            <a:off x="0" y="2665998"/>
            <a:ext cx="3732480" cy="2228059"/>
          </a:xfrm>
          <a:prstGeom prst="rect">
            <a:avLst/>
          </a:prstGeom>
          <a:ln>
            <a:noFill/>
          </a:ln>
        </p:spPr>
      </p:pic>
      <p:pic>
        <p:nvPicPr>
          <p:cNvPr id="266" name="Picture 3"/>
          <p:cNvPicPr/>
          <p:nvPr/>
        </p:nvPicPr>
        <p:blipFill>
          <a:blip r:embed="rId5"/>
          <a:srcRect l="28319" t="24951" r="28039" b="28027"/>
          <a:stretch/>
        </p:blipFill>
        <p:spPr>
          <a:xfrm>
            <a:off x="59759" y="4728168"/>
            <a:ext cx="3506833" cy="2123889"/>
          </a:xfrm>
          <a:prstGeom prst="rect">
            <a:avLst/>
          </a:prstGeom>
          <a:ln>
            <a:noFill/>
          </a:ln>
        </p:spPr>
      </p:pic>
      <p:pic>
        <p:nvPicPr>
          <p:cNvPr id="267" name="Picture 3"/>
          <p:cNvPicPr/>
          <p:nvPr/>
        </p:nvPicPr>
        <p:blipFill>
          <a:blip r:embed="rId6"/>
          <a:srcRect l="27746" t="24995" r="28023" b="27584"/>
          <a:stretch/>
        </p:blipFill>
        <p:spPr>
          <a:xfrm>
            <a:off x="5391360" y="4562280"/>
            <a:ext cx="3731827" cy="2249285"/>
          </a:xfrm>
          <a:prstGeom prst="rect">
            <a:avLst/>
          </a:prstGeom>
          <a:ln>
            <a:noFill/>
          </a:ln>
        </p:spPr>
      </p:pic>
      <p:pic>
        <p:nvPicPr>
          <p:cNvPr id="268" name="Picture 3"/>
          <p:cNvPicPr/>
          <p:nvPr/>
        </p:nvPicPr>
        <p:blipFill>
          <a:blip r:embed="rId7"/>
          <a:srcRect l="27503" t="26289" r="28023" b="27584"/>
          <a:stretch/>
        </p:blipFill>
        <p:spPr>
          <a:xfrm>
            <a:off x="5391361" y="2303199"/>
            <a:ext cx="3732153" cy="2176137"/>
          </a:xfrm>
          <a:prstGeom prst="rect">
            <a:avLst/>
          </a:prstGeom>
          <a:ln>
            <a:noFill/>
          </a:ln>
        </p:spPr>
      </p:pic>
    </p:spTree>
    <p:extLst>
      <p:ext uri="{BB962C8B-B14F-4D97-AF65-F5344CB8AC3E}">
        <p14:creationId xmlns:p14="http://schemas.microsoft.com/office/powerpoint/2010/main" val="4181256872"/>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 name="TextShape 1"/>
          <p:cNvSpPr txBox="1"/>
          <p:nvPr/>
        </p:nvSpPr>
        <p:spPr>
          <a:xfrm>
            <a:off x="457172" y="143717"/>
            <a:ext cx="8228763" cy="567219"/>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Study 5</a:t>
            </a:r>
          </a:p>
        </p:txBody>
      </p:sp>
      <p:sp>
        <p:nvSpPr>
          <p:cNvPr id="270" name="TextShape 2"/>
          <p:cNvSpPr txBox="1"/>
          <p:nvPr/>
        </p:nvSpPr>
        <p:spPr>
          <a:xfrm>
            <a:off x="165888" y="17994"/>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raw score</a:t>
            </a:r>
          </a:p>
        </p:txBody>
      </p:sp>
      <p:sp>
        <p:nvSpPr>
          <p:cNvPr id="271" name="TextShape 3"/>
          <p:cNvSpPr txBox="1"/>
          <p:nvPr/>
        </p:nvSpPr>
        <p:spPr>
          <a:xfrm>
            <a:off x="5971968" y="17994"/>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z score</a:t>
            </a:r>
          </a:p>
        </p:txBody>
      </p:sp>
      <p:pic>
        <p:nvPicPr>
          <p:cNvPr id="272" name="Picture 2"/>
          <p:cNvPicPr/>
          <p:nvPr/>
        </p:nvPicPr>
        <p:blipFill>
          <a:blip r:embed="rId2"/>
          <a:srcRect l="28109" t="24995" r="28145" b="28725"/>
          <a:stretch/>
        </p:blipFill>
        <p:spPr>
          <a:xfrm>
            <a:off x="165888" y="415080"/>
            <a:ext cx="3486914" cy="2073600"/>
          </a:xfrm>
          <a:prstGeom prst="rect">
            <a:avLst/>
          </a:prstGeom>
          <a:ln>
            <a:noFill/>
          </a:ln>
        </p:spPr>
      </p:pic>
      <p:pic>
        <p:nvPicPr>
          <p:cNvPr id="273" name="Picture 2"/>
          <p:cNvPicPr/>
          <p:nvPr/>
        </p:nvPicPr>
        <p:blipFill>
          <a:blip r:embed="rId3"/>
          <a:srcRect l="27970" t="25930" r="28701" b="28538"/>
          <a:stretch/>
        </p:blipFill>
        <p:spPr>
          <a:xfrm>
            <a:off x="112987" y="2725757"/>
            <a:ext cx="3536549" cy="2089274"/>
          </a:xfrm>
          <a:prstGeom prst="rect">
            <a:avLst/>
          </a:prstGeom>
          <a:ln>
            <a:noFill/>
          </a:ln>
        </p:spPr>
      </p:pic>
      <p:pic>
        <p:nvPicPr>
          <p:cNvPr id="274" name="Picture 2"/>
          <p:cNvPicPr/>
          <p:nvPr/>
        </p:nvPicPr>
        <p:blipFill>
          <a:blip r:embed="rId4"/>
          <a:srcRect l="28003" t="24995" r="28565" b="28538"/>
          <a:stretch/>
        </p:blipFill>
        <p:spPr>
          <a:xfrm>
            <a:off x="248832" y="4894056"/>
            <a:ext cx="3317760" cy="1995228"/>
          </a:xfrm>
          <a:prstGeom prst="rect">
            <a:avLst/>
          </a:prstGeom>
          <a:ln>
            <a:noFill/>
          </a:ln>
        </p:spPr>
      </p:pic>
      <p:pic>
        <p:nvPicPr>
          <p:cNvPr id="275" name="Picture 4"/>
          <p:cNvPicPr/>
          <p:nvPr/>
        </p:nvPicPr>
        <p:blipFill>
          <a:blip r:embed="rId5"/>
          <a:srcRect l="27622" t="24995" r="28145" b="26722"/>
          <a:stretch/>
        </p:blipFill>
        <p:spPr>
          <a:xfrm>
            <a:off x="5496183" y="498024"/>
            <a:ext cx="3378825" cy="2073600"/>
          </a:xfrm>
          <a:prstGeom prst="rect">
            <a:avLst/>
          </a:prstGeom>
          <a:ln>
            <a:noFill/>
          </a:ln>
        </p:spPr>
      </p:pic>
      <p:pic>
        <p:nvPicPr>
          <p:cNvPr id="276" name="Picture 4"/>
          <p:cNvPicPr/>
          <p:nvPr/>
        </p:nvPicPr>
        <p:blipFill>
          <a:blip r:embed="rId6"/>
          <a:srcRect l="27987" t="24567" r="28142" b="27367"/>
          <a:stretch/>
        </p:blipFill>
        <p:spPr>
          <a:xfrm>
            <a:off x="5474304" y="2737512"/>
            <a:ext cx="3400704" cy="2094826"/>
          </a:xfrm>
          <a:prstGeom prst="rect">
            <a:avLst/>
          </a:prstGeom>
          <a:ln>
            <a:noFill/>
          </a:ln>
        </p:spPr>
      </p:pic>
      <p:pic>
        <p:nvPicPr>
          <p:cNvPr id="277" name="Picture 4"/>
          <p:cNvPicPr/>
          <p:nvPr/>
        </p:nvPicPr>
        <p:blipFill>
          <a:blip r:embed="rId7"/>
          <a:srcRect l="28109" t="24134" r="27539" b="28228"/>
          <a:stretch/>
        </p:blipFill>
        <p:spPr>
          <a:xfrm>
            <a:off x="5631376" y="4737312"/>
            <a:ext cx="3512058" cy="2120623"/>
          </a:xfrm>
          <a:prstGeom prst="rect">
            <a:avLst/>
          </a:prstGeom>
          <a:ln>
            <a:noFill/>
          </a:ln>
        </p:spPr>
      </p:pic>
    </p:spTree>
    <p:extLst>
      <p:ext uri="{BB962C8B-B14F-4D97-AF65-F5344CB8AC3E}">
        <p14:creationId xmlns:p14="http://schemas.microsoft.com/office/powerpoint/2010/main" val="3017425832"/>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 name="TextShape 1"/>
          <p:cNvSpPr txBox="1"/>
          <p:nvPr/>
        </p:nvSpPr>
        <p:spPr>
          <a:xfrm>
            <a:off x="457172" y="143717"/>
            <a:ext cx="8228763" cy="567219"/>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Study 6</a:t>
            </a:r>
          </a:p>
        </p:txBody>
      </p:sp>
      <p:sp>
        <p:nvSpPr>
          <p:cNvPr id="279" name="TextShape 2"/>
          <p:cNvSpPr txBox="1"/>
          <p:nvPr/>
        </p:nvSpPr>
        <p:spPr>
          <a:xfrm>
            <a:off x="248832" y="183882"/>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raw score</a:t>
            </a:r>
          </a:p>
        </p:txBody>
      </p:sp>
      <p:sp>
        <p:nvSpPr>
          <p:cNvPr id="280" name="TextShape 3"/>
          <p:cNvSpPr txBox="1"/>
          <p:nvPr/>
        </p:nvSpPr>
        <p:spPr>
          <a:xfrm>
            <a:off x="6220800" y="361"/>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z score</a:t>
            </a:r>
          </a:p>
        </p:txBody>
      </p:sp>
      <p:pic>
        <p:nvPicPr>
          <p:cNvPr id="281" name="Picture 3"/>
          <p:cNvPicPr/>
          <p:nvPr/>
        </p:nvPicPr>
        <p:blipFill>
          <a:blip r:embed="rId2"/>
          <a:srcRect l="28003" t="25369" r="28250" b="28538"/>
          <a:stretch/>
        </p:blipFill>
        <p:spPr>
          <a:xfrm>
            <a:off x="165888" y="498025"/>
            <a:ext cx="3503241" cy="2074906"/>
          </a:xfrm>
          <a:prstGeom prst="rect">
            <a:avLst/>
          </a:prstGeom>
          <a:ln>
            <a:noFill/>
          </a:ln>
        </p:spPr>
      </p:pic>
      <p:pic>
        <p:nvPicPr>
          <p:cNvPr id="282" name="Picture 3"/>
          <p:cNvPicPr/>
          <p:nvPr/>
        </p:nvPicPr>
        <p:blipFill>
          <a:blip r:embed="rId3"/>
          <a:srcRect l="28003" t="25369" r="28145" b="28169"/>
          <a:stretch/>
        </p:blipFill>
        <p:spPr>
          <a:xfrm>
            <a:off x="112007" y="2571624"/>
            <a:ext cx="3620473" cy="2156544"/>
          </a:xfrm>
          <a:prstGeom prst="rect">
            <a:avLst/>
          </a:prstGeom>
          <a:ln>
            <a:noFill/>
          </a:ln>
        </p:spPr>
      </p:pic>
      <p:pic>
        <p:nvPicPr>
          <p:cNvPr id="283" name="Picture 3"/>
          <p:cNvPicPr/>
          <p:nvPr/>
        </p:nvPicPr>
        <p:blipFill>
          <a:blip r:embed="rId4"/>
          <a:srcRect l="28109" t="24242" r="27934" b="27608"/>
          <a:stretch/>
        </p:blipFill>
        <p:spPr>
          <a:xfrm>
            <a:off x="165889" y="4645224"/>
            <a:ext cx="3592716" cy="2212711"/>
          </a:xfrm>
          <a:prstGeom prst="rect">
            <a:avLst/>
          </a:prstGeom>
          <a:ln>
            <a:noFill/>
          </a:ln>
        </p:spPr>
      </p:pic>
      <p:pic>
        <p:nvPicPr>
          <p:cNvPr id="284" name="Picture 5"/>
          <p:cNvPicPr/>
          <p:nvPr/>
        </p:nvPicPr>
        <p:blipFill>
          <a:blip r:embed="rId5"/>
          <a:srcRect l="27746" t="26073" r="27779" b="28228"/>
          <a:stretch/>
        </p:blipFill>
        <p:spPr>
          <a:xfrm>
            <a:off x="5474304" y="498025"/>
            <a:ext cx="3400704" cy="1964205"/>
          </a:xfrm>
          <a:prstGeom prst="rect">
            <a:avLst/>
          </a:prstGeom>
          <a:ln>
            <a:noFill/>
          </a:ln>
        </p:spPr>
      </p:pic>
      <p:pic>
        <p:nvPicPr>
          <p:cNvPr id="285" name="Picture 5"/>
          <p:cNvPicPr/>
          <p:nvPr/>
        </p:nvPicPr>
        <p:blipFill>
          <a:blip r:embed="rId6"/>
          <a:srcRect l="29199" t="24783" r="28264" b="29626"/>
          <a:stretch/>
        </p:blipFill>
        <p:spPr>
          <a:xfrm>
            <a:off x="5562473" y="2537990"/>
            <a:ext cx="3221427" cy="1941347"/>
          </a:xfrm>
          <a:prstGeom prst="rect">
            <a:avLst/>
          </a:prstGeom>
          <a:ln>
            <a:noFill/>
          </a:ln>
        </p:spPr>
      </p:pic>
      <p:pic>
        <p:nvPicPr>
          <p:cNvPr id="286" name="Picture 5"/>
          <p:cNvPicPr/>
          <p:nvPr/>
        </p:nvPicPr>
        <p:blipFill>
          <a:blip r:embed="rId7"/>
          <a:srcRect l="29439" t="27151" r="27658" b="28012"/>
          <a:stretch/>
        </p:blipFill>
        <p:spPr>
          <a:xfrm>
            <a:off x="5474304" y="4657307"/>
            <a:ext cx="3649536" cy="2144462"/>
          </a:xfrm>
          <a:prstGeom prst="rect">
            <a:avLst/>
          </a:prstGeom>
          <a:ln>
            <a:noFill/>
          </a:ln>
        </p:spPr>
      </p:pic>
    </p:spTree>
    <p:extLst>
      <p:ext uri="{BB962C8B-B14F-4D97-AF65-F5344CB8AC3E}">
        <p14:creationId xmlns:p14="http://schemas.microsoft.com/office/powerpoint/2010/main" val="987717808"/>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 name="TextShape 1"/>
          <p:cNvSpPr txBox="1"/>
          <p:nvPr/>
        </p:nvSpPr>
        <p:spPr>
          <a:xfrm>
            <a:off x="457172" y="143717"/>
            <a:ext cx="8228763" cy="567219"/>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Study 8</a:t>
            </a:r>
          </a:p>
        </p:txBody>
      </p:sp>
      <p:sp>
        <p:nvSpPr>
          <p:cNvPr id="288" name="TextShape 2"/>
          <p:cNvSpPr txBox="1"/>
          <p:nvPr/>
        </p:nvSpPr>
        <p:spPr>
          <a:xfrm>
            <a:off x="82944" y="83305"/>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raw score</a:t>
            </a:r>
          </a:p>
        </p:txBody>
      </p:sp>
      <p:sp>
        <p:nvSpPr>
          <p:cNvPr id="289" name="TextShape 3"/>
          <p:cNvSpPr txBox="1"/>
          <p:nvPr/>
        </p:nvSpPr>
        <p:spPr>
          <a:xfrm>
            <a:off x="6220800" y="83305"/>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z score</a:t>
            </a:r>
          </a:p>
        </p:txBody>
      </p:sp>
      <p:pic>
        <p:nvPicPr>
          <p:cNvPr id="290" name="Picture 2"/>
          <p:cNvPicPr/>
          <p:nvPr/>
        </p:nvPicPr>
        <p:blipFill>
          <a:blip r:embed="rId2"/>
          <a:srcRect l="27898" t="25930" r="27724" b="28381"/>
          <a:stretch/>
        </p:blipFill>
        <p:spPr>
          <a:xfrm>
            <a:off x="82945" y="485289"/>
            <a:ext cx="3747501" cy="2169279"/>
          </a:xfrm>
          <a:prstGeom prst="rect">
            <a:avLst/>
          </a:prstGeom>
          <a:ln>
            <a:noFill/>
          </a:ln>
        </p:spPr>
      </p:pic>
      <p:pic>
        <p:nvPicPr>
          <p:cNvPr id="291" name="Picture 4"/>
          <p:cNvPicPr/>
          <p:nvPr/>
        </p:nvPicPr>
        <p:blipFill>
          <a:blip r:embed="rId3"/>
          <a:srcRect l="27478" t="25182" r="28460" b="28912"/>
          <a:stretch/>
        </p:blipFill>
        <p:spPr>
          <a:xfrm>
            <a:off x="109395" y="2654568"/>
            <a:ext cx="3706029" cy="2170586"/>
          </a:xfrm>
          <a:prstGeom prst="rect">
            <a:avLst/>
          </a:prstGeom>
          <a:ln>
            <a:noFill/>
          </a:ln>
        </p:spPr>
      </p:pic>
      <p:pic>
        <p:nvPicPr>
          <p:cNvPr id="292" name="Picture 4"/>
          <p:cNvPicPr/>
          <p:nvPr/>
        </p:nvPicPr>
        <p:blipFill>
          <a:blip r:embed="rId4"/>
          <a:srcRect l="28214" t="24808" r="27934" b="28912"/>
          <a:stretch/>
        </p:blipFill>
        <p:spPr>
          <a:xfrm>
            <a:off x="165888" y="4825154"/>
            <a:ext cx="3317760" cy="1968124"/>
          </a:xfrm>
          <a:prstGeom prst="rect">
            <a:avLst/>
          </a:prstGeom>
          <a:ln>
            <a:noFill/>
          </a:ln>
        </p:spPr>
      </p:pic>
      <p:pic>
        <p:nvPicPr>
          <p:cNvPr id="293" name="Picture 2"/>
          <p:cNvPicPr/>
          <p:nvPr/>
        </p:nvPicPr>
        <p:blipFill>
          <a:blip r:embed="rId5"/>
          <a:srcRect l="28349" t="24567" r="27901" b="27795"/>
          <a:stretch/>
        </p:blipFill>
        <p:spPr>
          <a:xfrm>
            <a:off x="5272496" y="4647184"/>
            <a:ext cx="3519569" cy="2154585"/>
          </a:xfrm>
          <a:prstGeom prst="rect">
            <a:avLst/>
          </a:prstGeom>
          <a:ln>
            <a:noFill/>
          </a:ln>
        </p:spPr>
      </p:pic>
      <p:pic>
        <p:nvPicPr>
          <p:cNvPr id="294" name="Picture 4"/>
          <p:cNvPicPr/>
          <p:nvPr/>
        </p:nvPicPr>
        <p:blipFill>
          <a:blip r:embed="rId6"/>
          <a:srcRect l="28471" t="24567" r="27779" b="28012"/>
          <a:stretch/>
        </p:blipFill>
        <p:spPr>
          <a:xfrm>
            <a:off x="5391360" y="2574890"/>
            <a:ext cx="3400704" cy="2072294"/>
          </a:xfrm>
          <a:prstGeom prst="rect">
            <a:avLst/>
          </a:prstGeom>
          <a:ln>
            <a:noFill/>
          </a:ln>
        </p:spPr>
      </p:pic>
      <p:pic>
        <p:nvPicPr>
          <p:cNvPr id="295" name="Picture 3"/>
          <p:cNvPicPr/>
          <p:nvPr/>
        </p:nvPicPr>
        <p:blipFill>
          <a:blip r:embed="rId7"/>
          <a:srcRect l="27622" t="25856" r="27901" b="28228"/>
          <a:stretch/>
        </p:blipFill>
        <p:spPr>
          <a:xfrm>
            <a:off x="5474304" y="511087"/>
            <a:ext cx="3566592" cy="2069681"/>
          </a:xfrm>
          <a:prstGeom prst="rect">
            <a:avLst/>
          </a:prstGeom>
          <a:ln>
            <a:noFill/>
          </a:ln>
        </p:spPr>
      </p:pic>
    </p:spTree>
    <p:extLst>
      <p:ext uri="{BB962C8B-B14F-4D97-AF65-F5344CB8AC3E}">
        <p14:creationId xmlns:p14="http://schemas.microsoft.com/office/powerpoint/2010/main" val="2706619856"/>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 name="TextShape 1"/>
          <p:cNvSpPr txBox="1"/>
          <p:nvPr/>
        </p:nvSpPr>
        <p:spPr>
          <a:xfrm>
            <a:off x="457172" y="143717"/>
            <a:ext cx="8228763" cy="567219"/>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Study 9</a:t>
            </a:r>
          </a:p>
        </p:txBody>
      </p:sp>
      <p:sp>
        <p:nvSpPr>
          <p:cNvPr id="297" name="TextShape 2"/>
          <p:cNvSpPr txBox="1"/>
          <p:nvPr/>
        </p:nvSpPr>
        <p:spPr>
          <a:xfrm>
            <a:off x="82944" y="83305"/>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raw score</a:t>
            </a:r>
          </a:p>
        </p:txBody>
      </p:sp>
      <p:sp>
        <p:nvSpPr>
          <p:cNvPr id="298" name="TextShape 3"/>
          <p:cNvSpPr txBox="1"/>
          <p:nvPr/>
        </p:nvSpPr>
        <p:spPr>
          <a:xfrm>
            <a:off x="6303744" y="100938"/>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z score</a:t>
            </a:r>
          </a:p>
        </p:txBody>
      </p:sp>
      <p:pic>
        <p:nvPicPr>
          <p:cNvPr id="299" name="Picture 4"/>
          <p:cNvPicPr/>
          <p:nvPr/>
        </p:nvPicPr>
        <p:blipFill>
          <a:blip r:embed="rId2"/>
          <a:srcRect l="27898" t="25930" r="27937" b="28169"/>
          <a:stretch/>
        </p:blipFill>
        <p:spPr>
          <a:xfrm>
            <a:off x="0" y="397447"/>
            <a:ext cx="3862774" cy="2257122"/>
          </a:xfrm>
          <a:prstGeom prst="rect">
            <a:avLst/>
          </a:prstGeom>
          <a:ln>
            <a:noFill/>
          </a:ln>
        </p:spPr>
      </p:pic>
      <p:pic>
        <p:nvPicPr>
          <p:cNvPr id="300" name="Picture 5"/>
          <p:cNvPicPr/>
          <p:nvPr/>
        </p:nvPicPr>
        <p:blipFill>
          <a:blip r:embed="rId3"/>
          <a:srcRect l="28529" t="24764" r="28250" b="27653"/>
          <a:stretch/>
        </p:blipFill>
        <p:spPr>
          <a:xfrm>
            <a:off x="28410" y="2664691"/>
            <a:ext cx="3869958" cy="2395253"/>
          </a:xfrm>
          <a:prstGeom prst="rect">
            <a:avLst/>
          </a:prstGeom>
          <a:ln>
            <a:noFill/>
          </a:ln>
        </p:spPr>
      </p:pic>
      <p:pic>
        <p:nvPicPr>
          <p:cNvPr id="301" name="Picture 4"/>
          <p:cNvPicPr/>
          <p:nvPr/>
        </p:nvPicPr>
        <p:blipFill>
          <a:blip r:embed="rId4"/>
          <a:srcRect l="27898" t="24242" r="28355" b="28538"/>
          <a:stretch/>
        </p:blipFill>
        <p:spPr>
          <a:xfrm>
            <a:off x="-35594" y="4873483"/>
            <a:ext cx="3270410" cy="1984452"/>
          </a:xfrm>
          <a:prstGeom prst="rect">
            <a:avLst/>
          </a:prstGeom>
          <a:ln>
            <a:noFill/>
          </a:ln>
        </p:spPr>
      </p:pic>
      <p:pic>
        <p:nvPicPr>
          <p:cNvPr id="302" name="Picture 4"/>
          <p:cNvPicPr/>
          <p:nvPr/>
        </p:nvPicPr>
        <p:blipFill>
          <a:blip r:embed="rId5"/>
          <a:srcRect l="28349" t="25856" r="28748" b="28012"/>
          <a:stretch/>
        </p:blipFill>
        <p:spPr>
          <a:xfrm>
            <a:off x="5117710" y="498024"/>
            <a:ext cx="3841875" cy="2322432"/>
          </a:xfrm>
          <a:prstGeom prst="rect">
            <a:avLst/>
          </a:prstGeom>
          <a:ln>
            <a:noFill/>
          </a:ln>
        </p:spPr>
      </p:pic>
      <p:pic>
        <p:nvPicPr>
          <p:cNvPr id="303" name="Picture 5"/>
          <p:cNvPicPr/>
          <p:nvPr/>
        </p:nvPicPr>
        <p:blipFill>
          <a:blip r:embed="rId6"/>
          <a:srcRect l="28186" t="24887" r="27943" b="26929"/>
          <a:stretch/>
        </p:blipFill>
        <p:spPr>
          <a:xfrm>
            <a:off x="5391360" y="2820456"/>
            <a:ext cx="3492465" cy="2156544"/>
          </a:xfrm>
          <a:prstGeom prst="rect">
            <a:avLst/>
          </a:prstGeom>
          <a:ln>
            <a:noFill/>
          </a:ln>
        </p:spPr>
      </p:pic>
      <p:pic>
        <p:nvPicPr>
          <p:cNvPr id="304" name="Picture 3"/>
          <p:cNvPicPr/>
          <p:nvPr/>
        </p:nvPicPr>
        <p:blipFill>
          <a:blip r:embed="rId7"/>
          <a:srcRect l="27381" t="26289" r="29719" b="28228"/>
          <a:stretch/>
        </p:blipFill>
        <p:spPr>
          <a:xfrm>
            <a:off x="5640192" y="5022064"/>
            <a:ext cx="2985984" cy="1779704"/>
          </a:xfrm>
          <a:prstGeom prst="rect">
            <a:avLst/>
          </a:prstGeom>
          <a:ln>
            <a:noFill/>
          </a:ln>
        </p:spPr>
      </p:pic>
    </p:spTree>
    <p:extLst>
      <p:ext uri="{BB962C8B-B14F-4D97-AF65-F5344CB8AC3E}">
        <p14:creationId xmlns:p14="http://schemas.microsoft.com/office/powerpoint/2010/main" val="470726045"/>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 name="TextShape 1"/>
          <p:cNvSpPr txBox="1"/>
          <p:nvPr/>
        </p:nvSpPr>
        <p:spPr>
          <a:xfrm>
            <a:off x="457172" y="143717"/>
            <a:ext cx="8228763" cy="567219"/>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Study 10</a:t>
            </a:r>
          </a:p>
        </p:txBody>
      </p:sp>
      <p:sp>
        <p:nvSpPr>
          <p:cNvPr id="306" name="TextShape 2"/>
          <p:cNvSpPr txBox="1"/>
          <p:nvPr/>
        </p:nvSpPr>
        <p:spPr>
          <a:xfrm>
            <a:off x="165888" y="100938"/>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raw score</a:t>
            </a:r>
          </a:p>
        </p:txBody>
      </p:sp>
      <p:sp>
        <p:nvSpPr>
          <p:cNvPr id="307" name="TextShape 3"/>
          <p:cNvSpPr txBox="1"/>
          <p:nvPr/>
        </p:nvSpPr>
        <p:spPr>
          <a:xfrm>
            <a:off x="6220800" y="83305"/>
            <a:ext cx="1741824"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z score</a:t>
            </a:r>
          </a:p>
        </p:txBody>
      </p:sp>
      <p:pic>
        <p:nvPicPr>
          <p:cNvPr id="308" name="Picture 6"/>
          <p:cNvPicPr/>
          <p:nvPr/>
        </p:nvPicPr>
        <p:blipFill>
          <a:blip r:embed="rId2"/>
          <a:srcRect l="28003" t="26117" r="27829" b="28238"/>
          <a:stretch/>
        </p:blipFill>
        <p:spPr>
          <a:xfrm>
            <a:off x="82945" y="498024"/>
            <a:ext cx="3711907" cy="2156544"/>
          </a:xfrm>
          <a:prstGeom prst="rect">
            <a:avLst/>
          </a:prstGeom>
          <a:ln>
            <a:noFill/>
          </a:ln>
        </p:spPr>
      </p:pic>
      <p:pic>
        <p:nvPicPr>
          <p:cNvPr id="309" name="Picture 4"/>
          <p:cNvPicPr/>
          <p:nvPr/>
        </p:nvPicPr>
        <p:blipFill>
          <a:blip r:embed="rId3"/>
          <a:srcRect l="27898" t="25743" r="28145" b="28169"/>
          <a:stretch/>
        </p:blipFill>
        <p:spPr>
          <a:xfrm>
            <a:off x="82945" y="2667630"/>
            <a:ext cx="3776564" cy="2226426"/>
          </a:xfrm>
          <a:prstGeom prst="rect">
            <a:avLst/>
          </a:prstGeom>
          <a:ln>
            <a:noFill/>
          </a:ln>
        </p:spPr>
      </p:pic>
      <p:pic>
        <p:nvPicPr>
          <p:cNvPr id="310" name="Picture 5"/>
          <p:cNvPicPr/>
          <p:nvPr/>
        </p:nvPicPr>
        <p:blipFill>
          <a:blip r:embed="rId4"/>
          <a:srcRect l="27583" t="25084" r="28250" b="27608"/>
          <a:stretch/>
        </p:blipFill>
        <p:spPr>
          <a:xfrm>
            <a:off x="165888" y="4704004"/>
            <a:ext cx="3483648" cy="2097765"/>
          </a:xfrm>
          <a:prstGeom prst="rect">
            <a:avLst/>
          </a:prstGeom>
          <a:ln>
            <a:noFill/>
          </a:ln>
        </p:spPr>
      </p:pic>
      <p:pic>
        <p:nvPicPr>
          <p:cNvPr id="311" name="Picture 4"/>
          <p:cNvPicPr/>
          <p:nvPr/>
        </p:nvPicPr>
        <p:blipFill>
          <a:blip r:embed="rId5"/>
          <a:srcRect l="28109" t="26289" r="27779" b="27151"/>
          <a:stretch/>
        </p:blipFill>
        <p:spPr>
          <a:xfrm>
            <a:off x="5806080" y="4861728"/>
            <a:ext cx="3151872" cy="1870485"/>
          </a:xfrm>
          <a:prstGeom prst="rect">
            <a:avLst/>
          </a:prstGeom>
          <a:ln>
            <a:noFill/>
          </a:ln>
        </p:spPr>
      </p:pic>
      <p:pic>
        <p:nvPicPr>
          <p:cNvPr id="312" name="Picture 5"/>
          <p:cNvPicPr/>
          <p:nvPr/>
        </p:nvPicPr>
        <p:blipFill>
          <a:blip r:embed="rId6"/>
          <a:srcRect l="28955" t="25428" r="28023" b="27224"/>
          <a:stretch/>
        </p:blipFill>
        <p:spPr>
          <a:xfrm>
            <a:off x="5723137" y="2697020"/>
            <a:ext cx="3282492" cy="2031148"/>
          </a:xfrm>
          <a:prstGeom prst="rect">
            <a:avLst/>
          </a:prstGeom>
          <a:ln>
            <a:noFill/>
          </a:ln>
        </p:spPr>
      </p:pic>
      <p:pic>
        <p:nvPicPr>
          <p:cNvPr id="313" name="Picture 6"/>
          <p:cNvPicPr/>
          <p:nvPr/>
        </p:nvPicPr>
        <p:blipFill>
          <a:blip r:embed="rId7"/>
          <a:srcRect l="28109" t="24995" r="28142" b="27800"/>
          <a:stretch/>
        </p:blipFill>
        <p:spPr>
          <a:xfrm>
            <a:off x="5568025" y="565621"/>
            <a:ext cx="3306984" cy="2006004"/>
          </a:xfrm>
          <a:prstGeom prst="rect">
            <a:avLst/>
          </a:prstGeom>
          <a:ln>
            <a:noFill/>
          </a:ln>
        </p:spPr>
      </p:pic>
    </p:spTree>
    <p:extLst>
      <p:ext uri="{BB962C8B-B14F-4D97-AF65-F5344CB8AC3E}">
        <p14:creationId xmlns:p14="http://schemas.microsoft.com/office/powerpoint/2010/main" val="98367486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3"/>
            <a:ext cx="8229600" cy="2016224"/>
          </a:xfrm>
        </p:spPr>
        <p:txBody>
          <a:bodyPr>
            <a:normAutofit fontScale="92500" lnSpcReduction="20000"/>
          </a:bodyPr>
          <a:lstStyle/>
          <a:p>
            <a:pPr>
              <a:lnSpc>
                <a:spcPct val="150000"/>
              </a:lnSpc>
            </a:pPr>
            <a:r>
              <a:rPr lang="en-US" sz="2400" dirty="0" smtClean="0"/>
              <a:t>We have a file with 7 studies (48 subjects and 1218 genes). </a:t>
            </a:r>
          </a:p>
          <a:p>
            <a:pPr>
              <a:lnSpc>
                <a:spcPct val="150000"/>
              </a:lnSpc>
            </a:pPr>
            <a:r>
              <a:rPr lang="en-US" sz="2400" dirty="0" smtClean="0"/>
              <a:t>osteoblast group with 3 studies (13 subjects), bone metastasis group with 4 studies (35 subjects)</a:t>
            </a:r>
          </a:p>
          <a:p>
            <a:pPr>
              <a:lnSpc>
                <a:spcPct val="150000"/>
              </a:lnSpc>
            </a:pPr>
            <a:r>
              <a:rPr lang="en-US" sz="2400" dirty="0" smtClean="0"/>
              <a:t>Now, we prepare to run into using banjo. </a:t>
            </a:r>
            <a:endParaRPr lang="en-US" sz="2400" dirty="0"/>
          </a:p>
        </p:txBody>
      </p:sp>
      <p:pic>
        <p:nvPicPr>
          <p:cNvPr id="5" name="Picture 4"/>
          <p:cNvPicPr>
            <a:picLocks noChangeAspect="1"/>
          </p:cNvPicPr>
          <p:nvPr/>
        </p:nvPicPr>
        <p:blipFill rotWithShape="1">
          <a:blip r:embed="rId2"/>
          <a:srcRect t="20999" r="50126" b="4335"/>
          <a:stretch/>
        </p:blipFill>
        <p:spPr>
          <a:xfrm>
            <a:off x="211015" y="2472077"/>
            <a:ext cx="8721969" cy="3672408"/>
          </a:xfrm>
          <a:prstGeom prst="rect">
            <a:avLst/>
          </a:prstGeom>
        </p:spPr>
      </p:pic>
    </p:spTree>
    <p:extLst>
      <p:ext uri="{BB962C8B-B14F-4D97-AF65-F5344CB8AC3E}">
        <p14:creationId xmlns:p14="http://schemas.microsoft.com/office/powerpoint/2010/main" val="375212732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aphicFrame>
        <p:nvGraphicFramePr>
          <p:cNvPr id="4" name="내용 개체 틀 3"/>
          <p:cNvGraphicFramePr>
            <a:graphicFrameLocks/>
          </p:cNvGraphicFramePr>
          <p:nvPr>
            <p:extLst>
              <p:ext uri="{D42A27DB-BD31-4B8C-83A1-F6EECF244321}">
                <p14:modId xmlns:p14="http://schemas.microsoft.com/office/powerpoint/2010/main" val="734156966"/>
              </p:ext>
            </p:extLst>
          </p:nvPr>
        </p:nvGraphicFramePr>
        <p:xfrm>
          <a:off x="55071" y="1417638"/>
          <a:ext cx="9084884" cy="5129104"/>
        </p:xfrm>
        <a:graphic>
          <a:graphicData uri="http://schemas.openxmlformats.org/drawingml/2006/table">
            <a:tbl>
              <a:tblPr>
                <a:tableStyleId>{5C22544A-7EE6-4342-B048-85BDC9FD1C3A}</a:tableStyleId>
              </a:tblPr>
              <a:tblGrid>
                <a:gridCol w="333159">
                  <a:extLst>
                    <a:ext uri="{9D8B030D-6E8A-4147-A177-3AD203B41FA5}">
                      <a16:colId xmlns:a16="http://schemas.microsoft.com/office/drawing/2014/main" val="20000"/>
                    </a:ext>
                  </a:extLst>
                </a:gridCol>
                <a:gridCol w="776755">
                  <a:extLst>
                    <a:ext uri="{9D8B030D-6E8A-4147-A177-3AD203B41FA5}">
                      <a16:colId xmlns:a16="http://schemas.microsoft.com/office/drawing/2014/main" val="20001"/>
                    </a:ext>
                  </a:extLst>
                </a:gridCol>
                <a:gridCol w="1024122">
                  <a:extLst>
                    <a:ext uri="{9D8B030D-6E8A-4147-A177-3AD203B41FA5}">
                      <a16:colId xmlns:a16="http://schemas.microsoft.com/office/drawing/2014/main" val="20002"/>
                    </a:ext>
                  </a:extLst>
                </a:gridCol>
                <a:gridCol w="5566973">
                  <a:extLst>
                    <a:ext uri="{9D8B030D-6E8A-4147-A177-3AD203B41FA5}">
                      <a16:colId xmlns:a16="http://schemas.microsoft.com/office/drawing/2014/main" val="20003"/>
                    </a:ext>
                  </a:extLst>
                </a:gridCol>
                <a:gridCol w="1383875">
                  <a:extLst>
                    <a:ext uri="{9D8B030D-6E8A-4147-A177-3AD203B41FA5}">
                      <a16:colId xmlns:a16="http://schemas.microsoft.com/office/drawing/2014/main" val="20004"/>
                    </a:ext>
                  </a:extLst>
                </a:gridCol>
              </a:tblGrid>
              <a:tr h="316937">
                <a:tc>
                  <a:txBody>
                    <a:bodyPr/>
                    <a:lstStyle/>
                    <a:p>
                      <a:pPr algn="ctr" fontAlgn="ctr"/>
                      <a:r>
                        <a:rPr lang="en-US" sz="900" b="1" u="none" strike="noStrike" dirty="0">
                          <a:effectLst/>
                        </a:rPr>
                        <a:t>Group </a:t>
                      </a:r>
                      <a:endParaRPr lang="en-US" sz="900" b="1" i="0" u="none" strike="noStrike" dirty="0">
                        <a:solidFill>
                          <a:srgbClr val="000000"/>
                        </a:solidFill>
                        <a:effectLst/>
                        <a:latin typeface="맑은 고딕"/>
                      </a:endParaRPr>
                    </a:p>
                  </a:txBody>
                  <a:tcPr marL="3093" marR="3093" marT="3093" marB="0" anchor="ctr"/>
                </a:tc>
                <a:tc>
                  <a:txBody>
                    <a:bodyPr/>
                    <a:lstStyle/>
                    <a:p>
                      <a:pPr algn="ctr" fontAlgn="ctr"/>
                      <a:r>
                        <a:rPr lang="en-US" sz="900" b="1" u="none" strike="noStrike" dirty="0">
                          <a:effectLst/>
                        </a:rPr>
                        <a:t>GPL</a:t>
                      </a:r>
                      <a:endParaRPr lang="en-US" sz="900" b="1" i="0" u="none" strike="noStrike" dirty="0">
                        <a:solidFill>
                          <a:srgbClr val="000000"/>
                        </a:solidFill>
                        <a:effectLst/>
                        <a:latin typeface="맑은 고딕"/>
                      </a:endParaRPr>
                    </a:p>
                  </a:txBody>
                  <a:tcPr marL="3093" marR="3093" marT="3093" marB="0" anchor="ctr"/>
                </a:tc>
                <a:tc>
                  <a:txBody>
                    <a:bodyPr/>
                    <a:lstStyle/>
                    <a:p>
                      <a:pPr algn="ctr" fontAlgn="b"/>
                      <a:r>
                        <a:rPr lang="en-US" sz="900" b="1" u="none" strike="noStrike">
                          <a:effectLst/>
                        </a:rPr>
                        <a:t>GSE(8 +6)</a:t>
                      </a:r>
                      <a:endParaRPr lang="en-US" sz="900" b="1" i="0" u="none" strike="noStrike">
                        <a:solidFill>
                          <a:srgbClr val="000000"/>
                        </a:solidFill>
                        <a:effectLst/>
                        <a:latin typeface="맑은 고딕"/>
                      </a:endParaRPr>
                    </a:p>
                  </a:txBody>
                  <a:tcPr marL="3093" marR="3093" marT="3093" marB="0" anchor="ctr"/>
                </a:tc>
                <a:tc>
                  <a:txBody>
                    <a:bodyPr/>
                    <a:lstStyle/>
                    <a:p>
                      <a:pPr algn="l" fontAlgn="b"/>
                      <a:r>
                        <a:rPr lang="en-US" sz="900" b="1" u="none" strike="noStrike" dirty="0" smtClean="0">
                          <a:effectLst/>
                        </a:rPr>
                        <a:t>GSM</a:t>
                      </a:r>
                      <a:r>
                        <a:rPr lang="en-US" sz="900" b="1" u="none" strike="noStrike" baseline="0" dirty="0" smtClean="0">
                          <a:effectLst/>
                        </a:rPr>
                        <a:t> (57)</a:t>
                      </a:r>
                      <a:endParaRPr lang="en-US" sz="900" b="1" i="0" u="none" strike="noStrike" dirty="0">
                        <a:solidFill>
                          <a:srgbClr val="000000"/>
                        </a:solidFill>
                        <a:effectLst/>
                        <a:latin typeface="맑은 고딕"/>
                      </a:endParaRPr>
                    </a:p>
                  </a:txBody>
                  <a:tcPr marL="3093" marR="3093" marT="3093" marB="0" anchor="ctr"/>
                </a:tc>
                <a:tc>
                  <a:txBody>
                    <a:bodyPr/>
                    <a:lstStyle/>
                    <a:p>
                      <a:pPr algn="l" fontAlgn="ctr"/>
                      <a:r>
                        <a:rPr lang="en-US" sz="900" b="1" u="none" strike="noStrike" dirty="0">
                          <a:effectLst/>
                        </a:rPr>
                        <a:t>Published article </a:t>
                      </a:r>
                      <a:endParaRPr lang="en-US" sz="900" b="1"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0"/>
                  </a:ext>
                </a:extLst>
              </a:tr>
              <a:tr h="316937">
                <a:tc>
                  <a:txBody>
                    <a:bodyPr/>
                    <a:lstStyle/>
                    <a:p>
                      <a:pPr algn="ctr" fontAlgn="ctr"/>
                      <a:r>
                        <a:rPr lang="en-US" altLang="ko-KR" sz="900" u="none" strike="noStrike" dirty="0">
                          <a:solidFill>
                            <a:schemeClr val="bg1">
                              <a:lumMod val="75000"/>
                            </a:schemeClr>
                          </a:solidFill>
                          <a:effectLst/>
                        </a:rPr>
                        <a:t>0</a:t>
                      </a:r>
                      <a:endParaRPr lang="en-US" altLang="ko-KR" sz="900" b="0" i="0" u="none" strike="noStrike" dirty="0">
                        <a:solidFill>
                          <a:schemeClr val="bg1">
                            <a:lumMod val="75000"/>
                          </a:schemeClr>
                        </a:solidFill>
                        <a:effectLst/>
                        <a:latin typeface="맑은 고딕"/>
                      </a:endParaRPr>
                    </a:p>
                  </a:txBody>
                  <a:tcPr marL="3093" marR="3093" marT="3093" marB="0" anchor="ctr"/>
                </a:tc>
                <a:tc>
                  <a:txBody>
                    <a:bodyPr/>
                    <a:lstStyle/>
                    <a:p>
                      <a:pPr algn="ctr" fontAlgn="ctr"/>
                      <a:r>
                        <a:rPr lang="en-US" sz="900" b="1" u="none" strike="noStrike" dirty="0">
                          <a:solidFill>
                            <a:schemeClr val="bg1">
                              <a:lumMod val="75000"/>
                            </a:schemeClr>
                          </a:solidFill>
                          <a:effectLst/>
                        </a:rPr>
                        <a:t>GPL96</a:t>
                      </a:r>
                      <a:endParaRPr lang="en-US" sz="900" b="1" i="0" u="none" strike="noStrike" dirty="0">
                        <a:solidFill>
                          <a:schemeClr val="bg1">
                            <a:lumMod val="75000"/>
                          </a:schemeClr>
                        </a:solidFill>
                        <a:effectLst/>
                        <a:latin typeface="맑은 고딕"/>
                      </a:endParaRPr>
                    </a:p>
                  </a:txBody>
                  <a:tcPr marL="3093" marR="3093" marT="3093" marB="0" anchor="ctr"/>
                </a:tc>
                <a:tc>
                  <a:txBody>
                    <a:bodyPr/>
                    <a:lstStyle/>
                    <a:p>
                      <a:pPr algn="ctr" fontAlgn="b"/>
                      <a:r>
                        <a:rPr lang="en-US" sz="900" u="none" strike="noStrike" dirty="0">
                          <a:solidFill>
                            <a:schemeClr val="bg1">
                              <a:lumMod val="75000"/>
                            </a:schemeClr>
                          </a:solidFill>
                          <a:effectLst/>
                        </a:rPr>
                        <a:t>GSE2361</a:t>
                      </a:r>
                      <a:endParaRPr lang="en-US" sz="900" b="0" i="0" u="none" strike="noStrike" dirty="0">
                        <a:solidFill>
                          <a:schemeClr val="bg1">
                            <a:lumMod val="75000"/>
                          </a:schemeClr>
                        </a:solidFill>
                        <a:effectLst/>
                        <a:latin typeface="Century Schoolbook L"/>
                      </a:endParaRPr>
                    </a:p>
                  </a:txBody>
                  <a:tcPr marL="3093" marR="3093" marT="3093" marB="0" anchor="ctr"/>
                </a:tc>
                <a:tc>
                  <a:txBody>
                    <a:bodyPr/>
                    <a:lstStyle/>
                    <a:p>
                      <a:pPr algn="l" fontAlgn="b"/>
                      <a:r>
                        <a:rPr lang="en-US" sz="900" u="none" strike="noStrike" dirty="0" smtClean="0">
                          <a:solidFill>
                            <a:schemeClr val="bg1">
                              <a:lumMod val="75000"/>
                            </a:schemeClr>
                          </a:solidFill>
                          <a:effectLst/>
                        </a:rPr>
                        <a:t>GSM44693 </a:t>
                      </a:r>
                      <a:r>
                        <a:rPr lang="en-US" sz="900" u="none" strike="noStrike" dirty="0" smtClean="0">
                          <a:solidFill>
                            <a:schemeClr val="tx1"/>
                          </a:solidFill>
                          <a:effectLst/>
                        </a:rPr>
                        <a:t>(excluded)</a:t>
                      </a:r>
                      <a:endParaRPr lang="en-US" sz="900" b="0" i="0" u="none" strike="noStrike" dirty="0">
                        <a:solidFill>
                          <a:schemeClr val="tx1"/>
                        </a:solidFill>
                        <a:effectLst/>
                        <a:latin typeface="맑은 고딕"/>
                      </a:endParaRPr>
                    </a:p>
                  </a:txBody>
                  <a:tcPr marL="3093" marR="3093" marT="3093" marB="0" anchor="ctr"/>
                </a:tc>
                <a:tc>
                  <a:txBody>
                    <a:bodyPr/>
                    <a:lstStyle/>
                    <a:p>
                      <a:pPr algn="l" fontAlgn="ctr"/>
                      <a:r>
                        <a:rPr lang="en-US" sz="900" u="none" strike="noStrike" dirty="0" smtClean="0">
                          <a:solidFill>
                            <a:schemeClr val="bg1">
                              <a:lumMod val="75000"/>
                            </a:schemeClr>
                          </a:solidFill>
                          <a:effectLst/>
                        </a:rPr>
                        <a:t>PMID</a:t>
                      </a:r>
                      <a:r>
                        <a:rPr lang="en-US" sz="900" u="none" strike="noStrike" dirty="0">
                          <a:solidFill>
                            <a:schemeClr val="bg1">
                              <a:lumMod val="75000"/>
                            </a:schemeClr>
                          </a:solidFill>
                          <a:effectLst/>
                        </a:rPr>
                        <a:t>: 15950434</a:t>
                      </a:r>
                      <a:endParaRPr lang="en-US" sz="900" b="0" i="0" u="none" strike="noStrike" dirty="0">
                        <a:solidFill>
                          <a:schemeClr val="bg1">
                            <a:lumMod val="75000"/>
                          </a:schemeClr>
                        </a:solidFill>
                        <a:effectLst/>
                        <a:latin typeface="맑은 고딕"/>
                      </a:endParaRPr>
                    </a:p>
                  </a:txBody>
                  <a:tcPr marL="3093" marR="3093" marT="3093" marB="0" anchor="ctr"/>
                </a:tc>
                <a:extLst>
                  <a:ext uri="{0D108BD9-81ED-4DB2-BD59-A6C34878D82A}">
                    <a16:rowId xmlns:a16="http://schemas.microsoft.com/office/drawing/2014/main" val="10001"/>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dirty="0">
                          <a:effectLst/>
                        </a:rPr>
                        <a:t>GPL6848</a:t>
                      </a:r>
                      <a:endParaRPr lang="en-US" sz="900" b="0" i="0" u="none" strike="noStrike" dirty="0">
                        <a:solidFill>
                          <a:srgbClr val="000000"/>
                        </a:solidFill>
                        <a:effectLst/>
                        <a:latin typeface="맑은 고딕"/>
                      </a:endParaRPr>
                    </a:p>
                  </a:txBody>
                  <a:tcPr marL="3093" marR="3093" marT="3093" marB="0" anchor="ctr"/>
                </a:tc>
                <a:tc>
                  <a:txBody>
                    <a:bodyPr/>
                    <a:lstStyle/>
                    <a:p>
                      <a:pPr algn="ctr" fontAlgn="b"/>
                      <a:r>
                        <a:rPr lang="en-US" sz="900" u="none" strike="noStrike" dirty="0">
                          <a:effectLst/>
                        </a:rPr>
                        <a:t>GSE19276</a:t>
                      </a:r>
                      <a:endParaRPr lang="en-US" sz="900" b="0" i="0" u="none" strike="noStrike" dirty="0">
                        <a:solidFill>
                          <a:srgbClr val="000000"/>
                        </a:solidFill>
                        <a:effectLst/>
                        <a:latin typeface="맑은 고딕"/>
                      </a:endParaRPr>
                    </a:p>
                  </a:txBody>
                  <a:tcPr marL="3093" marR="3093" marT="3093" marB="0" anchor="ctr"/>
                </a:tc>
                <a:tc>
                  <a:txBody>
                    <a:bodyPr/>
                    <a:lstStyle/>
                    <a:p>
                      <a:pPr algn="l" fontAlgn="b"/>
                      <a:r>
                        <a:rPr lang="en-US" sz="900" u="none" strike="noStrike" dirty="0">
                          <a:effectLst/>
                        </a:rPr>
                        <a:t>GSM481115, GSM481116, GSM481117, GSM481118, GSM481119</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smtClean="0">
                          <a:effectLst/>
                        </a:rPr>
                        <a:t>PMID</a:t>
                      </a:r>
                      <a:r>
                        <a:rPr lang="en-US" sz="900" u="none" strike="noStrike" dirty="0">
                          <a:effectLst/>
                        </a:rPr>
                        <a:t>: 20551950</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2"/>
                  </a:ext>
                </a:extLst>
              </a:tr>
              <a:tr h="316937">
                <a:tc>
                  <a:txBody>
                    <a:bodyPr/>
                    <a:lstStyle/>
                    <a:p>
                      <a:pPr algn="ctr" fontAlgn="ctr"/>
                      <a:r>
                        <a:rPr lang="en-US" altLang="ko-KR" sz="900" u="none" strike="noStrike" dirty="0">
                          <a:solidFill>
                            <a:schemeClr val="bg1">
                              <a:lumMod val="75000"/>
                            </a:schemeClr>
                          </a:solidFill>
                          <a:effectLst/>
                        </a:rPr>
                        <a:t>0</a:t>
                      </a:r>
                      <a:endParaRPr lang="en-US" altLang="ko-KR" sz="900" b="0" i="0" u="none" strike="noStrike" dirty="0">
                        <a:solidFill>
                          <a:schemeClr val="bg1">
                            <a:lumMod val="75000"/>
                          </a:schemeClr>
                        </a:solidFill>
                        <a:effectLst/>
                        <a:latin typeface="맑은 고딕"/>
                      </a:endParaRPr>
                    </a:p>
                  </a:txBody>
                  <a:tcPr marL="3093" marR="3093" marT="3093" marB="0" anchor="ctr"/>
                </a:tc>
                <a:tc>
                  <a:txBody>
                    <a:bodyPr/>
                    <a:lstStyle/>
                    <a:p>
                      <a:pPr algn="ctr" fontAlgn="ctr"/>
                      <a:r>
                        <a:rPr lang="en-US" sz="900" u="none" strike="noStrike" dirty="0">
                          <a:solidFill>
                            <a:schemeClr val="bg1">
                              <a:lumMod val="75000"/>
                            </a:schemeClr>
                          </a:solidFill>
                          <a:effectLst/>
                        </a:rPr>
                        <a:t>GPL13482 </a:t>
                      </a:r>
                      <a:endParaRPr lang="en-US" sz="900" b="0" i="0" u="none" strike="noStrike" dirty="0">
                        <a:solidFill>
                          <a:schemeClr val="bg1">
                            <a:lumMod val="75000"/>
                          </a:schemeClr>
                        </a:solidFill>
                        <a:effectLst/>
                        <a:latin typeface="맑은 고딕"/>
                      </a:endParaRPr>
                    </a:p>
                  </a:txBody>
                  <a:tcPr marL="3093" marR="3093" marT="3093" marB="0" anchor="ctr"/>
                </a:tc>
                <a:tc>
                  <a:txBody>
                    <a:bodyPr/>
                    <a:lstStyle/>
                    <a:p>
                      <a:pPr algn="ctr" fontAlgn="b"/>
                      <a:r>
                        <a:rPr lang="en-US" sz="900" u="none" strike="noStrike" dirty="0">
                          <a:solidFill>
                            <a:schemeClr val="bg1">
                              <a:lumMod val="75000"/>
                            </a:schemeClr>
                          </a:solidFill>
                          <a:effectLst/>
                        </a:rPr>
                        <a:t>GSE29031</a:t>
                      </a:r>
                      <a:endParaRPr lang="en-US" sz="900" b="0" i="0" u="none" strike="noStrike" dirty="0">
                        <a:solidFill>
                          <a:schemeClr val="bg1">
                            <a:lumMod val="75000"/>
                          </a:schemeClr>
                        </a:solidFill>
                        <a:effectLst/>
                        <a:latin typeface="맑은 고딕"/>
                      </a:endParaRPr>
                    </a:p>
                  </a:txBody>
                  <a:tcPr marL="3093" marR="3093" marT="3093" marB="0" anchor="ctr"/>
                </a:tc>
                <a:tc>
                  <a:txBody>
                    <a:bodyPr/>
                    <a:lstStyle/>
                    <a:p>
                      <a:pPr marL="0" marR="0" lvl="0" indent="0" algn="l" defTabSz="914400" rtl="0" eaLnBrk="1" fontAlgn="b" latinLnBrk="1" hangingPunct="1">
                        <a:lnSpc>
                          <a:spcPct val="100000"/>
                        </a:lnSpc>
                        <a:spcBef>
                          <a:spcPts val="0"/>
                        </a:spcBef>
                        <a:spcAft>
                          <a:spcPts val="0"/>
                        </a:spcAft>
                        <a:buClrTx/>
                        <a:buSzTx/>
                        <a:buFontTx/>
                        <a:buNone/>
                        <a:tabLst/>
                        <a:defRPr/>
                      </a:pPr>
                      <a:r>
                        <a:rPr lang="en-US" sz="900" u="none" strike="noStrike" dirty="0">
                          <a:solidFill>
                            <a:schemeClr val="bg1">
                              <a:lumMod val="75000"/>
                            </a:schemeClr>
                          </a:solidFill>
                          <a:effectLst/>
                        </a:rPr>
                        <a:t>GSM719381, GSM719377 </a:t>
                      </a:r>
                      <a:r>
                        <a:rPr lang="en-US" sz="900" u="none" strike="noStrike" dirty="0" smtClean="0">
                          <a:solidFill>
                            <a:schemeClr val="tx1"/>
                          </a:solidFill>
                          <a:effectLst/>
                        </a:rPr>
                        <a:t>(excluded)</a:t>
                      </a:r>
                      <a:endParaRPr lang="en-US" sz="900" b="0" i="0" u="none" strike="noStrike" dirty="0" smtClean="0">
                        <a:solidFill>
                          <a:schemeClr val="tx1"/>
                        </a:solidFill>
                        <a:effectLst/>
                        <a:latin typeface="+mn-lt"/>
                      </a:endParaRPr>
                    </a:p>
                  </a:txBody>
                  <a:tcPr marL="3093" marR="3093" marT="3093" marB="0" anchor="ctr"/>
                </a:tc>
                <a:tc>
                  <a:txBody>
                    <a:bodyPr/>
                    <a:lstStyle/>
                    <a:p>
                      <a:pPr algn="l" fontAlgn="ctr"/>
                      <a:r>
                        <a:rPr lang="en-US" sz="900" u="none" strike="noStrike" dirty="0">
                          <a:solidFill>
                            <a:schemeClr val="bg1">
                              <a:lumMod val="75000"/>
                            </a:schemeClr>
                          </a:solidFill>
                          <a:effectLst/>
                        </a:rPr>
                        <a:t> </a:t>
                      </a:r>
                      <a:br>
                        <a:rPr lang="en-US" sz="900" u="none" strike="noStrike" dirty="0">
                          <a:solidFill>
                            <a:schemeClr val="bg1">
                              <a:lumMod val="75000"/>
                            </a:schemeClr>
                          </a:solidFill>
                          <a:effectLst/>
                        </a:rPr>
                      </a:br>
                      <a:r>
                        <a:rPr lang="en-US" sz="900" u="none" strike="noStrike" dirty="0" smtClean="0">
                          <a:solidFill>
                            <a:schemeClr val="bg1">
                              <a:lumMod val="75000"/>
                            </a:schemeClr>
                          </a:solidFill>
                          <a:effectLst/>
                        </a:rPr>
                        <a:t>PMID</a:t>
                      </a:r>
                      <a:r>
                        <a:rPr lang="en-US" sz="900" u="none" strike="noStrike" dirty="0">
                          <a:solidFill>
                            <a:schemeClr val="bg1">
                              <a:lumMod val="75000"/>
                            </a:schemeClr>
                          </a:solidFill>
                          <a:effectLst/>
                        </a:rPr>
                        <a:t>: 22235336</a:t>
                      </a:r>
                      <a:endParaRPr lang="en-US" sz="900" b="0" i="0" u="none" strike="noStrike" dirty="0">
                        <a:solidFill>
                          <a:schemeClr val="bg1">
                            <a:lumMod val="75000"/>
                          </a:schemeClr>
                        </a:solidFill>
                        <a:effectLst/>
                        <a:latin typeface="맑은 고딕"/>
                      </a:endParaRPr>
                    </a:p>
                  </a:txBody>
                  <a:tcPr marL="3093" marR="3093" marT="3093" marB="0" anchor="ctr"/>
                </a:tc>
                <a:extLst>
                  <a:ext uri="{0D108BD9-81ED-4DB2-BD59-A6C34878D82A}">
                    <a16:rowId xmlns:a16="http://schemas.microsoft.com/office/drawing/2014/main" val="10003"/>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dirty="0">
                          <a:effectLst/>
                        </a:rPr>
                        <a:t>GPL13482 </a:t>
                      </a:r>
                      <a:endParaRPr lang="en-US" sz="900" b="0" i="0" u="none" strike="noStrike" dirty="0">
                        <a:solidFill>
                          <a:srgbClr val="000000"/>
                        </a:solidFill>
                        <a:effectLst/>
                        <a:latin typeface="맑은 고딕"/>
                      </a:endParaRPr>
                    </a:p>
                  </a:txBody>
                  <a:tcPr marL="3093" marR="3093" marT="3093" marB="0" anchor="ctr"/>
                </a:tc>
                <a:tc>
                  <a:txBody>
                    <a:bodyPr/>
                    <a:lstStyle/>
                    <a:p>
                      <a:pPr algn="ctr" fontAlgn="b"/>
                      <a:r>
                        <a:rPr lang="en-US" sz="900" u="none" strike="noStrike" dirty="0">
                          <a:effectLst/>
                        </a:rPr>
                        <a:t>GSE29033</a:t>
                      </a:r>
                      <a:endParaRPr lang="en-US" sz="900" b="0" i="0" u="none" strike="noStrike" dirty="0">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GSM719377, GSM719381 </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a:effectLst/>
                        </a:rPr>
                        <a:t>same as above </a:t>
                      </a:r>
                      <a:r>
                        <a:rPr lang="en-US" sz="900" u="none" strike="noStrike" dirty="0" smtClean="0">
                          <a:effectLst/>
                        </a:rPr>
                        <a:t>(</a:t>
                      </a:r>
                      <a:r>
                        <a:rPr lang="en-US" altLang="ko-KR" sz="900" u="none" strike="noStrike" dirty="0" smtClean="0">
                          <a:effectLst/>
                        </a:rPr>
                        <a:t>PMID: 22235336)</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4"/>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dirty="0">
                          <a:effectLst/>
                        </a:rPr>
                        <a:t>GPL13482 </a:t>
                      </a:r>
                      <a:endParaRPr lang="en-US" sz="900" b="0" i="0" u="none" strike="noStrike" dirty="0">
                        <a:solidFill>
                          <a:srgbClr val="000000"/>
                        </a:solidFill>
                        <a:effectLst/>
                        <a:latin typeface="맑은 고딕"/>
                      </a:endParaRPr>
                    </a:p>
                  </a:txBody>
                  <a:tcPr marL="3093" marR="3093" marT="3093" marB="0" anchor="ctr"/>
                </a:tc>
                <a:tc>
                  <a:txBody>
                    <a:bodyPr/>
                    <a:lstStyle/>
                    <a:p>
                      <a:pPr algn="ctr" fontAlgn="b"/>
                      <a:r>
                        <a:rPr lang="en-US" sz="900" u="none" strike="noStrike" dirty="0">
                          <a:effectLst/>
                        </a:rPr>
                        <a:t>GSE29034</a:t>
                      </a:r>
                      <a:endParaRPr lang="en-US" sz="900" b="0" i="0" u="none" strike="noStrike" dirty="0">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GSM719372, GSM719376 </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a:effectLst/>
                        </a:rPr>
                        <a:t>same as above </a:t>
                      </a:r>
                      <a:r>
                        <a:rPr lang="en-US" sz="900" u="none" strike="noStrike" dirty="0" smtClean="0">
                          <a:effectLst/>
                        </a:rPr>
                        <a:t>(</a:t>
                      </a:r>
                      <a:r>
                        <a:rPr lang="en-US" altLang="ko-KR" sz="900" u="none" strike="noStrike" dirty="0" smtClean="0">
                          <a:effectLst/>
                        </a:rPr>
                        <a:t>PMID: 22235336)</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5"/>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a:effectLst/>
                        </a:rPr>
                        <a:t>GPL13482 </a:t>
                      </a:r>
                      <a:endParaRPr lang="en-US" sz="900" b="0" i="0" u="none" strike="noStrike">
                        <a:solidFill>
                          <a:srgbClr val="000000"/>
                        </a:solidFill>
                        <a:effectLst/>
                        <a:latin typeface="맑은 고딕"/>
                      </a:endParaRPr>
                    </a:p>
                  </a:txBody>
                  <a:tcPr marL="3093" marR="3093" marT="3093" marB="0" anchor="ctr"/>
                </a:tc>
                <a:tc>
                  <a:txBody>
                    <a:bodyPr/>
                    <a:lstStyle/>
                    <a:p>
                      <a:pPr algn="ctr" fontAlgn="b"/>
                      <a:r>
                        <a:rPr lang="en-US" sz="900" u="none" strike="noStrike">
                          <a:effectLst/>
                        </a:rPr>
                        <a:t>GSE29035</a:t>
                      </a:r>
                      <a:endParaRPr lang="en-US" sz="900" b="0" i="0" u="none" strike="noStrike">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GSM719384 , GSM719387 </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a:effectLst/>
                        </a:rPr>
                        <a:t>same as above </a:t>
                      </a:r>
                      <a:r>
                        <a:rPr lang="en-US" sz="900" u="none" strike="noStrike" dirty="0" smtClean="0">
                          <a:effectLst/>
                        </a:rPr>
                        <a:t>(</a:t>
                      </a:r>
                      <a:r>
                        <a:rPr lang="en-US" altLang="ko-KR" sz="900" u="none" strike="noStrike" dirty="0" smtClean="0">
                          <a:effectLst/>
                        </a:rPr>
                        <a:t>PMID: 22235336)</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6"/>
                  </a:ext>
                </a:extLst>
              </a:tr>
              <a:tr h="316937">
                <a:tc>
                  <a:txBody>
                    <a:bodyPr/>
                    <a:lstStyle/>
                    <a:p>
                      <a:pPr algn="ctr" fontAlgn="ctr"/>
                      <a:r>
                        <a:rPr lang="en-US" altLang="ko-KR" sz="900" u="none" strike="noStrike" dirty="0">
                          <a:solidFill>
                            <a:schemeClr val="bg1">
                              <a:lumMod val="75000"/>
                            </a:schemeClr>
                          </a:solidFill>
                          <a:effectLst/>
                        </a:rPr>
                        <a:t>0</a:t>
                      </a:r>
                      <a:endParaRPr lang="en-US" altLang="ko-KR" sz="900" b="0" i="0" u="none" strike="noStrike" dirty="0">
                        <a:solidFill>
                          <a:schemeClr val="bg1">
                            <a:lumMod val="75000"/>
                          </a:schemeClr>
                        </a:solidFill>
                        <a:effectLst/>
                        <a:latin typeface="맑은 고딕"/>
                      </a:endParaRPr>
                    </a:p>
                  </a:txBody>
                  <a:tcPr marL="3093" marR="3093" marT="3093" marB="0" anchor="ctr"/>
                </a:tc>
                <a:tc>
                  <a:txBody>
                    <a:bodyPr/>
                    <a:lstStyle/>
                    <a:p>
                      <a:pPr algn="ctr" fontAlgn="ctr"/>
                      <a:r>
                        <a:rPr lang="en-US" sz="900" b="1" u="none" strike="noStrike" dirty="0">
                          <a:solidFill>
                            <a:schemeClr val="bg1">
                              <a:lumMod val="75000"/>
                            </a:schemeClr>
                          </a:solidFill>
                          <a:effectLst/>
                        </a:rPr>
                        <a:t>GPL570</a:t>
                      </a:r>
                      <a:endParaRPr lang="en-US" sz="900" b="1" i="0" u="none" strike="noStrike" dirty="0">
                        <a:solidFill>
                          <a:schemeClr val="bg1">
                            <a:lumMod val="75000"/>
                          </a:schemeClr>
                        </a:solidFill>
                        <a:effectLst/>
                        <a:latin typeface="맑은 고딕"/>
                      </a:endParaRPr>
                    </a:p>
                  </a:txBody>
                  <a:tcPr marL="3093" marR="3093" marT="3093" marB="0" anchor="ctr"/>
                </a:tc>
                <a:tc>
                  <a:txBody>
                    <a:bodyPr/>
                    <a:lstStyle/>
                    <a:p>
                      <a:pPr algn="ctr" fontAlgn="b"/>
                      <a:r>
                        <a:rPr lang="en-US" sz="900" u="none" strike="noStrike" dirty="0">
                          <a:solidFill>
                            <a:schemeClr val="bg1">
                              <a:lumMod val="75000"/>
                            </a:schemeClr>
                          </a:solidFill>
                          <a:effectLst/>
                        </a:rPr>
                        <a:t>GSE38091</a:t>
                      </a:r>
                      <a:endParaRPr lang="en-US" sz="900" b="0" i="0" u="none" strike="noStrike" dirty="0">
                        <a:solidFill>
                          <a:schemeClr val="bg1">
                            <a:lumMod val="75000"/>
                          </a:schemeClr>
                        </a:solidFill>
                        <a:effectLst/>
                        <a:latin typeface="Calibri"/>
                      </a:endParaRPr>
                    </a:p>
                  </a:txBody>
                  <a:tcPr marL="3093" marR="3093" marT="3093" marB="0" anchor="ctr"/>
                </a:tc>
                <a:tc>
                  <a:txBody>
                    <a:bodyPr/>
                    <a:lstStyle/>
                    <a:p>
                      <a:pPr marL="0" marR="0" lvl="0" indent="0" algn="l" defTabSz="914400" rtl="0" eaLnBrk="1" fontAlgn="b" latinLnBrk="1" hangingPunct="1">
                        <a:lnSpc>
                          <a:spcPct val="100000"/>
                        </a:lnSpc>
                        <a:spcBef>
                          <a:spcPts val="0"/>
                        </a:spcBef>
                        <a:spcAft>
                          <a:spcPts val="0"/>
                        </a:spcAft>
                        <a:buClrTx/>
                        <a:buSzTx/>
                        <a:buFontTx/>
                        <a:buNone/>
                        <a:tabLst/>
                        <a:defRPr/>
                      </a:pPr>
                      <a:r>
                        <a:rPr lang="en-US" sz="900" u="none" strike="noStrike" dirty="0" smtClean="0">
                          <a:solidFill>
                            <a:schemeClr val="bg1">
                              <a:lumMod val="75000"/>
                            </a:schemeClr>
                          </a:solidFill>
                          <a:effectLst/>
                        </a:rPr>
                        <a:t>GSM934471</a:t>
                      </a:r>
                      <a:r>
                        <a:rPr lang="en-US" sz="900" u="none" strike="noStrike" dirty="0" smtClean="0">
                          <a:solidFill>
                            <a:schemeClr val="tx1"/>
                          </a:solidFill>
                          <a:effectLst/>
                        </a:rPr>
                        <a:t>(excluded)</a:t>
                      </a:r>
                      <a:endParaRPr lang="en-US" sz="900" b="0" i="0" u="none" strike="noStrike" dirty="0" smtClean="0">
                        <a:solidFill>
                          <a:schemeClr val="tx1"/>
                        </a:solidFill>
                        <a:effectLst/>
                        <a:latin typeface="+mn-lt"/>
                      </a:endParaRPr>
                    </a:p>
                  </a:txBody>
                  <a:tcPr marL="3093" marR="3093" marT="3093" marB="0" anchor="ctr"/>
                </a:tc>
                <a:tc>
                  <a:txBody>
                    <a:bodyPr/>
                    <a:lstStyle/>
                    <a:p>
                      <a:pPr algn="l" fontAlgn="ctr"/>
                      <a:r>
                        <a:rPr lang="en-US" sz="900" u="none" strike="noStrike" dirty="0" smtClean="0">
                          <a:solidFill>
                            <a:schemeClr val="bg1">
                              <a:lumMod val="75000"/>
                            </a:schemeClr>
                          </a:solidFill>
                          <a:effectLst/>
                        </a:rPr>
                        <a:t>PMID</a:t>
                      </a:r>
                      <a:r>
                        <a:rPr lang="en-US" sz="900" u="none" strike="noStrike" dirty="0">
                          <a:solidFill>
                            <a:schemeClr val="bg1">
                              <a:lumMod val="75000"/>
                            </a:schemeClr>
                          </a:solidFill>
                          <a:effectLst/>
                        </a:rPr>
                        <a:t>: 23349713</a:t>
                      </a:r>
                      <a:endParaRPr lang="en-US" sz="900" b="0" i="0" u="none" strike="noStrike" dirty="0">
                        <a:solidFill>
                          <a:schemeClr val="bg1">
                            <a:lumMod val="75000"/>
                          </a:schemeClr>
                        </a:solidFill>
                        <a:effectLst/>
                        <a:latin typeface="맑은 고딕"/>
                      </a:endParaRPr>
                    </a:p>
                  </a:txBody>
                  <a:tcPr marL="3093" marR="3093" marT="3093" marB="0" anchor="ctr"/>
                </a:tc>
                <a:extLst>
                  <a:ext uri="{0D108BD9-81ED-4DB2-BD59-A6C34878D82A}">
                    <a16:rowId xmlns:a16="http://schemas.microsoft.com/office/drawing/2014/main" val="10007"/>
                  </a:ext>
                </a:extLst>
              </a:tr>
              <a:tr h="316937">
                <a:tc>
                  <a:txBody>
                    <a:bodyPr/>
                    <a:lstStyle/>
                    <a:p>
                      <a:pPr algn="ctr" fontAlgn="ctr"/>
                      <a:r>
                        <a:rPr lang="en-US" altLang="ko-KR" sz="900" u="none" strike="noStrike">
                          <a:effectLst/>
                        </a:rPr>
                        <a:t>0</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dirty="0">
                          <a:effectLst/>
                        </a:rPr>
                        <a:t>GPL6244</a:t>
                      </a:r>
                      <a:endParaRPr lang="en-US" sz="900" b="0" i="0" u="none" strike="noStrike" dirty="0">
                        <a:solidFill>
                          <a:srgbClr val="000000"/>
                        </a:solidFill>
                        <a:effectLst/>
                        <a:latin typeface="맑은 고딕"/>
                      </a:endParaRPr>
                    </a:p>
                  </a:txBody>
                  <a:tcPr marL="3093" marR="3093" marT="3093" marB="0" anchor="ctr"/>
                </a:tc>
                <a:tc>
                  <a:txBody>
                    <a:bodyPr/>
                    <a:lstStyle/>
                    <a:p>
                      <a:pPr algn="ctr" fontAlgn="b"/>
                      <a:r>
                        <a:rPr lang="en-US" sz="900" u="none" strike="noStrike" dirty="0">
                          <a:effectLst/>
                        </a:rPr>
                        <a:t>GSE12885</a:t>
                      </a:r>
                      <a:endParaRPr lang="en-US" sz="900" b="0" i="0" u="none" strike="noStrike" dirty="0">
                        <a:solidFill>
                          <a:srgbClr val="000000"/>
                        </a:solidFill>
                        <a:effectLst/>
                        <a:latin typeface="맑은 고딕"/>
                      </a:endParaRPr>
                    </a:p>
                  </a:txBody>
                  <a:tcPr marL="3093" marR="3093" marT="3093" marB="0" anchor="ctr"/>
                </a:tc>
                <a:tc>
                  <a:txBody>
                    <a:bodyPr/>
                    <a:lstStyle/>
                    <a:p>
                      <a:pPr algn="l" fontAlgn="b"/>
                      <a:r>
                        <a:rPr lang="en-US" sz="900" u="none" strike="noStrike" dirty="0">
                          <a:effectLst/>
                        </a:rPr>
                        <a:t>GSM288005, GSM288006 </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smtClean="0">
                          <a:effectLst/>
                        </a:rPr>
                        <a:t>PMID</a:t>
                      </a:r>
                      <a:r>
                        <a:rPr lang="en-US" sz="900" u="none" strike="noStrike" dirty="0">
                          <a:effectLst/>
                        </a:rPr>
                        <a:t>: 19286668</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08"/>
                  </a:ext>
                </a:extLst>
              </a:tr>
              <a:tr h="140253">
                <a:tc>
                  <a:txBody>
                    <a:bodyPr/>
                    <a:lstStyle/>
                    <a:p>
                      <a:pPr algn="ctr" fontAlgn="ctr"/>
                      <a:endParaRPr lang="ko-KR" altLang="en-US" sz="900" b="0" i="0" u="none" strike="noStrike">
                        <a:solidFill>
                          <a:srgbClr val="000000"/>
                        </a:solidFill>
                        <a:effectLst/>
                        <a:latin typeface="맑은 고딕"/>
                      </a:endParaRPr>
                    </a:p>
                  </a:txBody>
                  <a:tcPr marL="3093" marR="3093" marT="3093" marB="0" anchor="ctr"/>
                </a:tc>
                <a:tc>
                  <a:txBody>
                    <a:bodyPr/>
                    <a:lstStyle/>
                    <a:p>
                      <a:pPr algn="ctr" fontAlgn="ctr"/>
                      <a:endParaRPr lang="ko-KR" altLang="en-US" sz="900" b="0" i="0" u="none" strike="noStrike">
                        <a:solidFill>
                          <a:srgbClr val="000000"/>
                        </a:solidFill>
                        <a:effectLst/>
                        <a:latin typeface="맑은 고딕"/>
                      </a:endParaRPr>
                    </a:p>
                  </a:txBody>
                  <a:tcPr marL="3093" marR="3093" marT="3093" marB="0" anchor="ctr"/>
                </a:tc>
                <a:tc>
                  <a:txBody>
                    <a:bodyPr/>
                    <a:lstStyle/>
                    <a:p>
                      <a:pPr algn="ctr" fontAlgn="b"/>
                      <a:endParaRPr lang="ko-KR" altLang="en-US" sz="900" b="0" i="0" u="none" strike="noStrike">
                        <a:solidFill>
                          <a:srgbClr val="000000"/>
                        </a:solidFill>
                        <a:effectLst/>
                        <a:latin typeface="맑은 고딕"/>
                      </a:endParaRPr>
                    </a:p>
                  </a:txBody>
                  <a:tcPr marL="3093" marR="3093" marT="3093" marB="0" anchor="ctr"/>
                </a:tc>
                <a:tc>
                  <a:txBody>
                    <a:bodyPr/>
                    <a:lstStyle/>
                    <a:p>
                      <a:pPr algn="l" fontAlgn="b"/>
                      <a:endParaRPr lang="ko-KR" altLang="en-US" sz="900" b="0" i="0" u="none" strike="noStrike">
                        <a:solidFill>
                          <a:srgbClr val="000000"/>
                        </a:solidFill>
                        <a:effectLst/>
                        <a:latin typeface="맑은 고딕"/>
                      </a:endParaRPr>
                    </a:p>
                  </a:txBody>
                  <a:tcPr marL="3093" marR="3093" marT="3093" marB="0" anchor="ctr"/>
                </a:tc>
                <a:tc>
                  <a:txBody>
                    <a:bodyPr/>
                    <a:lstStyle/>
                    <a:p>
                      <a:pPr algn="l" fontAlgn="ctr"/>
                      <a:endParaRPr lang="ko-KR" altLang="en-US" sz="900" b="0" i="0" u="none" strike="noStrike">
                        <a:solidFill>
                          <a:srgbClr val="000000"/>
                        </a:solidFill>
                        <a:effectLst/>
                        <a:latin typeface="맑은 고딕"/>
                      </a:endParaRPr>
                    </a:p>
                  </a:txBody>
                  <a:tcPr marL="3093" marR="3093" marT="3093" marB="0" anchor="ctr"/>
                </a:tc>
                <a:extLst>
                  <a:ext uri="{0D108BD9-81ED-4DB2-BD59-A6C34878D82A}">
                    <a16:rowId xmlns:a16="http://schemas.microsoft.com/office/drawing/2014/main" val="10009"/>
                  </a:ext>
                </a:extLst>
              </a:tr>
              <a:tr h="316937">
                <a:tc>
                  <a:txBody>
                    <a:bodyPr/>
                    <a:lstStyle/>
                    <a:p>
                      <a:pPr algn="ctr" fontAlgn="ctr"/>
                      <a:r>
                        <a:rPr lang="en-US" altLang="ko-KR" sz="900" u="none" strike="noStrike">
                          <a:effectLst/>
                        </a:rPr>
                        <a:t>1</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b="1" u="none" strike="noStrike" dirty="0">
                          <a:solidFill>
                            <a:srgbClr val="FF0000"/>
                          </a:solidFill>
                          <a:effectLst/>
                        </a:rPr>
                        <a:t>GPL570</a:t>
                      </a:r>
                      <a:endParaRPr lang="en-US" sz="900" b="1" i="0" u="none" strike="noStrike" dirty="0">
                        <a:solidFill>
                          <a:srgbClr val="FF0000"/>
                        </a:solidFill>
                        <a:effectLst/>
                        <a:latin typeface="맑은 고딕"/>
                      </a:endParaRPr>
                    </a:p>
                  </a:txBody>
                  <a:tcPr marL="3093" marR="3093" marT="3093" marB="0" anchor="ctr"/>
                </a:tc>
                <a:tc>
                  <a:txBody>
                    <a:bodyPr/>
                    <a:lstStyle/>
                    <a:p>
                      <a:pPr algn="ctr" fontAlgn="b"/>
                      <a:r>
                        <a:rPr lang="en-US" sz="900" u="none" strike="noStrike" dirty="0">
                          <a:effectLst/>
                        </a:rPr>
                        <a:t>GSE14017</a:t>
                      </a:r>
                      <a:endParaRPr lang="en-US" sz="900" b="0" i="0" u="none" strike="noStrike" dirty="0">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GSM352100, GSM352103, GSM352105, GSM352109, GSM352117, GSM352119,</a:t>
                      </a:r>
                      <a:br>
                        <a:rPr lang="en-US" sz="900" u="none" strike="noStrike" dirty="0">
                          <a:effectLst/>
                        </a:rPr>
                      </a:br>
                      <a:r>
                        <a:rPr lang="en-US" sz="900" u="none" strike="noStrike" dirty="0">
                          <a:effectLst/>
                        </a:rPr>
                        <a:t>GSM352123,GSM352124, GSM352126 , GSM352131 </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smtClean="0">
                          <a:effectLst/>
                        </a:rPr>
                        <a:t>PMID</a:t>
                      </a:r>
                      <a:r>
                        <a:rPr lang="en-US" sz="900" u="none" strike="noStrike" dirty="0">
                          <a:effectLst/>
                        </a:rPr>
                        <a:t>: </a:t>
                      </a:r>
                      <a:r>
                        <a:rPr lang="en-US" sz="900" u="none" strike="noStrike" dirty="0" smtClean="0">
                          <a:effectLst/>
                        </a:rPr>
                        <a:t>19573813 &amp;  PMID</a:t>
                      </a:r>
                      <a:r>
                        <a:rPr lang="en-US" sz="900" u="none" strike="noStrike" dirty="0">
                          <a:effectLst/>
                        </a:rPr>
                        <a:t>: 25670079</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10"/>
                  </a:ext>
                </a:extLst>
              </a:tr>
              <a:tr h="551733">
                <a:tc>
                  <a:txBody>
                    <a:bodyPr/>
                    <a:lstStyle/>
                    <a:p>
                      <a:pPr algn="ctr" fontAlgn="ctr"/>
                      <a:r>
                        <a:rPr lang="en-US" altLang="ko-KR" sz="900" u="none" strike="noStrike">
                          <a:effectLst/>
                        </a:rPr>
                        <a:t>1</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b="1" u="none" strike="noStrike" dirty="0">
                          <a:solidFill>
                            <a:srgbClr val="0000CC"/>
                          </a:solidFill>
                          <a:effectLst/>
                        </a:rPr>
                        <a:t>GPL96</a:t>
                      </a:r>
                      <a:endParaRPr lang="en-US" sz="900" b="1" i="0" u="none" strike="noStrike" dirty="0">
                        <a:solidFill>
                          <a:srgbClr val="0000CC"/>
                        </a:solidFill>
                        <a:effectLst/>
                        <a:latin typeface="맑은 고딕"/>
                      </a:endParaRPr>
                    </a:p>
                  </a:txBody>
                  <a:tcPr marL="3093" marR="3093" marT="3093" marB="0" anchor="ctr"/>
                </a:tc>
                <a:tc>
                  <a:txBody>
                    <a:bodyPr/>
                    <a:lstStyle/>
                    <a:p>
                      <a:pPr algn="ctr" fontAlgn="b"/>
                      <a:r>
                        <a:rPr lang="en-US" sz="900" u="none" strike="noStrike" dirty="0" smtClean="0">
                          <a:effectLst/>
                        </a:rPr>
                        <a:t>GSE14018</a:t>
                      </a:r>
                      <a:endParaRPr lang="en-US" sz="900" b="0" i="0" u="none" strike="noStrike" dirty="0">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GSM352144, GSM352149, GSM352151, GSM352154 , GSM352155 , GSM352159 </a:t>
                      </a:r>
                      <a:br>
                        <a:rPr lang="en-US" sz="900" u="none" strike="noStrike" dirty="0">
                          <a:effectLst/>
                        </a:rPr>
                      </a:br>
                      <a:r>
                        <a:rPr lang="en-US" sz="900" u="none" strike="noStrike" dirty="0">
                          <a:effectLst/>
                        </a:rPr>
                        <a:t>GSM352163 , GSM352167 </a:t>
                      </a:r>
                      <a:endParaRPr lang="en-US" sz="900" b="0" i="0" u="none" strike="noStrike" dirty="0">
                        <a:solidFill>
                          <a:srgbClr val="000000"/>
                        </a:solidFill>
                        <a:effectLst/>
                        <a:latin typeface="맑은 고딕"/>
                      </a:endParaRPr>
                    </a:p>
                  </a:txBody>
                  <a:tcPr marL="3093" marR="3093" marT="3093" marB="0" anchor="ctr"/>
                </a:tc>
                <a:tc>
                  <a:txBody>
                    <a:bodyPr/>
                    <a:lstStyle/>
                    <a:p>
                      <a:pPr marL="0" marR="0" indent="0" algn="l" defTabSz="914400" rtl="0" eaLnBrk="1" fontAlgn="ctr" latinLnBrk="1" hangingPunct="1">
                        <a:lnSpc>
                          <a:spcPct val="100000"/>
                        </a:lnSpc>
                        <a:spcBef>
                          <a:spcPts val="0"/>
                        </a:spcBef>
                        <a:spcAft>
                          <a:spcPts val="0"/>
                        </a:spcAft>
                        <a:buClrTx/>
                        <a:buSzTx/>
                        <a:buFontTx/>
                        <a:buNone/>
                        <a:tabLst/>
                        <a:defRPr/>
                      </a:pPr>
                      <a:r>
                        <a:rPr lang="en-US" sz="900" u="none" strike="noStrike" dirty="0">
                          <a:effectLst/>
                        </a:rPr>
                        <a:t>same as above </a:t>
                      </a:r>
                      <a:r>
                        <a:rPr lang="en-US" altLang="ko-KR" sz="900" u="none" strike="noStrike" dirty="0" smtClean="0">
                          <a:effectLst/>
                        </a:rPr>
                        <a:t>PMID: 19573813 &amp;  PMID: 25670079)</a:t>
                      </a:r>
                      <a:endParaRPr lang="en-US" altLang="ko-KR" sz="900" b="0" i="0" u="none" strike="noStrike" dirty="0" smtClean="0">
                        <a:solidFill>
                          <a:srgbClr val="000000"/>
                        </a:solidFill>
                        <a:effectLst/>
                        <a:latin typeface="+mn-lt"/>
                      </a:endParaRPr>
                    </a:p>
                    <a:p>
                      <a:pPr algn="l" fontAlgn="ct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11"/>
                  </a:ext>
                </a:extLst>
              </a:tr>
              <a:tr h="316937">
                <a:tc>
                  <a:txBody>
                    <a:bodyPr/>
                    <a:lstStyle/>
                    <a:p>
                      <a:pPr algn="ctr" fontAlgn="ctr"/>
                      <a:r>
                        <a:rPr lang="en-US" altLang="ko-KR" sz="900" u="none" strike="noStrike" dirty="0">
                          <a:solidFill>
                            <a:schemeClr val="bg1">
                              <a:lumMod val="75000"/>
                            </a:schemeClr>
                          </a:solidFill>
                          <a:effectLst/>
                        </a:rPr>
                        <a:t>1</a:t>
                      </a:r>
                      <a:endParaRPr lang="en-US" altLang="ko-KR" sz="900" b="0" i="0" u="none" strike="noStrike" dirty="0">
                        <a:solidFill>
                          <a:schemeClr val="bg1">
                            <a:lumMod val="75000"/>
                          </a:schemeClr>
                        </a:solidFill>
                        <a:effectLst/>
                        <a:latin typeface="맑은 고딕"/>
                      </a:endParaRPr>
                    </a:p>
                  </a:txBody>
                  <a:tcPr marL="3093" marR="3093" marT="3093" marB="0" anchor="ctr"/>
                </a:tc>
                <a:tc>
                  <a:txBody>
                    <a:bodyPr/>
                    <a:lstStyle/>
                    <a:p>
                      <a:pPr algn="ctr" fontAlgn="ctr"/>
                      <a:r>
                        <a:rPr lang="en-US" sz="900" u="none" strike="noStrike">
                          <a:solidFill>
                            <a:schemeClr val="bg1">
                              <a:lumMod val="75000"/>
                            </a:schemeClr>
                          </a:solidFill>
                          <a:effectLst/>
                        </a:rPr>
                        <a:t>GPL6087</a:t>
                      </a:r>
                      <a:endParaRPr lang="en-US" sz="900" b="0" i="0" u="none" strike="noStrike">
                        <a:solidFill>
                          <a:schemeClr val="bg1">
                            <a:lumMod val="75000"/>
                          </a:schemeClr>
                        </a:solidFill>
                        <a:effectLst/>
                        <a:latin typeface="맑은 고딕"/>
                      </a:endParaRPr>
                    </a:p>
                  </a:txBody>
                  <a:tcPr marL="3093" marR="3093" marT="3093" marB="0" anchor="ctr"/>
                </a:tc>
                <a:tc>
                  <a:txBody>
                    <a:bodyPr/>
                    <a:lstStyle/>
                    <a:p>
                      <a:pPr algn="ctr" fontAlgn="b"/>
                      <a:r>
                        <a:rPr lang="en-US" sz="900" u="none" strike="noStrike" dirty="0">
                          <a:solidFill>
                            <a:schemeClr val="bg1">
                              <a:lumMod val="75000"/>
                            </a:schemeClr>
                          </a:solidFill>
                          <a:effectLst/>
                        </a:rPr>
                        <a:t>GSE34485</a:t>
                      </a:r>
                      <a:endParaRPr lang="en-US" sz="900" b="0" i="0" u="none" strike="noStrike" dirty="0">
                        <a:solidFill>
                          <a:schemeClr val="bg1">
                            <a:lumMod val="75000"/>
                          </a:schemeClr>
                        </a:solidFill>
                        <a:effectLst/>
                        <a:latin typeface="Arial"/>
                      </a:endParaRPr>
                    </a:p>
                  </a:txBody>
                  <a:tcPr marL="3093" marR="3093" marT="3093" marB="0" anchor="ctr"/>
                </a:tc>
                <a:tc>
                  <a:txBody>
                    <a:bodyPr/>
                    <a:lstStyle/>
                    <a:p>
                      <a:pPr marL="0" marR="0" lvl="0" indent="0" algn="l" defTabSz="914400" rtl="0" eaLnBrk="1" fontAlgn="b" latinLnBrk="1" hangingPunct="1">
                        <a:lnSpc>
                          <a:spcPct val="100000"/>
                        </a:lnSpc>
                        <a:spcBef>
                          <a:spcPts val="0"/>
                        </a:spcBef>
                        <a:spcAft>
                          <a:spcPts val="0"/>
                        </a:spcAft>
                        <a:buClrTx/>
                        <a:buSzTx/>
                        <a:buFontTx/>
                        <a:buNone/>
                        <a:tabLst/>
                        <a:defRPr/>
                      </a:pPr>
                      <a:r>
                        <a:rPr lang="en-US" sz="900" u="none" strike="noStrike" dirty="0">
                          <a:solidFill>
                            <a:schemeClr val="bg1">
                              <a:lumMod val="75000"/>
                            </a:schemeClr>
                          </a:solidFill>
                          <a:effectLst/>
                        </a:rPr>
                        <a:t>GSM849969, GSM849970, GSM849971 ,GSM849972, </a:t>
                      </a:r>
                      <a:r>
                        <a:rPr lang="en-US" sz="900" u="none" strike="noStrike" dirty="0" smtClean="0">
                          <a:solidFill>
                            <a:schemeClr val="bg1">
                              <a:lumMod val="75000"/>
                            </a:schemeClr>
                          </a:solidFill>
                          <a:effectLst/>
                        </a:rPr>
                        <a:t>GSM849973</a:t>
                      </a:r>
                      <a:r>
                        <a:rPr lang="en-US" sz="900" u="none" strike="noStrike" dirty="0" smtClean="0">
                          <a:solidFill>
                            <a:schemeClr val="tx1"/>
                          </a:solidFill>
                          <a:effectLst/>
                        </a:rPr>
                        <a:t>(excluded)</a:t>
                      </a:r>
                      <a:endParaRPr lang="en-US" sz="900" b="0" i="0" u="none" strike="noStrike" dirty="0" smtClean="0">
                        <a:solidFill>
                          <a:schemeClr val="tx1"/>
                        </a:solidFill>
                        <a:effectLst/>
                        <a:latin typeface="+mn-lt"/>
                      </a:endParaRPr>
                    </a:p>
                  </a:txBody>
                  <a:tcPr marL="3093" marR="3093" marT="3093" marB="0" anchor="ctr"/>
                </a:tc>
                <a:tc>
                  <a:txBody>
                    <a:bodyPr/>
                    <a:lstStyle/>
                    <a:p>
                      <a:pPr algn="l" fontAlgn="ctr"/>
                      <a:r>
                        <a:rPr lang="en-US" sz="900" u="none" strike="noStrike" dirty="0">
                          <a:solidFill>
                            <a:schemeClr val="bg1">
                              <a:lumMod val="75000"/>
                            </a:schemeClr>
                          </a:solidFill>
                          <a:effectLst/>
                        </a:rPr>
                        <a:t>no published</a:t>
                      </a:r>
                      <a:endParaRPr lang="en-US" sz="900" b="0" i="0" u="none" strike="noStrike" dirty="0">
                        <a:solidFill>
                          <a:schemeClr val="bg1">
                            <a:lumMod val="75000"/>
                          </a:schemeClr>
                        </a:solidFill>
                        <a:effectLst/>
                        <a:latin typeface="맑은 고딕"/>
                      </a:endParaRPr>
                    </a:p>
                  </a:txBody>
                  <a:tcPr marL="3093" marR="3093" marT="3093" marB="0" anchor="ctr"/>
                </a:tc>
                <a:extLst>
                  <a:ext uri="{0D108BD9-81ED-4DB2-BD59-A6C34878D82A}">
                    <a16:rowId xmlns:a16="http://schemas.microsoft.com/office/drawing/2014/main" val="10012"/>
                  </a:ext>
                </a:extLst>
              </a:tr>
              <a:tr h="316937">
                <a:tc>
                  <a:txBody>
                    <a:bodyPr/>
                    <a:lstStyle/>
                    <a:p>
                      <a:pPr algn="ctr" fontAlgn="ctr"/>
                      <a:r>
                        <a:rPr lang="en-US" altLang="ko-KR" sz="900" u="none" strike="noStrike">
                          <a:effectLst/>
                        </a:rPr>
                        <a:t>1</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a:effectLst/>
                        </a:rPr>
                        <a:t>GPL6480</a:t>
                      </a:r>
                      <a:endParaRPr lang="en-US" sz="900" b="0" i="0" u="none" strike="noStrike">
                        <a:solidFill>
                          <a:srgbClr val="000000"/>
                        </a:solidFill>
                        <a:effectLst/>
                        <a:latin typeface="맑은 고딕"/>
                      </a:endParaRPr>
                    </a:p>
                  </a:txBody>
                  <a:tcPr marL="3093" marR="3093" marT="3093" marB="0" anchor="ctr"/>
                </a:tc>
                <a:tc>
                  <a:txBody>
                    <a:bodyPr/>
                    <a:lstStyle/>
                    <a:p>
                      <a:pPr algn="ctr" fontAlgn="b"/>
                      <a:r>
                        <a:rPr lang="en-US" sz="900" u="none" strike="noStrike">
                          <a:effectLst/>
                        </a:rPr>
                        <a:t>GSE39494</a:t>
                      </a:r>
                      <a:endParaRPr lang="en-US" sz="900" b="0" i="0" u="none" strike="noStrike">
                        <a:solidFill>
                          <a:srgbClr val="000000"/>
                        </a:solidFill>
                        <a:effectLst/>
                        <a:latin typeface="맑은 고딕"/>
                      </a:endParaRPr>
                    </a:p>
                  </a:txBody>
                  <a:tcPr marL="3093" marR="3093" marT="3093" marB="0" anchor="ctr"/>
                </a:tc>
                <a:tc>
                  <a:txBody>
                    <a:bodyPr/>
                    <a:lstStyle/>
                    <a:p>
                      <a:pPr algn="l" fontAlgn="ctr"/>
                      <a:r>
                        <a:rPr lang="en-US" sz="900" u="none" strike="noStrike" dirty="0">
                          <a:effectLst/>
                        </a:rPr>
                        <a:t>GSM970199 , GSM970200, GSM970201, GSM970202,GSM970203</a:t>
                      </a:r>
                      <a:endParaRPr lang="en-US" sz="900" b="0" i="0" u="none" strike="noStrike" dirty="0">
                        <a:solidFill>
                          <a:srgbClr val="000000"/>
                        </a:solidFill>
                        <a:effectLst/>
                        <a:latin typeface="Arial"/>
                      </a:endParaRPr>
                    </a:p>
                  </a:txBody>
                  <a:tcPr marL="3093" marR="3093" marT="3093" marB="0" anchor="ctr"/>
                </a:tc>
                <a:tc>
                  <a:txBody>
                    <a:bodyPr/>
                    <a:lstStyle/>
                    <a:p>
                      <a:pPr algn="l" fontAlgn="ctr"/>
                      <a:r>
                        <a:rPr lang="en-US" sz="900" u="none" strike="noStrike" dirty="0" smtClean="0">
                          <a:effectLst/>
                        </a:rPr>
                        <a:t>PMID</a:t>
                      </a:r>
                      <a:r>
                        <a:rPr lang="en-US" sz="900" u="none" strike="noStrike" dirty="0">
                          <a:effectLst/>
                        </a:rPr>
                        <a:t>: 23174366</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13"/>
                  </a:ext>
                </a:extLst>
              </a:tr>
              <a:tr h="316937">
                <a:tc>
                  <a:txBody>
                    <a:bodyPr/>
                    <a:lstStyle/>
                    <a:p>
                      <a:pPr algn="ctr" fontAlgn="ctr"/>
                      <a:r>
                        <a:rPr lang="en-US" altLang="ko-KR" sz="900" u="none" strike="noStrike">
                          <a:effectLst/>
                        </a:rPr>
                        <a:t>1</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a:effectLst/>
                        </a:rPr>
                        <a:t>GPL10379</a:t>
                      </a:r>
                      <a:endParaRPr lang="en-US" sz="900" b="0" i="0" u="none" strike="noStrike">
                        <a:solidFill>
                          <a:srgbClr val="000000"/>
                        </a:solidFill>
                        <a:effectLst/>
                        <a:latin typeface="맑은 고딕"/>
                      </a:endParaRPr>
                    </a:p>
                  </a:txBody>
                  <a:tcPr marL="3093" marR="3093" marT="3093" marB="0" anchor="ctr"/>
                </a:tc>
                <a:tc>
                  <a:txBody>
                    <a:bodyPr/>
                    <a:lstStyle/>
                    <a:p>
                      <a:pPr algn="ctr" fontAlgn="ctr"/>
                      <a:r>
                        <a:rPr lang="en-US" sz="900" u="none" strike="noStrike" dirty="0">
                          <a:effectLst/>
                        </a:rPr>
                        <a:t>GSE46141</a:t>
                      </a:r>
                      <a:endParaRPr lang="en-US" sz="900" b="0" i="0" u="none" strike="noStrike" dirty="0">
                        <a:solidFill>
                          <a:srgbClr val="000000"/>
                        </a:solidFill>
                        <a:effectLst/>
                        <a:latin typeface="Arial"/>
                      </a:endParaRPr>
                    </a:p>
                  </a:txBody>
                  <a:tcPr marL="3093" marR="3093" marT="3093" marB="0" anchor="ctr"/>
                </a:tc>
                <a:tc>
                  <a:txBody>
                    <a:bodyPr/>
                    <a:lstStyle/>
                    <a:p>
                      <a:pPr algn="l" fontAlgn="b"/>
                      <a:r>
                        <a:rPr lang="en-US" sz="900" u="none" strike="noStrike" dirty="0">
                          <a:effectLst/>
                        </a:rPr>
                        <a:t>GSM1124888, GSM1124890, GSM1124904, GSM1124927, GSM1124953</a:t>
                      </a:r>
                      <a:endParaRPr lang="en-US" sz="900" b="0" i="0" u="none" strike="noStrike" dirty="0">
                        <a:solidFill>
                          <a:srgbClr val="000000"/>
                        </a:solidFill>
                        <a:effectLst/>
                        <a:latin typeface="맑은 고딕"/>
                      </a:endParaRPr>
                    </a:p>
                  </a:txBody>
                  <a:tcPr marL="3093" marR="3093" marT="3093" marB="0" anchor="ctr"/>
                </a:tc>
                <a:tc>
                  <a:txBody>
                    <a:bodyPr/>
                    <a:lstStyle/>
                    <a:p>
                      <a:pPr algn="l" fontAlgn="ctr"/>
                      <a:r>
                        <a:rPr lang="en-US" sz="900" u="none" strike="noStrike" dirty="0">
                          <a:effectLst/>
                        </a:rPr>
                        <a:t> </a:t>
                      </a:r>
                      <a:br>
                        <a:rPr lang="en-US" sz="900" u="none" strike="noStrike" dirty="0">
                          <a:effectLst/>
                        </a:rPr>
                      </a:br>
                      <a:r>
                        <a:rPr lang="en-US" sz="900" u="none" strike="noStrike" dirty="0" smtClean="0">
                          <a:effectLst/>
                        </a:rPr>
                        <a:t>PMID</a:t>
                      </a:r>
                      <a:r>
                        <a:rPr lang="en-US" sz="900" u="none" strike="noStrike" dirty="0">
                          <a:effectLst/>
                        </a:rPr>
                        <a:t>: 24287398</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14"/>
                  </a:ext>
                </a:extLst>
              </a:tr>
              <a:tr h="316937">
                <a:tc>
                  <a:txBody>
                    <a:bodyPr/>
                    <a:lstStyle/>
                    <a:p>
                      <a:pPr algn="ctr" fontAlgn="ctr"/>
                      <a:r>
                        <a:rPr lang="en-US" altLang="ko-KR" sz="900" u="none" strike="noStrike">
                          <a:effectLst/>
                        </a:rPr>
                        <a:t>1</a:t>
                      </a:r>
                      <a:endParaRPr lang="en-US" altLang="ko-KR" sz="900" b="0" i="0" u="none" strike="noStrike">
                        <a:solidFill>
                          <a:srgbClr val="000000"/>
                        </a:solidFill>
                        <a:effectLst/>
                        <a:latin typeface="맑은 고딕"/>
                      </a:endParaRPr>
                    </a:p>
                  </a:txBody>
                  <a:tcPr marL="3093" marR="3093" marT="3093" marB="0" anchor="ctr"/>
                </a:tc>
                <a:tc>
                  <a:txBody>
                    <a:bodyPr/>
                    <a:lstStyle/>
                    <a:p>
                      <a:pPr algn="ctr" fontAlgn="ctr"/>
                      <a:r>
                        <a:rPr lang="en-US" sz="900" b="1" u="none" strike="noStrike" dirty="0">
                          <a:solidFill>
                            <a:srgbClr val="FF0000"/>
                          </a:solidFill>
                          <a:effectLst/>
                        </a:rPr>
                        <a:t>GPL570 </a:t>
                      </a:r>
                      <a:endParaRPr lang="en-US" sz="900" b="1" i="0" u="none" strike="noStrike" dirty="0">
                        <a:solidFill>
                          <a:srgbClr val="FF0000"/>
                        </a:solidFill>
                        <a:effectLst/>
                        <a:latin typeface="맑은 고딕"/>
                      </a:endParaRPr>
                    </a:p>
                  </a:txBody>
                  <a:tcPr marL="3093" marR="3093" marT="3093" marB="0" anchor="ctr"/>
                </a:tc>
                <a:tc>
                  <a:txBody>
                    <a:bodyPr/>
                    <a:lstStyle/>
                    <a:p>
                      <a:pPr algn="ctr" fontAlgn="b"/>
                      <a:r>
                        <a:rPr lang="en-US" sz="900" u="none" strike="noStrike" dirty="0">
                          <a:effectLst/>
                        </a:rPr>
                        <a:t>GSE51232</a:t>
                      </a:r>
                      <a:endParaRPr lang="en-US" sz="900" b="0" i="0" u="none" strike="noStrike" dirty="0">
                        <a:solidFill>
                          <a:srgbClr val="000000"/>
                        </a:solidFill>
                        <a:effectLst/>
                        <a:latin typeface="Century Schoolbook L"/>
                      </a:endParaRPr>
                    </a:p>
                  </a:txBody>
                  <a:tcPr marL="3093" marR="3093" marT="3093" marB="0" anchor="ctr"/>
                </a:tc>
                <a:tc>
                  <a:txBody>
                    <a:bodyPr/>
                    <a:lstStyle/>
                    <a:p>
                      <a:pPr algn="l" fontAlgn="b"/>
                      <a:r>
                        <a:rPr lang="en-US" sz="900" u="none" strike="noStrike" dirty="0">
                          <a:effectLst/>
                        </a:rPr>
                        <a:t>GSM1240799, GSM1240800, GSM1240801 , GSM1240803 , GSM1240804 , </a:t>
                      </a:r>
                      <a:r>
                        <a:rPr lang="en-US" sz="900" u="none" strike="noStrike" dirty="0" smtClean="0">
                          <a:effectLst/>
                        </a:rPr>
                        <a:t>GSM1240805, GSM1240806 </a:t>
                      </a:r>
                      <a:endParaRPr lang="en-US" sz="900" b="0" i="0" u="none" strike="noStrike" dirty="0">
                        <a:solidFill>
                          <a:srgbClr val="000000"/>
                        </a:solidFill>
                        <a:effectLst/>
                        <a:latin typeface="Arial"/>
                      </a:endParaRPr>
                    </a:p>
                  </a:txBody>
                  <a:tcPr marL="3093" marR="3093" marT="3093" marB="0" anchor="ctr"/>
                </a:tc>
                <a:tc>
                  <a:txBody>
                    <a:bodyPr/>
                    <a:lstStyle/>
                    <a:p>
                      <a:pPr algn="l" fontAlgn="ctr"/>
                      <a:r>
                        <a:rPr lang="en-US" sz="900" u="none" strike="noStrike" dirty="0">
                          <a:effectLst/>
                        </a:rPr>
                        <a:t>no published</a:t>
                      </a:r>
                      <a:endParaRPr lang="en-US" sz="900" b="0" i="0" u="none" strike="noStrike" dirty="0">
                        <a:solidFill>
                          <a:srgbClr val="000000"/>
                        </a:solidFill>
                        <a:effectLst/>
                        <a:latin typeface="맑은 고딕"/>
                      </a:endParaRPr>
                    </a:p>
                  </a:txBody>
                  <a:tcPr marL="3093" marR="3093" marT="3093" marB="0" anchor="ct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151540474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457200" y="274638"/>
            <a:ext cx="8229600" cy="562074"/>
          </a:xfrm>
        </p:spPr>
        <p:txBody>
          <a:bodyPr>
            <a:normAutofit fontScale="90000"/>
          </a:bodyPr>
          <a:lstStyle/>
          <a:p>
            <a:r>
              <a:rPr lang="en-US" altLang="ko-KR" dirty="0" smtClean="0"/>
              <a:t>Contents</a:t>
            </a:r>
            <a:endParaRPr lang="ko-KR" altLang="en-US" dirty="0"/>
          </a:p>
        </p:txBody>
      </p:sp>
      <p:sp>
        <p:nvSpPr>
          <p:cNvPr id="3" name="내용 개체 틀 2"/>
          <p:cNvSpPr>
            <a:spLocks noGrp="1"/>
          </p:cNvSpPr>
          <p:nvPr>
            <p:ph idx="1"/>
          </p:nvPr>
        </p:nvSpPr>
        <p:spPr>
          <a:xfrm>
            <a:off x="457200" y="908720"/>
            <a:ext cx="8229600" cy="5760640"/>
          </a:xfrm>
        </p:spPr>
        <p:txBody>
          <a:bodyPr>
            <a:normAutofit fontScale="47500" lnSpcReduction="20000"/>
          </a:bodyPr>
          <a:lstStyle/>
          <a:p>
            <a:pPr marL="514350" indent="-514350">
              <a:lnSpc>
                <a:spcPct val="150000"/>
              </a:lnSpc>
              <a:buFont typeface="+mj-lt"/>
              <a:buAutoNum type="arabicPeriod"/>
            </a:pPr>
            <a:r>
              <a:rPr lang="en-US" altLang="ko-KR" dirty="0" smtClean="0">
                <a:solidFill>
                  <a:schemeClr val="bg1">
                    <a:lumMod val="85000"/>
                  </a:schemeClr>
                </a:solidFill>
              </a:rPr>
              <a:t>Collecting data from GEO</a:t>
            </a:r>
          </a:p>
          <a:p>
            <a:pPr marL="514350" indent="-514350">
              <a:lnSpc>
                <a:spcPct val="150000"/>
              </a:lnSpc>
              <a:buFont typeface="+mj-lt"/>
              <a:buAutoNum type="arabicPeriod"/>
            </a:pPr>
            <a:r>
              <a:rPr lang="en-US" altLang="ko-KR" sz="4400" dirty="0" smtClean="0"/>
              <a:t>Banjo</a:t>
            </a:r>
          </a:p>
          <a:p>
            <a:pPr marL="914400" lvl="1" indent="-514350">
              <a:lnSpc>
                <a:spcPct val="150000"/>
              </a:lnSpc>
              <a:buFont typeface="+mj-lt"/>
              <a:buAutoNum type="arabicPeriod"/>
            </a:pPr>
            <a:r>
              <a:rPr lang="en-US" altLang="ko-KR" sz="4400" dirty="0"/>
              <a:t>log normalization</a:t>
            </a:r>
          </a:p>
          <a:p>
            <a:pPr marL="914400" lvl="1" indent="-514350">
              <a:lnSpc>
                <a:spcPct val="150000"/>
              </a:lnSpc>
              <a:buFont typeface="+mj-lt"/>
              <a:buAutoNum type="arabicPeriod"/>
            </a:pPr>
            <a:r>
              <a:rPr lang="en-US" altLang="ko-KR" sz="4400" dirty="0"/>
              <a:t>dot file and image file</a:t>
            </a:r>
          </a:p>
          <a:p>
            <a:pPr marL="914400" lvl="1" indent="-514350">
              <a:lnSpc>
                <a:spcPct val="150000"/>
              </a:lnSpc>
              <a:buFont typeface="+mj-lt"/>
              <a:buAutoNum type="arabicPeriod"/>
            </a:pPr>
            <a:r>
              <a:rPr lang="en-US" altLang="ko-KR" sz="4400" dirty="0"/>
              <a:t>Markov blanket</a:t>
            </a:r>
          </a:p>
          <a:p>
            <a:pPr marL="914400" lvl="1" indent="-514350">
              <a:lnSpc>
                <a:spcPct val="150000"/>
              </a:lnSpc>
              <a:buFont typeface="+mj-lt"/>
              <a:buAutoNum type="arabicPeriod"/>
            </a:pPr>
            <a:r>
              <a:rPr lang="en-US" altLang="ko-KR" sz="4400" dirty="0"/>
              <a:t>Making imaging </a:t>
            </a:r>
            <a:r>
              <a:rPr lang="en-US" altLang="ko-KR" sz="4400" dirty="0" smtClean="0"/>
              <a:t>files</a:t>
            </a:r>
          </a:p>
          <a:p>
            <a:pPr marL="514350" indent="-514350">
              <a:lnSpc>
                <a:spcPct val="150000"/>
              </a:lnSpc>
              <a:buFont typeface="+mj-lt"/>
              <a:buAutoNum type="arabicPeriod"/>
            </a:pPr>
            <a:r>
              <a:rPr lang="en-US" altLang="ko-KR" dirty="0" err="1" smtClean="0">
                <a:solidFill>
                  <a:schemeClr val="bg1">
                    <a:lumMod val="85000"/>
                  </a:schemeClr>
                </a:solidFill>
              </a:rPr>
              <a:t>Cytoscape</a:t>
            </a:r>
            <a:endParaRPr lang="en-US" altLang="ko-KR" dirty="0" smtClean="0">
              <a:solidFill>
                <a:schemeClr val="bg1">
                  <a:lumMod val="85000"/>
                </a:schemeClr>
              </a:solidFill>
            </a:endParaRPr>
          </a:p>
          <a:p>
            <a:pPr marL="514350" indent="-514350">
              <a:lnSpc>
                <a:spcPct val="150000"/>
              </a:lnSpc>
              <a:buFont typeface="+mj-lt"/>
              <a:buAutoNum type="arabicPeriod"/>
            </a:pPr>
            <a:r>
              <a:rPr lang="en-US" altLang="ko-KR" dirty="0">
                <a:solidFill>
                  <a:schemeClr val="bg1">
                    <a:lumMod val="85000"/>
                  </a:schemeClr>
                </a:solidFill>
              </a:rPr>
              <a:t>Banjo </a:t>
            </a:r>
            <a:r>
              <a:rPr lang="en-US" altLang="ko-KR" dirty="0" smtClean="0">
                <a:solidFill>
                  <a:schemeClr val="bg1">
                    <a:lumMod val="85000"/>
                  </a:schemeClr>
                </a:solidFill>
              </a:rPr>
              <a:t>analysis adding </a:t>
            </a:r>
            <a:r>
              <a:rPr lang="en-US" altLang="ko-KR" dirty="0">
                <a:solidFill>
                  <a:schemeClr val="bg1">
                    <a:lumMod val="85000"/>
                  </a:schemeClr>
                </a:solidFill>
              </a:rPr>
              <a:t>biological information using </a:t>
            </a:r>
            <a:r>
              <a:rPr lang="en-US" altLang="ko-KR" dirty="0" err="1" smtClean="0">
                <a:solidFill>
                  <a:schemeClr val="bg1">
                    <a:lumMod val="85000"/>
                  </a:schemeClr>
                </a:solidFill>
              </a:rPr>
              <a:t>cytoscape</a:t>
            </a:r>
            <a:endParaRPr lang="en-US" altLang="ko-KR" dirty="0" smtClean="0">
              <a:solidFill>
                <a:schemeClr val="bg1">
                  <a:lumMod val="85000"/>
                </a:schemeClr>
              </a:solidFill>
            </a:endParaRPr>
          </a:p>
          <a:p>
            <a:pPr marL="514350" indent="-514350">
              <a:lnSpc>
                <a:spcPct val="150000"/>
              </a:lnSpc>
              <a:buFont typeface="+mj-lt"/>
              <a:buAutoNum type="arabicPeriod"/>
            </a:pPr>
            <a:r>
              <a:rPr lang="en-US" altLang="ko-KR" dirty="0" err="1" smtClean="0">
                <a:solidFill>
                  <a:schemeClr val="bg1">
                    <a:lumMod val="85000"/>
                  </a:schemeClr>
                </a:solidFill>
              </a:rPr>
              <a:t>GeNIe</a:t>
            </a:r>
            <a:r>
              <a:rPr lang="en-US" altLang="ko-KR" dirty="0" smtClean="0">
                <a:solidFill>
                  <a:schemeClr val="bg1">
                    <a:lumMod val="85000"/>
                  </a:schemeClr>
                </a:solidFill>
              </a:rPr>
              <a:t> structure and validation</a:t>
            </a:r>
          </a:p>
          <a:p>
            <a:pPr marL="914400" lvl="1" indent="-514350">
              <a:lnSpc>
                <a:spcPct val="150000"/>
              </a:lnSpc>
              <a:buFont typeface="Arial" panose="020B0604020202020204" pitchFamily="34" charset="0"/>
              <a:buChar char="•"/>
            </a:pPr>
            <a:r>
              <a:rPr lang="en-US" altLang="ko-KR" dirty="0" err="1" smtClean="0">
                <a:solidFill>
                  <a:schemeClr val="bg1">
                    <a:lumMod val="85000"/>
                  </a:schemeClr>
                </a:solidFill>
              </a:rPr>
              <a:t>GeNIe</a:t>
            </a:r>
            <a:r>
              <a:rPr lang="en-US" altLang="ko-KR" dirty="0" smtClean="0">
                <a:solidFill>
                  <a:schemeClr val="bg1">
                    <a:lumMod val="85000"/>
                  </a:schemeClr>
                </a:solidFill>
              </a:rPr>
              <a:t> </a:t>
            </a:r>
          </a:p>
          <a:p>
            <a:pPr marL="914400" lvl="1" indent="-514350">
              <a:lnSpc>
                <a:spcPct val="150000"/>
              </a:lnSpc>
              <a:buFont typeface="Arial" panose="020B0604020202020204" pitchFamily="34" charset="0"/>
              <a:buChar char="•"/>
            </a:pPr>
            <a:r>
              <a:rPr lang="en-US" altLang="ko-KR" dirty="0" smtClean="0">
                <a:solidFill>
                  <a:schemeClr val="bg1">
                    <a:lumMod val="85000"/>
                  </a:schemeClr>
                </a:solidFill>
              </a:rPr>
              <a:t>Validation of </a:t>
            </a:r>
            <a:r>
              <a:rPr lang="en-US" altLang="ko-KR" dirty="0" err="1" smtClean="0">
                <a:solidFill>
                  <a:schemeClr val="bg1">
                    <a:lumMod val="85000"/>
                  </a:schemeClr>
                </a:solidFill>
              </a:rPr>
              <a:t>GeNIe</a:t>
            </a:r>
            <a:r>
              <a:rPr lang="en-US" altLang="ko-KR" dirty="0" smtClean="0">
                <a:solidFill>
                  <a:schemeClr val="bg1">
                    <a:lumMod val="85000"/>
                  </a:schemeClr>
                </a:solidFill>
              </a:rPr>
              <a:t> structure</a:t>
            </a:r>
          </a:p>
          <a:p>
            <a:pPr marL="1314450" lvl="2" indent="-514350">
              <a:lnSpc>
                <a:spcPct val="150000"/>
              </a:lnSpc>
            </a:pPr>
            <a:r>
              <a:rPr lang="en-US" altLang="ko-KR" dirty="0" smtClean="0">
                <a:solidFill>
                  <a:schemeClr val="bg1">
                    <a:lumMod val="85000"/>
                  </a:schemeClr>
                </a:solidFill>
              </a:rPr>
              <a:t>Extreme probability of Group node -&gt; change of genes’ values</a:t>
            </a:r>
          </a:p>
          <a:p>
            <a:pPr marL="1314450" lvl="2" indent="-514350">
              <a:lnSpc>
                <a:spcPct val="150000"/>
              </a:lnSpc>
            </a:pPr>
            <a:r>
              <a:rPr lang="en-US" altLang="ko-KR" dirty="0" smtClean="0">
                <a:solidFill>
                  <a:schemeClr val="bg1">
                    <a:lumMod val="85000"/>
                  </a:schemeClr>
                </a:solidFill>
              </a:rPr>
              <a:t>Predict program</a:t>
            </a:r>
          </a:p>
          <a:p>
            <a:pPr marL="1314450" lvl="2" indent="-514350">
              <a:lnSpc>
                <a:spcPct val="150000"/>
              </a:lnSpc>
            </a:pPr>
            <a:r>
              <a:rPr lang="en-US" altLang="ko-KR" dirty="0" smtClean="0">
                <a:solidFill>
                  <a:schemeClr val="bg1">
                    <a:lumMod val="85000"/>
                  </a:schemeClr>
                </a:solidFill>
              </a:rPr>
              <a:t>Calculate probability with best parameter… </a:t>
            </a:r>
          </a:p>
          <a:p>
            <a:pPr marL="514350" indent="-514350">
              <a:lnSpc>
                <a:spcPct val="150000"/>
              </a:lnSpc>
              <a:buFont typeface="+mj-lt"/>
              <a:buAutoNum type="arabicPeriod"/>
            </a:pPr>
            <a:r>
              <a:rPr lang="en-US" altLang="ko-KR" dirty="0" smtClean="0">
                <a:solidFill>
                  <a:schemeClr val="bg1">
                    <a:lumMod val="85000"/>
                  </a:schemeClr>
                </a:solidFill>
              </a:rPr>
              <a:t>Order code and independent</a:t>
            </a:r>
          </a:p>
        </p:txBody>
      </p:sp>
    </p:spTree>
    <p:extLst>
      <p:ext uri="{BB962C8B-B14F-4D97-AF65-F5344CB8AC3E}">
        <p14:creationId xmlns:p14="http://schemas.microsoft.com/office/powerpoint/2010/main" val="84872089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085" y="1"/>
            <a:ext cx="7886700" cy="1236617"/>
          </a:xfrm>
        </p:spPr>
        <p:txBody>
          <a:bodyPr/>
          <a:lstStyle/>
          <a:p>
            <a:r>
              <a:rPr lang="en-US" u="sng" dirty="0" err="1" smtClean="0"/>
              <a:t>II.Move</a:t>
            </a:r>
            <a:r>
              <a:rPr lang="en-US" u="sng" dirty="0" smtClean="0"/>
              <a:t> </a:t>
            </a:r>
            <a:r>
              <a:rPr lang="en-US" u="sng" dirty="0"/>
              <a:t>to Banjo</a:t>
            </a:r>
          </a:p>
        </p:txBody>
      </p:sp>
      <p:sp>
        <p:nvSpPr>
          <p:cNvPr id="3" name="Content Placeholder 2"/>
          <p:cNvSpPr>
            <a:spLocks noGrp="1"/>
          </p:cNvSpPr>
          <p:nvPr>
            <p:ph idx="1"/>
          </p:nvPr>
        </p:nvSpPr>
        <p:spPr>
          <a:xfrm>
            <a:off x="628650" y="1459345"/>
            <a:ext cx="7886700" cy="5273964"/>
          </a:xfrm>
        </p:spPr>
        <p:txBody>
          <a:bodyPr>
            <a:normAutofit fontScale="70000" lnSpcReduction="20000"/>
          </a:bodyPr>
          <a:lstStyle/>
          <a:p>
            <a:pPr>
              <a:lnSpc>
                <a:spcPct val="170000"/>
              </a:lnSpc>
            </a:pPr>
            <a:r>
              <a:rPr lang="en-US" dirty="0"/>
              <a:t>Banjo is a software application and framework for structure learning of static and dynamic Bayesian networks, developed under the direction of </a:t>
            </a:r>
            <a:r>
              <a:rPr lang="en-US" dirty="0">
                <a:hlinkClick r:id="rId2"/>
              </a:rPr>
              <a:t>Alexander J. </a:t>
            </a:r>
            <a:r>
              <a:rPr lang="en-US" dirty="0" err="1">
                <a:hlinkClick r:id="rId2"/>
              </a:rPr>
              <a:t>Hartemink</a:t>
            </a:r>
            <a:r>
              <a:rPr lang="en-US" dirty="0"/>
              <a:t> in the </a:t>
            </a:r>
            <a:r>
              <a:rPr lang="en-US" dirty="0">
                <a:hlinkClick r:id="rId3"/>
              </a:rPr>
              <a:t>Department of Computer Science</a:t>
            </a:r>
            <a:r>
              <a:rPr lang="en-US" dirty="0"/>
              <a:t> at </a:t>
            </a:r>
            <a:r>
              <a:rPr lang="en-US" dirty="0">
                <a:hlinkClick r:id="rId4"/>
              </a:rPr>
              <a:t>Duke University</a:t>
            </a:r>
            <a:r>
              <a:rPr lang="en-US" dirty="0"/>
              <a:t>. Banjo was designed from the ground up to provide efficient structure inference when analyzing large, research-oriented data sets, while at the same time being accessible enough for students and researchers to explore and experiment with the algorithms. Because it is implemented in Java, the framework is easy to maintain and extend</a:t>
            </a:r>
            <a:r>
              <a:rPr lang="en-US" dirty="0" smtClean="0"/>
              <a:t>.</a:t>
            </a:r>
            <a:endParaRPr lang="en-US" altLang="ko-KR"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7140030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Using </a:t>
            </a:r>
            <a:r>
              <a:rPr lang="en-US" dirty="0" err="1"/>
              <a:t>BaNJO</a:t>
            </a:r>
          </a:p>
        </p:txBody>
      </p:sp>
      <p:sp>
        <p:nvSpPr>
          <p:cNvPr id="3" name="Subtitle 2"/>
          <p:cNvSpPr>
            <a:spLocks noGrp="1"/>
          </p:cNvSpPr>
          <p:nvPr>
            <p:ph type="subTitle" idx="1"/>
          </p:nvPr>
        </p:nvSpPr>
        <p:spPr/>
        <p:txBody>
          <a:bodyPr vert="horz" lIns="91440" tIns="45720" rIns="91440" bIns="45720" rtlCol="0" anchor="t">
            <a:normAutofit/>
          </a:bodyPr>
          <a:lstStyle/>
          <a:p>
            <a:r>
              <a:rPr lang="en-US" dirty="0" err="1"/>
              <a:t>BAyesian</a:t>
            </a:r>
            <a:r>
              <a:rPr lang="en-US"/>
              <a:t> </a:t>
            </a:r>
            <a:r>
              <a:rPr lang="en-US" dirty="0"/>
              <a:t>Network Inference with Java Objects</a:t>
            </a:r>
          </a:p>
        </p:txBody>
      </p:sp>
    </p:spTree>
    <p:extLst>
      <p:ext uri="{BB962C8B-B14F-4D97-AF65-F5344CB8AC3E}">
        <p14:creationId xmlns:p14="http://schemas.microsoft.com/office/powerpoint/2010/main" val="478643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Background</a:t>
            </a:r>
          </a:p>
        </p:txBody>
      </p:sp>
      <p:sp>
        <p:nvSpPr>
          <p:cNvPr id="3" name="Content Placeholder 2"/>
          <p:cNvSpPr>
            <a:spLocks noGrp="1"/>
          </p:cNvSpPr>
          <p:nvPr>
            <p:ph idx="1"/>
          </p:nvPr>
        </p:nvSpPr>
        <p:spPr/>
        <p:txBody>
          <a:bodyPr vert="horz" lIns="91440" tIns="45720" rIns="91440" bIns="45720" rtlCol="0" anchor="t">
            <a:normAutofit fontScale="92500" lnSpcReduction="20000"/>
          </a:bodyPr>
          <a:lstStyle/>
          <a:p>
            <a:r>
              <a:rPr lang="en-US" dirty="0"/>
              <a:t>Program to find local maximum networks</a:t>
            </a:r>
          </a:p>
          <a:p>
            <a:r>
              <a:rPr lang="en-US" dirty="0"/>
              <a:t>Developed by Dr. Alexander J. Hartemink in Duke University</a:t>
            </a:r>
          </a:p>
          <a:p>
            <a:r>
              <a:rPr lang="en-US" dirty="0"/>
              <a:t>Current version: </a:t>
            </a:r>
            <a:r>
              <a:rPr lang="en-US" dirty="0" err="1"/>
              <a:t>BaNJO</a:t>
            </a:r>
            <a:r>
              <a:rPr lang="en-US" dirty="0"/>
              <a:t> 2.2.0</a:t>
            </a:r>
          </a:p>
          <a:p>
            <a:r>
              <a:rPr lang="en-US" dirty="0"/>
              <a:t>Forum: </a:t>
            </a:r>
            <a:r>
              <a:rPr lang="en-US" dirty="0">
                <a:latin typeface="Calibri" charset="0"/>
                <a:hlinkClick r:id="rId3"/>
              </a:rPr>
              <a:t>Board index</a:t>
            </a:r>
            <a:r>
              <a:rPr lang="en-US" dirty="0">
                <a:latin typeface="Calibri" charset="0"/>
              </a:rPr>
              <a:t> &gt; </a:t>
            </a:r>
            <a:r>
              <a:rPr lang="en-US" dirty="0">
                <a:latin typeface="Calibri" charset="0"/>
                <a:hlinkClick r:id="rId4"/>
              </a:rPr>
              <a:t>Manuscripts &amp; Documentation</a:t>
            </a:r>
            <a:r>
              <a:rPr lang="en-US" dirty="0">
                <a:latin typeface="Calibri" charset="0"/>
              </a:rPr>
              <a:t> &gt; </a:t>
            </a:r>
            <a:r>
              <a:rPr lang="en-US" dirty="0">
                <a:latin typeface="Calibri" charset="0"/>
                <a:hlinkClick r:id="rId5"/>
              </a:rPr>
              <a:t>Useful Tools for Statistical Analyses</a:t>
            </a:r>
            <a:r>
              <a:rPr lang="en-US" dirty="0">
                <a:latin typeface="Calibri" charset="0"/>
              </a:rPr>
              <a:t> &gt; </a:t>
            </a:r>
            <a:r>
              <a:rPr lang="en-US" dirty="0">
                <a:latin typeface="Calibri" charset="0"/>
                <a:hlinkClick r:id="rId6"/>
              </a:rPr>
              <a:t>Banjo</a:t>
            </a:r>
            <a:endParaRPr lang="en-US" dirty="0">
              <a:latin typeface="Calibri" charset="0"/>
            </a:endParaRPr>
          </a:p>
          <a:p>
            <a:r>
              <a:rPr lang="en-US" dirty="0"/>
              <a:t>Banjo: </a:t>
            </a:r>
            <a:r>
              <a:rPr lang="en-US" dirty="0">
                <a:hlinkClick r:id="rId7"/>
              </a:rPr>
              <a:t>https://users.cs.duke.edu/~amink/software/banjo/</a:t>
            </a:r>
            <a:r>
              <a:rPr lang="en-US" dirty="0"/>
              <a:t>   </a:t>
            </a:r>
          </a:p>
          <a:p>
            <a:pPr marL="0" indent="0">
              <a:buNone/>
            </a:pPr>
            <a:r>
              <a:rPr lang="en-US" dirty="0"/>
              <a:t> </a:t>
            </a:r>
            <a:br>
              <a:rPr lang="en-US" dirty="0"/>
            </a:br>
            <a:endParaRPr lang="en-US" dirty="0"/>
          </a:p>
        </p:txBody>
      </p:sp>
    </p:spTree>
    <p:extLst>
      <p:ext uri="{BB962C8B-B14F-4D97-AF65-F5344CB8AC3E}">
        <p14:creationId xmlns:p14="http://schemas.microsoft.com/office/powerpoint/2010/main" val="99229149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it works</a:t>
            </a:r>
          </a:p>
        </p:txBody>
      </p:sp>
      <p:sp>
        <p:nvSpPr>
          <p:cNvPr id="3" name="Content Placeholder 2"/>
          <p:cNvSpPr>
            <a:spLocks noGrp="1"/>
          </p:cNvSpPr>
          <p:nvPr>
            <p:ph sz="half" idx="1"/>
          </p:nvPr>
        </p:nvSpPr>
        <p:spPr/>
        <p:txBody>
          <a:bodyPr vert="horz" lIns="91440" tIns="45720" rIns="91440" bIns="45720" rtlCol="0" anchor="t">
            <a:normAutofit/>
          </a:bodyPr>
          <a:lstStyle/>
          <a:p>
            <a:r>
              <a:rPr lang="en-US" dirty="0"/>
              <a:t>Proposers: adds/ removes/ reverses arcs at random</a:t>
            </a:r>
            <a:endParaRPr lang="en-US" dirty="0">
              <a:solidFill>
                <a:schemeClr val="tx1"/>
              </a:solidFill>
            </a:endParaRPr>
          </a:p>
          <a:p>
            <a:pPr lvl="1"/>
            <a:r>
              <a:rPr lang="en-US" sz="2000" dirty="0" err="1"/>
              <a:t>RandomLocalMove</a:t>
            </a:r>
            <a:endParaRPr lang="en-US" sz="2000" dirty="0">
              <a:solidFill>
                <a:schemeClr val="tx1"/>
              </a:solidFill>
            </a:endParaRPr>
          </a:p>
          <a:p>
            <a:pPr lvl="1"/>
            <a:r>
              <a:rPr lang="en-US" sz="2000" dirty="0" err="1"/>
              <a:t>AllLocalMoves</a:t>
            </a:r>
            <a:endParaRPr lang="en-US" sz="2000" dirty="0">
              <a:solidFill>
                <a:schemeClr val="tx1"/>
              </a:solidFill>
            </a:endParaRPr>
          </a:p>
          <a:p>
            <a:r>
              <a:rPr lang="en-US" dirty="0"/>
              <a:t>Decider: accepts/ rejects networks</a:t>
            </a:r>
            <a:endParaRPr lang="en-US" dirty="0">
              <a:solidFill>
                <a:schemeClr val="tx1"/>
              </a:solidFill>
            </a:endParaRPr>
          </a:p>
          <a:p>
            <a:pPr lvl="1"/>
            <a:r>
              <a:rPr lang="en-US" sz="2000" dirty="0"/>
              <a:t>Greedy</a:t>
            </a:r>
            <a:endParaRPr lang="en-US" sz="2000" dirty="0">
              <a:solidFill>
                <a:schemeClr val="tx1"/>
              </a:solidFill>
            </a:endParaRPr>
          </a:p>
          <a:p>
            <a:pPr lvl="1"/>
            <a:r>
              <a:rPr lang="en-US" sz="2000" dirty="0"/>
              <a:t>Simulated Annealing</a:t>
            </a:r>
            <a:endParaRPr lang="en-US" sz="2000" dirty="0">
              <a:solidFill>
                <a:schemeClr val="tx1"/>
              </a:solidFill>
            </a:endParaRPr>
          </a:p>
          <a:p>
            <a:pPr marL="0" indent="0">
              <a:buNone/>
            </a:pPr>
            <a:endParaRPr lang="en-US" sz="2400" dirty="0">
              <a:solidFill>
                <a:schemeClr val="tx1"/>
              </a:solidFill>
            </a:endParaRPr>
          </a:p>
          <a:p>
            <a:pPr lvl="1"/>
            <a:endParaRPr lang="en-US" dirty="0">
              <a:solidFill>
                <a:schemeClr val="tx1"/>
              </a:solidFill>
            </a:endParaRPr>
          </a:p>
          <a:p>
            <a:endParaRPr lang="en-US" dirty="0">
              <a:solidFill>
                <a:schemeClr val="tx1"/>
              </a:solidFill>
            </a:endParaRPr>
          </a:p>
        </p:txBody>
      </p:sp>
      <p:pic>
        <p:nvPicPr>
          <p:cNvPr id="5" name="Content Placeholder 4" descr="Image"/>
          <p:cNvPicPr>
            <a:picLocks noGrp="1" noChangeAspect="1"/>
          </p:cNvPicPr>
          <p:nvPr>
            <p:ph sz="half" idx="2"/>
          </p:nvPr>
        </p:nvPicPr>
        <p:blipFill>
          <a:blip r:embed="rId3"/>
          <a:stretch>
            <a:fillRect/>
          </a:stretch>
        </p:blipFill>
        <p:spPr>
          <a:xfrm>
            <a:off x="4947048" y="1050071"/>
            <a:ext cx="3830477" cy="5126892"/>
          </a:xfrm>
        </p:spPr>
      </p:pic>
    </p:spTree>
    <p:extLst>
      <p:ext uri="{BB962C8B-B14F-4D97-AF65-F5344CB8AC3E}">
        <p14:creationId xmlns:p14="http://schemas.microsoft.com/office/powerpoint/2010/main" val="187498050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Running Banjo: Input files</a:t>
            </a:r>
          </a:p>
        </p:txBody>
      </p:sp>
      <p:sp>
        <p:nvSpPr>
          <p:cNvPr id="3" name="Content Placeholder 2"/>
          <p:cNvSpPr>
            <a:spLocks noGrp="1"/>
          </p:cNvSpPr>
          <p:nvPr>
            <p:ph idx="1"/>
          </p:nvPr>
        </p:nvSpPr>
        <p:spPr/>
        <p:txBody>
          <a:bodyPr vert="horz" lIns="91440" tIns="45720" rIns="91440" bIns="45720" rtlCol="0" anchor="t">
            <a:normAutofit fontScale="92500" lnSpcReduction="20000"/>
          </a:bodyPr>
          <a:lstStyle/>
          <a:p>
            <a:r>
              <a:rPr lang="en-US"/>
              <a:t>Data/ Observations must be converted to a text file</a:t>
            </a:r>
            <a:endParaRPr lang="en-US" dirty="0"/>
          </a:p>
          <a:p>
            <a:r>
              <a:rPr lang="en-US" dirty="0"/>
              <a:t>Default: Variables as columns, observations as rows</a:t>
            </a:r>
          </a:p>
          <a:p>
            <a:pPr lvl="1"/>
            <a:r>
              <a:rPr lang="en-US" dirty="0"/>
              <a:t>Can be changed to keep observations as rows, variables as columns</a:t>
            </a:r>
          </a:p>
          <a:p>
            <a:r>
              <a:rPr lang="en-US" dirty="0"/>
              <a:t>Can specify multiple observation files in settings</a:t>
            </a:r>
          </a:p>
          <a:p>
            <a:pPr lvl="1"/>
            <a:r>
              <a:rPr lang="en-US" dirty="0"/>
              <a:t>Must have same number of variables</a:t>
            </a:r>
          </a:p>
          <a:p>
            <a:pPr lvl="1"/>
            <a:r>
              <a:rPr lang="en-US" dirty="0"/>
              <a:t>Must keep variables as columns, observations as rows</a:t>
            </a:r>
          </a:p>
          <a:p>
            <a:pPr lvl="1"/>
            <a:endParaRPr lang="en-US" dirty="0"/>
          </a:p>
          <a:p>
            <a:endParaRPr lang="en-US" dirty="0"/>
          </a:p>
        </p:txBody>
      </p:sp>
    </p:spTree>
    <p:extLst>
      <p:ext uri="{BB962C8B-B14F-4D97-AF65-F5344CB8AC3E}">
        <p14:creationId xmlns:p14="http://schemas.microsoft.com/office/powerpoint/2010/main" val="201308430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3"/>
          <a:stretch>
            <a:fillRect/>
          </a:stretch>
        </p:blipFill>
        <p:spPr>
          <a:xfrm>
            <a:off x="1443452" y="973668"/>
            <a:ext cx="6424933" cy="5674668"/>
          </a:xfrm>
        </p:spPr>
      </p:pic>
    </p:spTree>
    <p:extLst>
      <p:ext uri="{BB962C8B-B14F-4D97-AF65-F5344CB8AC3E}">
        <p14:creationId xmlns:p14="http://schemas.microsoft.com/office/powerpoint/2010/main" val="406508352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Running Banjo: Settings</a:t>
            </a:r>
          </a:p>
        </p:txBody>
      </p:sp>
      <p:sp>
        <p:nvSpPr>
          <p:cNvPr id="3" name="Content Placeholder 2"/>
          <p:cNvSpPr>
            <a:spLocks noGrp="1"/>
          </p:cNvSpPr>
          <p:nvPr>
            <p:ph sz="half" idx="1"/>
          </p:nvPr>
        </p:nvSpPr>
        <p:spPr/>
        <p:txBody>
          <a:bodyPr vert="horz" lIns="91440" tIns="45720" rIns="91440" bIns="45720" rtlCol="0" anchor="t">
            <a:normAutofit/>
          </a:bodyPr>
          <a:lstStyle/>
          <a:p>
            <a:r>
              <a:rPr lang="en-US" dirty="0"/>
              <a:t>Static search</a:t>
            </a:r>
          </a:p>
          <a:p>
            <a:r>
              <a:rPr lang="en-US" dirty="0"/>
              <a:t>Dynamic search</a:t>
            </a:r>
          </a:p>
          <a:p>
            <a:r>
              <a:rPr lang="en-US" dirty="0"/>
              <a:t>Settings template available</a:t>
            </a:r>
          </a:p>
          <a:p>
            <a:pPr lvl="1"/>
            <a:endParaRPr lang="en-US" dirty="0"/>
          </a:p>
          <a:p>
            <a:pPr lvl="1"/>
            <a:endParaRPr lang="en-US"/>
          </a:p>
        </p:txBody>
      </p:sp>
      <p:sp>
        <p:nvSpPr>
          <p:cNvPr id="4" name="Content Placeholder 3"/>
          <p:cNvSpPr>
            <a:spLocks noGrp="1"/>
          </p:cNvSpPr>
          <p:nvPr>
            <p:ph sz="half" idx="2"/>
          </p:nvPr>
        </p:nvSpPr>
        <p:spPr/>
        <p:txBody>
          <a:bodyPr vert="horz" lIns="91440" tIns="45720" rIns="91440" bIns="45720" rtlCol="0" anchor="t">
            <a:normAutofit/>
          </a:bodyPr>
          <a:lstStyle/>
          <a:p>
            <a:r>
              <a:rPr lang="en-US" dirty="0">
                <a:latin typeface="Arial"/>
              </a:rPr>
              <a:t>Sections: </a:t>
            </a:r>
            <a:endParaRPr lang="en-US">
              <a:latin typeface="Arial"/>
            </a:endParaRPr>
          </a:p>
          <a:p>
            <a:pPr lvl="1"/>
            <a:r>
              <a:rPr lang="en-US" dirty="0">
                <a:latin typeface="Arial"/>
              </a:rPr>
              <a:t>Project information </a:t>
            </a:r>
          </a:p>
          <a:p>
            <a:pPr lvl="1"/>
            <a:r>
              <a:rPr lang="en-US" dirty="0">
                <a:latin typeface="Arial"/>
              </a:rPr>
              <a:t>Search components specification </a:t>
            </a:r>
          </a:p>
          <a:p>
            <a:pPr lvl="1"/>
            <a:r>
              <a:rPr lang="en-US" dirty="0">
                <a:latin typeface="Arial"/>
              </a:rPr>
              <a:t>Input/output locations </a:t>
            </a:r>
          </a:p>
          <a:p>
            <a:pPr lvl="1"/>
            <a:r>
              <a:rPr lang="en-US" dirty="0">
                <a:latin typeface="Arial"/>
              </a:rPr>
              <a:t>Validated input</a:t>
            </a:r>
          </a:p>
          <a:p>
            <a:pPr lvl="1"/>
            <a:r>
              <a:rPr lang="en-US" dirty="0"/>
              <a:t>Preprocessing options</a:t>
            </a:r>
          </a:p>
          <a:p>
            <a:pPr lvl="1"/>
            <a:r>
              <a:rPr lang="en-US" dirty="0"/>
              <a:t>Network structures</a:t>
            </a:r>
          </a:p>
        </p:txBody>
      </p:sp>
      <p:sp>
        <p:nvSpPr>
          <p:cNvPr id="7" name="TextBox 6"/>
          <p:cNvSpPr txBox="1"/>
          <p:nvPr/>
        </p:nvSpPr>
        <p:spPr>
          <a:xfrm>
            <a:off x="1079601" y="6899203"/>
            <a:ext cx="9144000" cy="369332"/>
          </a:xfrm>
          <a:prstGeom prst="rect">
            <a:avLst/>
          </a:prstGeom>
        </p:spPr>
        <p:txBody>
          <a:bodyPr rtlCol="0">
            <a:spAutoFit/>
          </a:bodyPr>
          <a:lstStyle/>
          <a:p>
            <a:endParaRPr lang="en-US"/>
          </a:p>
        </p:txBody>
      </p:sp>
      <p:pic>
        <p:nvPicPr>
          <p:cNvPr id="8" name="Picture 7"/>
          <p:cNvPicPr>
            <a:picLocks noChangeAspect="1"/>
          </p:cNvPicPr>
          <p:nvPr/>
        </p:nvPicPr>
        <p:blipFill>
          <a:blip r:embed="rId3"/>
          <a:stretch>
            <a:fillRect/>
          </a:stretch>
        </p:blipFill>
        <p:spPr>
          <a:xfrm>
            <a:off x="1188419" y="3843895"/>
            <a:ext cx="2057400" cy="2726674"/>
          </a:xfrm>
          <a:prstGeom prst="rect">
            <a:avLst/>
          </a:prstGeom>
        </p:spPr>
      </p:pic>
    </p:spTree>
    <p:extLst>
      <p:ext uri="{BB962C8B-B14F-4D97-AF65-F5344CB8AC3E}">
        <p14:creationId xmlns:p14="http://schemas.microsoft.com/office/powerpoint/2010/main" val="315571229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548680"/>
            <a:ext cx="7859216" cy="5577483"/>
          </a:xfrm>
        </p:spPr>
        <p:txBody>
          <a:bodyPr>
            <a:normAutofit/>
          </a:bodyPr>
          <a:lstStyle/>
          <a:p>
            <a:pPr>
              <a:lnSpc>
                <a:spcPct val="150000"/>
              </a:lnSpc>
            </a:pPr>
            <a:r>
              <a:rPr lang="en-US" dirty="0" smtClean="0"/>
              <a:t>Two files are needed to run Banjo in same folder. </a:t>
            </a:r>
          </a:p>
          <a:p>
            <a:pPr lvl="1">
              <a:lnSpc>
                <a:spcPct val="150000"/>
              </a:lnSpc>
            </a:pPr>
            <a:r>
              <a:rPr lang="en-US" dirty="0" smtClean="0"/>
              <a:t>One file is a text file that gene data with discretized values. (gene names and other clinical variables in rows, discretized values of each subjects in column )</a:t>
            </a:r>
          </a:p>
          <a:p>
            <a:pPr lvl="1">
              <a:lnSpc>
                <a:spcPct val="150000"/>
              </a:lnSpc>
            </a:pPr>
            <a:r>
              <a:rPr lang="en-US" dirty="0" smtClean="0"/>
              <a:t>Other file is setting text file including stopping criteria and so on.</a:t>
            </a:r>
            <a:endParaRPr lang="en-US" dirty="0"/>
          </a:p>
        </p:txBody>
      </p:sp>
    </p:spTree>
    <p:extLst>
      <p:ext uri="{BB962C8B-B14F-4D97-AF65-F5344CB8AC3E}">
        <p14:creationId xmlns:p14="http://schemas.microsoft.com/office/powerpoint/2010/main" val="160624084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55124" t="13999" r="5501" b="4335"/>
          <a:stretch/>
        </p:blipFill>
        <p:spPr>
          <a:xfrm>
            <a:off x="683568" y="908720"/>
            <a:ext cx="6665883" cy="3888432"/>
          </a:xfrm>
          <a:prstGeom prst="rect">
            <a:avLst/>
          </a:prstGeom>
        </p:spPr>
      </p:pic>
      <p:sp>
        <p:nvSpPr>
          <p:cNvPr id="6" name="TextBox 5"/>
          <p:cNvSpPr txBox="1"/>
          <p:nvPr/>
        </p:nvSpPr>
        <p:spPr>
          <a:xfrm>
            <a:off x="651456" y="188640"/>
            <a:ext cx="6872872" cy="584775"/>
          </a:xfrm>
          <a:prstGeom prst="rect">
            <a:avLst/>
          </a:prstGeom>
          <a:noFill/>
        </p:spPr>
        <p:txBody>
          <a:bodyPr wrap="square" rtlCol="0">
            <a:spAutoFit/>
          </a:bodyPr>
          <a:lstStyle/>
          <a:p>
            <a:r>
              <a:rPr lang="en-US" sz="3200" dirty="0" smtClean="0"/>
              <a:t>Text file including discretized data.</a:t>
            </a:r>
            <a:endParaRPr lang="en-US" sz="3200" dirty="0"/>
          </a:p>
        </p:txBody>
      </p:sp>
    </p:spTree>
    <p:extLst>
      <p:ext uri="{BB962C8B-B14F-4D97-AF65-F5344CB8AC3E}">
        <p14:creationId xmlns:p14="http://schemas.microsoft.com/office/powerpoint/2010/main" val="386237742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9512" y="274638"/>
            <a:ext cx="3096344" cy="1066130"/>
          </a:xfrm>
        </p:spPr>
        <p:txBody>
          <a:bodyPr>
            <a:normAutofit fontScale="90000"/>
          </a:bodyPr>
          <a:lstStyle/>
          <a:p>
            <a:r>
              <a:rPr lang="en-US" dirty="0"/>
              <a:t>Settings file</a:t>
            </a:r>
          </a:p>
        </p:txBody>
      </p:sp>
      <p:pic>
        <p:nvPicPr>
          <p:cNvPr id="8" name="Content Placeholder 7"/>
          <p:cNvPicPr>
            <a:picLocks noGrp="1" noChangeAspect="1"/>
          </p:cNvPicPr>
          <p:nvPr>
            <p:ph idx="1"/>
          </p:nvPr>
        </p:nvPicPr>
        <p:blipFill>
          <a:blip r:embed="rId3"/>
          <a:stretch>
            <a:fillRect/>
          </a:stretch>
        </p:blipFill>
        <p:spPr>
          <a:xfrm>
            <a:off x="3929989" y="180975"/>
            <a:ext cx="3539063" cy="6331792"/>
          </a:xfrm>
        </p:spPr>
      </p:pic>
    </p:spTree>
    <p:extLst>
      <p:ext uri="{BB962C8B-B14F-4D97-AF65-F5344CB8AC3E}">
        <p14:creationId xmlns:p14="http://schemas.microsoft.com/office/powerpoint/2010/main" val="1329448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3325907" cy="1325563"/>
          </a:xfrm>
        </p:spPr>
        <p:txBody>
          <a:bodyPr/>
          <a:lstStyle/>
          <a:p>
            <a:r>
              <a:rPr lang="en-US" dirty="0"/>
              <a:t>Settings file</a:t>
            </a:r>
          </a:p>
        </p:txBody>
      </p:sp>
      <p:pic>
        <p:nvPicPr>
          <p:cNvPr id="4" name="Content Placeholder 3"/>
          <p:cNvPicPr>
            <a:picLocks noGrp="1" noChangeAspect="1"/>
          </p:cNvPicPr>
          <p:nvPr>
            <p:ph idx="1"/>
          </p:nvPr>
        </p:nvPicPr>
        <p:blipFill>
          <a:blip r:embed="rId3"/>
          <a:stretch>
            <a:fillRect/>
          </a:stretch>
        </p:blipFill>
        <p:spPr>
          <a:xfrm>
            <a:off x="4036219" y="304800"/>
            <a:ext cx="3146471" cy="6532825"/>
          </a:xfrm>
        </p:spPr>
      </p:pic>
    </p:spTree>
    <p:extLst>
      <p:ext uri="{BB962C8B-B14F-4D97-AF65-F5344CB8AC3E}">
        <p14:creationId xmlns:p14="http://schemas.microsoft.com/office/powerpoint/2010/main" val="3264948962"/>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1" y="365126"/>
            <a:ext cx="3493994" cy="1325563"/>
          </a:xfrm>
        </p:spPr>
        <p:txBody>
          <a:bodyPr/>
          <a:lstStyle/>
          <a:p>
            <a:r>
              <a:rPr lang="en-US" dirty="0"/>
              <a:t>Settings file</a:t>
            </a:r>
          </a:p>
        </p:txBody>
      </p:sp>
      <p:pic>
        <p:nvPicPr>
          <p:cNvPr id="4" name="Content Placeholder 3"/>
          <p:cNvPicPr>
            <a:picLocks noGrp="1" noChangeAspect="1"/>
          </p:cNvPicPr>
          <p:nvPr>
            <p:ph idx="1"/>
          </p:nvPr>
        </p:nvPicPr>
        <p:blipFill>
          <a:blip r:embed="rId3"/>
          <a:srcRect b="16210"/>
          <a:stretch>
            <a:fillRect/>
          </a:stretch>
        </p:blipFill>
        <p:spPr>
          <a:xfrm>
            <a:off x="4021931" y="365125"/>
            <a:ext cx="5224475" cy="6491754"/>
          </a:xfrm>
        </p:spPr>
      </p:pic>
    </p:spTree>
    <p:extLst>
      <p:ext uri="{BB962C8B-B14F-4D97-AF65-F5344CB8AC3E}">
        <p14:creationId xmlns:p14="http://schemas.microsoft.com/office/powerpoint/2010/main" val="177411436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Settings file</a:t>
            </a:r>
          </a:p>
        </p:txBody>
      </p:sp>
      <p:pic>
        <p:nvPicPr>
          <p:cNvPr id="4" name="Content Placeholder 3"/>
          <p:cNvPicPr>
            <a:picLocks noGrp="1" noChangeAspect="1"/>
          </p:cNvPicPr>
          <p:nvPr>
            <p:ph idx="1"/>
          </p:nvPr>
        </p:nvPicPr>
        <p:blipFill>
          <a:blip r:embed="rId3"/>
          <a:stretch>
            <a:fillRect/>
          </a:stretch>
        </p:blipFill>
        <p:spPr>
          <a:xfrm>
            <a:off x="4200321" y="2624155"/>
            <a:ext cx="3987819" cy="2841811"/>
          </a:xfrm>
        </p:spPr>
      </p:pic>
    </p:spTree>
    <p:extLst>
      <p:ext uri="{BB962C8B-B14F-4D97-AF65-F5344CB8AC3E}">
        <p14:creationId xmlns:p14="http://schemas.microsoft.com/office/powerpoint/2010/main" val="12919861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Settings file: Minimum information</a:t>
            </a:r>
          </a:p>
        </p:txBody>
      </p:sp>
      <p:pic>
        <p:nvPicPr>
          <p:cNvPr id="4" name="Content Placeholder 3"/>
          <p:cNvPicPr>
            <a:picLocks noGrp="1" noChangeAspect="1"/>
          </p:cNvPicPr>
          <p:nvPr>
            <p:ph idx="1"/>
          </p:nvPr>
        </p:nvPicPr>
        <p:blipFill>
          <a:blip r:embed="rId3"/>
          <a:stretch>
            <a:fillRect/>
          </a:stretch>
        </p:blipFill>
        <p:spPr>
          <a:xfrm>
            <a:off x="2100532" y="2514219"/>
            <a:ext cx="4939112" cy="3672853"/>
          </a:xfrm>
        </p:spPr>
      </p:pic>
    </p:spTree>
    <p:extLst>
      <p:ext uri="{BB962C8B-B14F-4D97-AF65-F5344CB8AC3E}">
        <p14:creationId xmlns:p14="http://schemas.microsoft.com/office/powerpoint/2010/main" val="925396132"/>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Commands</a:t>
            </a:r>
          </a:p>
        </p:txBody>
      </p:sp>
      <p:sp>
        <p:nvSpPr>
          <p:cNvPr id="3" name="Content Placeholder 2"/>
          <p:cNvSpPr>
            <a:spLocks noGrp="1"/>
          </p:cNvSpPr>
          <p:nvPr>
            <p:ph idx="1"/>
          </p:nvPr>
        </p:nvSpPr>
        <p:spPr/>
        <p:txBody>
          <a:bodyPr vert="horz" lIns="91440" tIns="45720" rIns="91440" bIns="45720" rtlCol="0" anchor="t">
            <a:normAutofit/>
          </a:bodyPr>
          <a:lstStyle/>
          <a:p>
            <a:pPr>
              <a:lnSpc>
                <a:spcPct val="90000"/>
              </a:lnSpc>
            </a:pPr>
            <a:r>
              <a:rPr lang="en-US" sz="2800" b="1" dirty="0">
                <a:solidFill>
                  <a:schemeClr val="tx1"/>
                </a:solidFill>
                <a:latin typeface="Calibri" charset="0"/>
              </a:rPr>
              <a:t>java -jar banjo.jar </a:t>
            </a:r>
            <a:r>
              <a:rPr lang="en-US" sz="2800" b="1" dirty="0" err="1">
                <a:solidFill>
                  <a:schemeClr val="tx1"/>
                </a:solidFill>
                <a:latin typeface="Calibri" charset="0"/>
              </a:rPr>
              <a:t>settingsFile</a:t>
            </a:r>
            <a:r>
              <a:rPr lang="en-US" sz="2800" b="1" dirty="0">
                <a:solidFill>
                  <a:schemeClr val="tx1"/>
                </a:solidFill>
                <a:latin typeface="Calibri" charset="0"/>
              </a:rPr>
              <a:t>=data/</a:t>
            </a:r>
            <a:r>
              <a:rPr lang="en-US" sz="2800" b="1" dirty="0" err="1">
                <a:solidFill>
                  <a:schemeClr val="tx1"/>
                </a:solidFill>
                <a:latin typeface="Calibri" charset="0"/>
              </a:rPr>
              <a:t>release2</a:t>
            </a:r>
            <a:r>
              <a:rPr lang="en-US" sz="2800" b="1" dirty="0">
                <a:solidFill>
                  <a:schemeClr val="tx1"/>
                </a:solidFill>
                <a:latin typeface="Calibri" charset="0"/>
              </a:rPr>
              <a:t>.0/static/static.settings.txt </a:t>
            </a:r>
          </a:p>
          <a:p>
            <a:pPr lvl="1">
              <a:lnSpc>
                <a:spcPct val="90000"/>
              </a:lnSpc>
            </a:pPr>
            <a:r>
              <a:rPr lang="en-US" sz="2400" dirty="0">
                <a:solidFill>
                  <a:schemeClr val="tx1"/>
                </a:solidFill>
                <a:latin typeface="Calibri" charset="0"/>
              </a:rPr>
              <a:t>Must already be in directory where </a:t>
            </a:r>
            <a:r>
              <a:rPr lang="en-US" sz="2400" dirty="0" err="1">
                <a:solidFill>
                  <a:schemeClr val="tx1"/>
                </a:solidFill>
                <a:latin typeface="Calibri" charset="0"/>
              </a:rPr>
              <a:t>BaNJO</a:t>
            </a:r>
            <a:r>
              <a:rPr lang="en-US" sz="2400" dirty="0">
                <a:solidFill>
                  <a:schemeClr val="tx1"/>
                </a:solidFill>
                <a:latin typeface="Calibri" charset="0"/>
              </a:rPr>
              <a:t> is held</a:t>
            </a:r>
          </a:p>
          <a:p>
            <a:pPr lvl="1">
              <a:lnSpc>
                <a:spcPct val="90000"/>
              </a:lnSpc>
            </a:pPr>
            <a:r>
              <a:rPr lang="en-US" sz="2400" dirty="0">
                <a:solidFill>
                  <a:schemeClr val="tx1"/>
                </a:solidFill>
                <a:latin typeface="Calibri" charset="0"/>
              </a:rPr>
              <a:t>Specify path where settings file is saved</a:t>
            </a:r>
          </a:p>
          <a:p>
            <a:pPr>
              <a:lnSpc>
                <a:spcPct val="90000"/>
              </a:lnSpc>
            </a:pPr>
            <a:r>
              <a:rPr lang="en-US" sz="2800" dirty="0">
                <a:solidFill>
                  <a:schemeClr val="tx1"/>
                </a:solidFill>
                <a:latin typeface="Calibri" charset="0"/>
              </a:rPr>
              <a:t>java -jar banjo.jar </a:t>
            </a:r>
            <a:r>
              <a:rPr lang="en-US" sz="2800" dirty="0" err="1">
                <a:solidFill>
                  <a:schemeClr val="tx1"/>
                </a:solidFill>
                <a:latin typeface="Calibri" charset="0"/>
              </a:rPr>
              <a:t>settingsFile</a:t>
            </a:r>
            <a:r>
              <a:rPr lang="en-US" sz="2800" dirty="0">
                <a:solidFill>
                  <a:schemeClr val="tx1"/>
                </a:solidFill>
                <a:latin typeface="Calibri" charset="0"/>
              </a:rPr>
              <a:t>=dynamic.settings.txt </a:t>
            </a:r>
            <a:r>
              <a:rPr lang="en-US" sz="2800" dirty="0" err="1">
                <a:solidFill>
                  <a:schemeClr val="tx1"/>
                </a:solidFill>
                <a:latin typeface="Calibri" charset="0"/>
              </a:rPr>
              <a:t>settingsDirectory</a:t>
            </a:r>
            <a:r>
              <a:rPr lang="en-US" sz="2800" dirty="0">
                <a:solidFill>
                  <a:schemeClr val="tx1"/>
                </a:solidFill>
                <a:latin typeface="Calibri" charset="0"/>
              </a:rPr>
              <a:t>=data/</a:t>
            </a:r>
            <a:r>
              <a:rPr lang="en-US" sz="2800" dirty="0" err="1">
                <a:solidFill>
                  <a:schemeClr val="tx1"/>
                </a:solidFill>
                <a:latin typeface="Calibri" charset="0"/>
              </a:rPr>
              <a:t>release2</a:t>
            </a:r>
            <a:r>
              <a:rPr lang="en-US" sz="2800" dirty="0">
                <a:solidFill>
                  <a:schemeClr val="tx1"/>
                </a:solidFill>
                <a:latin typeface="Calibri" charset="0"/>
              </a:rPr>
              <a:t>.0/dynamic </a:t>
            </a:r>
          </a:p>
        </p:txBody>
      </p:sp>
    </p:spTree>
    <p:extLst>
      <p:ext uri="{BB962C8B-B14F-4D97-AF65-F5344CB8AC3E}">
        <p14:creationId xmlns:p14="http://schemas.microsoft.com/office/powerpoint/2010/main" val="388853039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Running Banjo: Output</a:t>
            </a:r>
          </a:p>
        </p:txBody>
      </p:sp>
      <p:sp>
        <p:nvSpPr>
          <p:cNvPr id="3" name="Content Placeholder 2"/>
          <p:cNvSpPr>
            <a:spLocks noGrp="1"/>
          </p:cNvSpPr>
          <p:nvPr>
            <p:ph sz="half" idx="1"/>
          </p:nvPr>
        </p:nvSpPr>
        <p:spPr/>
        <p:txBody>
          <a:bodyPr vert="horz" lIns="91440" tIns="45720" rIns="91440" bIns="45720" rtlCol="0" anchor="t">
            <a:normAutofit lnSpcReduction="10000"/>
          </a:bodyPr>
          <a:lstStyle/>
          <a:p>
            <a:r>
              <a:rPr lang="en-US" dirty="0"/>
              <a:t>Static report</a:t>
            </a:r>
            <a:endParaRPr lang="en-US" dirty="0">
              <a:solidFill>
                <a:schemeClr val="tx1"/>
              </a:solidFill>
            </a:endParaRPr>
          </a:p>
          <a:p>
            <a:pPr lvl="1"/>
            <a:r>
              <a:rPr lang="en-US" dirty="0"/>
              <a:t>Summary of input settings</a:t>
            </a:r>
            <a:endParaRPr lang="en-US" dirty="0">
              <a:solidFill>
                <a:schemeClr val="tx1"/>
              </a:solidFill>
            </a:endParaRPr>
          </a:p>
          <a:p>
            <a:pPr lvl="1"/>
            <a:r>
              <a:rPr lang="en-US" dirty="0" err="1"/>
              <a:t>Descritization</a:t>
            </a:r>
            <a:r>
              <a:rPr lang="en-US" dirty="0"/>
              <a:t> report</a:t>
            </a:r>
            <a:endParaRPr lang="en-US" dirty="0">
              <a:solidFill>
                <a:schemeClr val="tx1"/>
              </a:solidFill>
            </a:endParaRPr>
          </a:p>
          <a:p>
            <a:pPr lvl="1"/>
            <a:r>
              <a:rPr lang="en-US" dirty="0">
                <a:latin typeface="Calibri" charset="0"/>
              </a:rPr>
              <a:t>Interval reports</a:t>
            </a:r>
            <a:endParaRPr lang="en-US" dirty="0">
              <a:solidFill>
                <a:schemeClr val="tx1"/>
              </a:solidFill>
              <a:latin typeface="Calibri" charset="0"/>
            </a:endParaRPr>
          </a:p>
          <a:p>
            <a:pPr lvl="1"/>
            <a:r>
              <a:rPr lang="en-US" dirty="0">
                <a:latin typeface="Calibri" charset="0"/>
              </a:rPr>
              <a:t>Top </a:t>
            </a:r>
            <a:r>
              <a:rPr lang="en-US" dirty="0"/>
              <a:t>graph</a:t>
            </a:r>
            <a:endParaRPr lang="en-US" dirty="0">
              <a:solidFill>
                <a:schemeClr val="tx1"/>
              </a:solidFill>
            </a:endParaRPr>
          </a:p>
          <a:p>
            <a:pPr lvl="1"/>
            <a:r>
              <a:rPr lang="en-US" dirty="0"/>
              <a:t>Search statistics</a:t>
            </a:r>
            <a:endParaRPr lang="en-US" dirty="0">
              <a:solidFill>
                <a:schemeClr val="tx1"/>
              </a:solidFill>
            </a:endParaRPr>
          </a:p>
          <a:p>
            <a:pPr lvl="1"/>
            <a:r>
              <a:rPr lang="en-US" dirty="0"/>
              <a:t>Influence scores</a:t>
            </a:r>
            <a:endParaRPr lang="en-US" dirty="0">
              <a:solidFill>
                <a:schemeClr val="tx1"/>
              </a:solidFill>
            </a:endParaRPr>
          </a:p>
          <a:p>
            <a:pPr lvl="1"/>
            <a:r>
              <a:rPr lang="en-US" dirty="0"/>
              <a:t>Dot graph</a:t>
            </a:r>
            <a:endParaRPr lang="en-US" dirty="0">
              <a:solidFill>
                <a:schemeClr val="tx1"/>
              </a:solidFill>
            </a:endParaRPr>
          </a:p>
        </p:txBody>
      </p:sp>
      <p:sp>
        <p:nvSpPr>
          <p:cNvPr id="4" name="Content Placeholder 3"/>
          <p:cNvSpPr>
            <a:spLocks noGrp="1"/>
          </p:cNvSpPr>
          <p:nvPr>
            <p:ph sz="half" idx="2"/>
          </p:nvPr>
        </p:nvSpPr>
        <p:spPr/>
        <p:txBody>
          <a:bodyPr vert="horz" lIns="91440" tIns="45720" rIns="91440" bIns="45720" rtlCol="0" anchor="t">
            <a:normAutofit lnSpcReduction="10000"/>
          </a:bodyPr>
          <a:lstStyle/>
          <a:p>
            <a:r>
              <a:rPr lang="en-US" dirty="0"/>
              <a:t>Dot text file</a:t>
            </a:r>
          </a:p>
          <a:p>
            <a:pPr lvl="1"/>
            <a:r>
              <a:rPr lang="en-US" dirty="0"/>
              <a:t>Different format in describing the structure</a:t>
            </a:r>
          </a:p>
          <a:p>
            <a:pPr lvl="1"/>
            <a:r>
              <a:rPr lang="en-US" dirty="0"/>
              <a:t>May be edited </a:t>
            </a:r>
          </a:p>
          <a:p>
            <a:r>
              <a:rPr lang="en-US" dirty="0"/>
              <a:t>Dot image file </a:t>
            </a:r>
          </a:p>
          <a:p>
            <a:pPr lvl="1"/>
            <a:r>
              <a:rPr lang="en-US" dirty="0"/>
              <a:t>Images available:</a:t>
            </a:r>
          </a:p>
          <a:p>
            <a:pPr lvl="2"/>
            <a:r>
              <a:rPr lang="en-US" dirty="0" err="1"/>
              <a:t>Png</a:t>
            </a:r>
            <a:r>
              <a:rPr lang="en-US" dirty="0"/>
              <a:t> </a:t>
            </a:r>
            <a:endParaRPr lang="en-US" dirty="0" smtClean="0"/>
          </a:p>
          <a:p>
            <a:pPr lvl="2"/>
            <a:r>
              <a:rPr lang="en-US" dirty="0" smtClean="0"/>
              <a:t>Jpg</a:t>
            </a:r>
            <a:endParaRPr lang="en-US" dirty="0"/>
          </a:p>
          <a:p>
            <a:pPr lvl="2"/>
            <a:r>
              <a:rPr lang="en-US" dirty="0"/>
              <a:t>Gif</a:t>
            </a:r>
          </a:p>
          <a:p>
            <a:pPr lvl="2"/>
            <a:r>
              <a:rPr lang="en-US" dirty="0"/>
              <a:t>Ps</a:t>
            </a:r>
          </a:p>
          <a:p>
            <a:pPr lvl="2"/>
            <a:r>
              <a:rPr lang="en-US" dirty="0" err="1" smtClean="0"/>
              <a:t>Svg</a:t>
            </a:r>
            <a:r>
              <a:rPr lang="en-US" dirty="0"/>
              <a:t> (default)</a:t>
            </a:r>
          </a:p>
          <a:p>
            <a:pPr lvl="2"/>
            <a:endParaRPr lang="en-US" dirty="0"/>
          </a:p>
          <a:p>
            <a:pPr lvl="2"/>
            <a:endParaRPr lang="en-US" dirty="0">
              <a:latin typeface="serif" charset="0"/>
            </a:endParaRPr>
          </a:p>
        </p:txBody>
      </p:sp>
    </p:spTree>
    <p:extLst>
      <p:ext uri="{BB962C8B-B14F-4D97-AF65-F5344CB8AC3E}">
        <p14:creationId xmlns:p14="http://schemas.microsoft.com/office/powerpoint/2010/main" val="373586476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659731" y="3349625"/>
            <a:ext cx="5253038" cy="3460750"/>
          </a:xfrm>
        </p:spPr>
      </p:pic>
      <p:sp>
        <p:nvSpPr>
          <p:cNvPr id="3" name="TextBox 2"/>
          <p:cNvSpPr txBox="1"/>
          <p:nvPr/>
        </p:nvSpPr>
        <p:spPr>
          <a:xfrm>
            <a:off x="0" y="3200400"/>
            <a:ext cx="9144000" cy="369332"/>
          </a:xfrm>
          <a:prstGeom prst="rect">
            <a:avLst/>
          </a:prstGeom>
        </p:spPr>
        <p:txBody>
          <a:bodyPr rtlCol="0">
            <a:spAutoFit/>
          </a:bodyPr>
          <a:lstStyle/>
          <a:p>
            <a:endParaRPr lang="en-US"/>
          </a:p>
        </p:txBody>
      </p:sp>
      <p:pic>
        <p:nvPicPr>
          <p:cNvPr id="5" name="Picture 4"/>
          <p:cNvPicPr>
            <a:picLocks noChangeAspect="1"/>
          </p:cNvPicPr>
          <p:nvPr/>
        </p:nvPicPr>
        <p:blipFill>
          <a:blip r:embed="rId4"/>
          <a:stretch>
            <a:fillRect/>
          </a:stretch>
        </p:blipFill>
        <p:spPr>
          <a:xfrm>
            <a:off x="1659731" y="233387"/>
            <a:ext cx="5542472" cy="2908277"/>
          </a:xfrm>
          <a:prstGeom prst="rect">
            <a:avLst/>
          </a:prstGeom>
        </p:spPr>
      </p:pic>
    </p:spTree>
    <p:extLst>
      <p:ext uri="{BB962C8B-B14F-4D97-AF65-F5344CB8AC3E}">
        <p14:creationId xmlns:p14="http://schemas.microsoft.com/office/powerpoint/2010/main" val="165341500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494265" y="365125"/>
            <a:ext cx="5739185" cy="5985302"/>
          </a:xfrm>
        </p:spPr>
      </p:pic>
    </p:spTree>
    <p:extLst>
      <p:ext uri="{BB962C8B-B14F-4D97-AF65-F5344CB8AC3E}">
        <p14:creationId xmlns:p14="http://schemas.microsoft.com/office/powerpoint/2010/main" val="19316289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485900" y="112183"/>
            <a:ext cx="6169361" cy="6864761"/>
          </a:xfrm>
        </p:spPr>
      </p:pic>
    </p:spTree>
    <p:extLst>
      <p:ext uri="{BB962C8B-B14F-4D97-AF65-F5344CB8AC3E}">
        <p14:creationId xmlns:p14="http://schemas.microsoft.com/office/powerpoint/2010/main" val="102405212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3"/>
          <a:stretch>
            <a:fillRect/>
          </a:stretch>
        </p:blipFill>
        <p:spPr>
          <a:xfrm>
            <a:off x="1513285" y="1"/>
            <a:ext cx="4458059" cy="6850781"/>
          </a:xfrm>
        </p:spPr>
      </p:pic>
      <p:sp>
        <p:nvSpPr>
          <p:cNvPr id="4" name="TextBox 3"/>
          <p:cNvSpPr txBox="1"/>
          <p:nvPr/>
        </p:nvSpPr>
        <p:spPr>
          <a:xfrm>
            <a:off x="0" y="3200400"/>
            <a:ext cx="9144000" cy="369332"/>
          </a:xfrm>
          <a:prstGeom prst="rect">
            <a:avLst/>
          </a:prstGeom>
        </p:spPr>
        <p:txBody>
          <a:bodyPr rtlCol="0">
            <a:spAutoFit/>
          </a:bodyPr>
          <a:lstStyle/>
          <a:p>
            <a:endParaRPr lang="en-US"/>
          </a:p>
        </p:txBody>
      </p:sp>
    </p:spTree>
    <p:extLst>
      <p:ext uri="{BB962C8B-B14F-4D97-AF65-F5344CB8AC3E}">
        <p14:creationId xmlns:p14="http://schemas.microsoft.com/office/powerpoint/2010/main" val="71531270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Specifying graphs</a:t>
            </a:r>
          </a:p>
        </p:txBody>
      </p:sp>
      <p:sp>
        <p:nvSpPr>
          <p:cNvPr id="3" name="Content Placeholder 2"/>
          <p:cNvSpPr>
            <a:spLocks noGrp="1"/>
          </p:cNvSpPr>
          <p:nvPr>
            <p:ph idx="1"/>
          </p:nvPr>
        </p:nvSpPr>
        <p:spPr/>
        <p:txBody>
          <a:bodyPr vert="horz" lIns="91440" tIns="45720" rIns="91440" bIns="45720" rtlCol="0" anchor="t">
            <a:normAutofit/>
          </a:bodyPr>
          <a:lstStyle/>
          <a:p>
            <a:r>
              <a:rPr lang="en-US" dirty="0"/>
              <a:t>Must haves</a:t>
            </a:r>
          </a:p>
          <a:p>
            <a:pPr lvl="1"/>
            <a:r>
              <a:rPr lang="en-US" dirty="0"/>
              <a:t>Arcs specified must be present in final graph</a:t>
            </a:r>
          </a:p>
          <a:p>
            <a:r>
              <a:rPr lang="en-US" dirty="0"/>
              <a:t>Must not have</a:t>
            </a:r>
          </a:p>
          <a:p>
            <a:pPr lvl="1"/>
            <a:r>
              <a:rPr lang="en-US" dirty="0"/>
              <a:t>Arcs specified must not be present in final graph</a:t>
            </a:r>
          </a:p>
          <a:p>
            <a:r>
              <a:rPr lang="en-US" dirty="0"/>
              <a:t>Initial graphs</a:t>
            </a:r>
          </a:p>
          <a:p>
            <a:pPr lvl="1"/>
            <a:r>
              <a:rPr lang="en-US" dirty="0"/>
              <a:t>Structure </a:t>
            </a:r>
            <a:r>
              <a:rPr lang="en-US" dirty="0" err="1"/>
              <a:t>BaNJO</a:t>
            </a:r>
            <a:r>
              <a:rPr lang="en-US" dirty="0"/>
              <a:t> starts searching </a:t>
            </a:r>
          </a:p>
          <a:p>
            <a:endParaRPr lang="en-US" dirty="0"/>
          </a:p>
        </p:txBody>
      </p:sp>
    </p:spTree>
    <p:extLst>
      <p:ext uri="{BB962C8B-B14F-4D97-AF65-F5344CB8AC3E}">
        <p14:creationId xmlns:p14="http://schemas.microsoft.com/office/powerpoint/2010/main" val="273389310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Specifying graphs</a:t>
            </a:r>
          </a:p>
        </p:txBody>
      </p:sp>
      <p:sp>
        <p:nvSpPr>
          <p:cNvPr id="3" name="Content Placeholder 2"/>
          <p:cNvSpPr>
            <a:spLocks noGrp="1"/>
          </p:cNvSpPr>
          <p:nvPr>
            <p:ph sz="half" idx="1"/>
          </p:nvPr>
        </p:nvSpPr>
        <p:spPr/>
        <p:txBody>
          <a:bodyPr vert="horz" lIns="91440" tIns="45720" rIns="91440" bIns="45720" rtlCol="0" anchor="t">
            <a:normAutofit/>
          </a:bodyPr>
          <a:lstStyle/>
          <a:p>
            <a:r>
              <a:rPr lang="en-US" dirty="0">
                <a:latin typeface="Calibri" charset="0"/>
              </a:rPr>
              <a:t>Must be saved as a text file</a:t>
            </a:r>
          </a:p>
          <a:p>
            <a:r>
              <a:rPr lang="en-US" dirty="0">
                <a:latin typeface="Calibri" charset="0"/>
              </a:rPr>
              <a:t>Specify file name in settings</a:t>
            </a:r>
          </a:p>
          <a:p>
            <a:r>
              <a:rPr lang="en-US" dirty="0">
                <a:latin typeface="Calibri" charset="0"/>
              </a:rPr>
              <a:t>Format: </a:t>
            </a:r>
          </a:p>
          <a:p>
            <a:pPr lvl="1"/>
            <a:r>
              <a:rPr lang="en-US" dirty="0">
                <a:latin typeface="Calibri" charset="0"/>
              </a:rPr>
              <a:t>Number of variables</a:t>
            </a:r>
          </a:p>
          <a:p>
            <a:pPr lvl="1"/>
            <a:r>
              <a:rPr lang="en-US" dirty="0">
                <a:latin typeface="Calibri" charset="0"/>
              </a:rPr>
              <a:t>Variable number</a:t>
            </a:r>
          </a:p>
          <a:p>
            <a:pPr lvl="1"/>
            <a:r>
              <a:rPr lang="en-US" dirty="0">
                <a:latin typeface="Calibri" charset="0"/>
              </a:rPr>
              <a:t>Number of parents</a:t>
            </a:r>
          </a:p>
          <a:p>
            <a:pPr lvl="1"/>
            <a:r>
              <a:rPr lang="en-US" dirty="0">
                <a:latin typeface="Calibri" charset="0"/>
              </a:rPr>
              <a:t>Parents' variable number </a:t>
            </a:r>
          </a:p>
        </p:txBody>
      </p:sp>
      <p:sp>
        <p:nvSpPr>
          <p:cNvPr id="4" name="Content Placeholder 3"/>
          <p:cNvSpPr>
            <a:spLocks noGrp="1"/>
          </p:cNvSpPr>
          <p:nvPr>
            <p:ph sz="half" idx="2"/>
          </p:nvPr>
        </p:nvSpPr>
        <p:spPr/>
        <p:txBody>
          <a:bodyPr vert="horz" lIns="91440" tIns="45720" rIns="91440" bIns="45720" rtlCol="0" anchor="t">
            <a:normAutofit/>
          </a:bodyPr>
          <a:lstStyle/>
          <a:p>
            <a:pPr marL="0" indent="0">
              <a:buNone/>
            </a:pPr>
            <a:r>
              <a:rPr lang="en-US" dirty="0">
                <a:latin typeface="Calibri" charset="0"/>
              </a:rPr>
              <a:t>7 </a:t>
            </a:r>
            <a:br>
              <a:rPr lang="en-US" dirty="0">
                <a:latin typeface="Calibri" charset="0"/>
              </a:rPr>
            </a:br>
            <a:r>
              <a:rPr lang="en-US" dirty="0">
                <a:latin typeface="Calibri" charset="0"/>
              </a:rPr>
              <a:t/>
            </a:r>
            <a:br>
              <a:rPr lang="en-US" dirty="0">
                <a:latin typeface="Calibri" charset="0"/>
              </a:rPr>
            </a:br>
            <a:r>
              <a:rPr lang="en-US" dirty="0">
                <a:latin typeface="Calibri" charset="0"/>
              </a:rPr>
              <a:t>0 2 1 2 </a:t>
            </a:r>
            <a:br>
              <a:rPr lang="en-US" dirty="0">
                <a:latin typeface="Calibri" charset="0"/>
              </a:rPr>
            </a:br>
            <a:r>
              <a:rPr lang="en-US" dirty="0">
                <a:latin typeface="Calibri" charset="0"/>
              </a:rPr>
              <a:t>1 1 0 </a:t>
            </a:r>
            <a:br>
              <a:rPr lang="en-US" dirty="0">
                <a:latin typeface="Calibri" charset="0"/>
              </a:rPr>
            </a:br>
            <a:r>
              <a:rPr lang="en-US" dirty="0">
                <a:latin typeface="Calibri" charset="0"/>
              </a:rPr>
              <a:t>2 1 0 </a:t>
            </a:r>
          </a:p>
          <a:p>
            <a:endParaRPr lang="en-US" dirty="0"/>
          </a:p>
        </p:txBody>
      </p:sp>
      <p:sp>
        <p:nvSpPr>
          <p:cNvPr id="5" name="TextBox 4"/>
          <p:cNvSpPr txBox="1"/>
          <p:nvPr/>
        </p:nvSpPr>
        <p:spPr>
          <a:xfrm>
            <a:off x="4550359" y="7421031"/>
            <a:ext cx="15047534" cy="369332"/>
          </a:xfrm>
          <a:prstGeom prst="rect">
            <a:avLst/>
          </a:prstGeom>
        </p:spPr>
        <p:txBody>
          <a:bodyPr rtlCol="0">
            <a:spAutoFit/>
          </a:bodyPr>
          <a:lstStyle/>
          <a:p>
            <a:endParaRPr lang="en-US"/>
          </a:p>
        </p:txBody>
      </p:sp>
      <p:pic>
        <p:nvPicPr>
          <p:cNvPr id="6" name="Picture 5"/>
          <p:cNvPicPr>
            <a:picLocks noChangeAspect="1"/>
          </p:cNvPicPr>
          <p:nvPr/>
        </p:nvPicPr>
        <p:blipFill>
          <a:blip r:embed="rId3"/>
          <a:stretch>
            <a:fillRect/>
          </a:stretch>
        </p:blipFill>
        <p:spPr>
          <a:xfrm>
            <a:off x="4658706" y="4365095"/>
            <a:ext cx="3383352" cy="1321603"/>
          </a:xfrm>
          <a:prstGeom prst="rect">
            <a:avLst/>
          </a:prstGeom>
        </p:spPr>
      </p:pic>
    </p:spTree>
    <p:extLst>
      <p:ext uri="{BB962C8B-B14F-4D97-AF65-F5344CB8AC3E}">
        <p14:creationId xmlns:p14="http://schemas.microsoft.com/office/powerpoint/2010/main" val="152548463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Scores</a:t>
            </a:r>
          </a:p>
        </p:txBody>
      </p:sp>
      <p:sp>
        <p:nvSpPr>
          <p:cNvPr id="3" name="Content Placeholder 2"/>
          <p:cNvSpPr>
            <a:spLocks noGrp="1"/>
          </p:cNvSpPr>
          <p:nvPr>
            <p:ph idx="1"/>
          </p:nvPr>
        </p:nvSpPr>
        <p:spPr/>
        <p:txBody>
          <a:bodyPr vert="horz" lIns="91440" tIns="45720" rIns="91440" bIns="45720" rtlCol="0" anchor="t">
            <a:normAutofit/>
          </a:bodyPr>
          <a:lstStyle/>
          <a:p>
            <a:r>
              <a:rPr lang="en-US" dirty="0"/>
              <a:t>Provided as log likelihood</a:t>
            </a:r>
          </a:p>
          <a:p>
            <a:r>
              <a:rPr lang="en-US" dirty="0"/>
              <a:t>May be converted into probabilities with log_norm.pl</a:t>
            </a:r>
          </a:p>
          <a:p>
            <a:r>
              <a:rPr lang="en-US"/>
              <a:t>Script found in the forum:</a:t>
            </a:r>
            <a:endParaRPr lang="en-US" dirty="0"/>
          </a:p>
          <a:p>
            <a:pPr lvl="1"/>
            <a:r>
              <a:rPr lang="en-US" b="1" dirty="0">
                <a:latin typeface="Calibri" charset="0"/>
                <a:hlinkClick r:id="rId3"/>
              </a:rPr>
              <a:t>Board index</a:t>
            </a:r>
            <a:r>
              <a:rPr lang="en-US" b="1" dirty="0">
                <a:latin typeface="Calibri" charset="0"/>
              </a:rPr>
              <a:t> &gt; </a:t>
            </a:r>
            <a:r>
              <a:rPr lang="en-US" b="1" dirty="0">
                <a:latin typeface="Calibri" charset="0"/>
                <a:hlinkClick r:id="rId4"/>
              </a:rPr>
              <a:t>Manuscripts &amp; Documentation</a:t>
            </a:r>
            <a:r>
              <a:rPr lang="en-US" b="1" dirty="0">
                <a:latin typeface="Calibri" charset="0"/>
              </a:rPr>
              <a:t> &gt; </a:t>
            </a:r>
            <a:r>
              <a:rPr lang="en-US" b="1" dirty="0">
                <a:latin typeface="Calibri" charset="0"/>
                <a:hlinkClick r:id="rId5"/>
              </a:rPr>
              <a:t>Implemented Classes/Modules/Programs Documentation</a:t>
            </a:r>
            <a:r>
              <a:rPr lang="en-US" b="1" dirty="0">
                <a:latin typeface="Calibri" charset="0"/>
              </a:rPr>
              <a:t> &gt; </a:t>
            </a:r>
            <a:r>
              <a:rPr lang="en-US" dirty="0">
                <a:latin typeface="Calibri" charset="0"/>
                <a:hlinkClick r:id="rId6"/>
              </a:rPr>
              <a:t>How to run scripts/programs</a:t>
            </a:r>
            <a:endParaRPr lang="en-US" dirty="0">
              <a:latin typeface="Calibri" charset="0"/>
            </a:endParaRPr>
          </a:p>
          <a:p>
            <a:endParaRPr lang="en-US" dirty="0"/>
          </a:p>
        </p:txBody>
      </p:sp>
    </p:spTree>
    <p:extLst>
      <p:ext uri="{BB962C8B-B14F-4D97-AF65-F5344CB8AC3E}">
        <p14:creationId xmlns:p14="http://schemas.microsoft.com/office/powerpoint/2010/main" val="48183560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More information</a:t>
            </a:r>
          </a:p>
        </p:txBody>
      </p:sp>
      <p:sp>
        <p:nvSpPr>
          <p:cNvPr id="3" name="Content Placeholder 2"/>
          <p:cNvSpPr>
            <a:spLocks noGrp="1"/>
          </p:cNvSpPr>
          <p:nvPr>
            <p:ph idx="1"/>
          </p:nvPr>
        </p:nvSpPr>
        <p:spPr/>
        <p:txBody>
          <a:bodyPr vert="horz" lIns="91440" tIns="45720" rIns="91440" bIns="45720" rtlCol="0" anchor="t">
            <a:normAutofit/>
          </a:bodyPr>
          <a:lstStyle/>
          <a:p>
            <a:r>
              <a:rPr lang="en-US" dirty="0"/>
              <a:t>Banjo User Guide</a:t>
            </a:r>
          </a:p>
          <a:p>
            <a:pPr lvl="1"/>
            <a:r>
              <a:rPr lang="en-US" dirty="0">
                <a:latin typeface="Calibri" charset="0"/>
                <a:hlinkClick r:id="rId3"/>
              </a:rPr>
              <a:t>https://users.cs.duke.edu/~amink/software/banjo/documentation/banjo.user.pdf</a:t>
            </a:r>
            <a:endParaRPr lang="en-US" dirty="0">
              <a:latin typeface="Calibri" charset="0"/>
            </a:endParaRPr>
          </a:p>
          <a:p>
            <a:r>
              <a:rPr lang="en-US" dirty="0"/>
              <a:t>Banjo Developer Manual</a:t>
            </a:r>
          </a:p>
          <a:p>
            <a:pPr lvl="1"/>
            <a:r>
              <a:rPr lang="en-US" dirty="0">
                <a:latin typeface="Calibri" charset="0"/>
                <a:hlinkClick r:id="rId4"/>
              </a:rPr>
              <a:t>https://users.cs.duke.edu/~amink/software/banjo/documentation/banjo.developer.pdf</a:t>
            </a:r>
            <a:r>
              <a:rPr lang="en-US" dirty="0">
                <a:latin typeface="Calibri" charset="0"/>
              </a:rPr>
              <a:t> </a:t>
            </a:r>
          </a:p>
          <a:p>
            <a:r>
              <a:rPr lang="en-US" dirty="0"/>
              <a:t>Dot User Guide</a:t>
            </a:r>
          </a:p>
          <a:p>
            <a:pPr lvl="1"/>
            <a:r>
              <a:rPr lang="en-US" dirty="0">
                <a:latin typeface="Calibri" charset="0"/>
                <a:hlinkClick r:id="rId5"/>
              </a:rPr>
              <a:t>http://graphviz.org/Documentation/dotguide.pdf </a:t>
            </a:r>
          </a:p>
          <a:p>
            <a:endParaRPr lang="en-US" dirty="0"/>
          </a:p>
        </p:txBody>
      </p:sp>
    </p:spTree>
    <p:extLst>
      <p:ext uri="{BB962C8B-B14F-4D97-AF65-F5344CB8AC3E}">
        <p14:creationId xmlns:p14="http://schemas.microsoft.com/office/powerpoint/2010/main" val="380191156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points</a:t>
            </a:r>
          </a:p>
        </p:txBody>
      </p:sp>
      <p:sp>
        <p:nvSpPr>
          <p:cNvPr id="3" name="Content Placeholder 2"/>
          <p:cNvSpPr>
            <a:spLocks noGrp="1"/>
          </p:cNvSpPr>
          <p:nvPr>
            <p:ph idx="1"/>
          </p:nvPr>
        </p:nvSpPr>
        <p:spPr>
          <a:xfrm>
            <a:off x="107504" y="1600200"/>
            <a:ext cx="9036496" cy="4997152"/>
          </a:xfrm>
        </p:spPr>
        <p:txBody>
          <a:bodyPr vert="horz" lIns="91440" tIns="45720" rIns="91440" bIns="45720" rtlCol="0" anchor="t">
            <a:normAutofit fontScale="77500" lnSpcReduction="20000"/>
          </a:bodyPr>
          <a:lstStyle/>
          <a:p>
            <a:r>
              <a:rPr lang="en-US" dirty="0"/>
              <a:t>Banjo searches for local maximum likelihood structures</a:t>
            </a:r>
            <a:endParaRPr lang="en-US" dirty="0">
              <a:solidFill>
                <a:schemeClr val="tx1"/>
              </a:solidFill>
            </a:endParaRPr>
          </a:p>
          <a:p>
            <a:r>
              <a:rPr lang="en-US" dirty="0"/>
              <a:t>Input files must be text files</a:t>
            </a:r>
            <a:endParaRPr lang="en-US" dirty="0">
              <a:solidFill>
                <a:schemeClr val="tx1"/>
              </a:solidFill>
            </a:endParaRPr>
          </a:p>
          <a:p>
            <a:pPr lvl="1"/>
            <a:r>
              <a:rPr lang="en-US" dirty="0"/>
              <a:t>Variables can be in row or columns</a:t>
            </a:r>
            <a:endParaRPr lang="en-US" dirty="0">
              <a:solidFill>
                <a:schemeClr val="tx1"/>
              </a:solidFill>
            </a:endParaRPr>
          </a:p>
          <a:p>
            <a:pPr lvl="1"/>
            <a:r>
              <a:rPr lang="en-US" dirty="0"/>
              <a:t>Settings files specify what you want to search for and how long</a:t>
            </a:r>
            <a:endParaRPr lang="en-US" dirty="0">
              <a:solidFill>
                <a:schemeClr val="tx1"/>
              </a:solidFill>
            </a:endParaRPr>
          </a:p>
          <a:p>
            <a:pPr>
              <a:lnSpc>
                <a:spcPct val="160000"/>
              </a:lnSpc>
            </a:pPr>
            <a:r>
              <a:rPr lang="en-US" dirty="0"/>
              <a:t>Output files can include:</a:t>
            </a:r>
            <a:endParaRPr lang="en-US" dirty="0">
              <a:solidFill>
                <a:schemeClr val="tx1"/>
              </a:solidFill>
            </a:endParaRPr>
          </a:p>
          <a:p>
            <a:pPr lvl="1"/>
            <a:r>
              <a:rPr lang="en-US" dirty="0"/>
              <a:t>Top graphs &amp; scores</a:t>
            </a:r>
            <a:endParaRPr lang="en-US" dirty="0">
              <a:solidFill>
                <a:schemeClr val="tx1"/>
              </a:solidFill>
            </a:endParaRPr>
          </a:p>
          <a:p>
            <a:pPr lvl="1"/>
            <a:r>
              <a:rPr lang="en-US" dirty="0"/>
              <a:t>Influence scores</a:t>
            </a:r>
            <a:endParaRPr lang="en-US" dirty="0">
              <a:solidFill>
                <a:schemeClr val="tx1"/>
              </a:solidFill>
            </a:endParaRPr>
          </a:p>
          <a:p>
            <a:pPr lvl="1"/>
            <a:r>
              <a:rPr lang="en-US" dirty="0" err="1"/>
              <a:t>Descritization</a:t>
            </a:r>
            <a:r>
              <a:rPr lang="en-US" dirty="0"/>
              <a:t> reports</a:t>
            </a:r>
            <a:endParaRPr lang="en-US" dirty="0">
              <a:solidFill>
                <a:schemeClr val="tx1"/>
              </a:solidFill>
            </a:endParaRPr>
          </a:p>
          <a:p>
            <a:pPr lvl="1"/>
            <a:r>
              <a:rPr lang="en-US" dirty="0"/>
              <a:t>Dot output</a:t>
            </a:r>
            <a:endParaRPr lang="en-US" dirty="0">
              <a:solidFill>
                <a:schemeClr val="tx1"/>
              </a:solidFill>
            </a:endParaRPr>
          </a:p>
          <a:p>
            <a:r>
              <a:rPr lang="en-US" dirty="0"/>
              <a:t>Scores are in log likelihood and can be converted to probabilities to compare graphs. </a:t>
            </a:r>
            <a:endParaRPr lang="en-US" dirty="0">
              <a:solidFill>
                <a:schemeClr val="tx1"/>
              </a:solidFill>
            </a:endParaRPr>
          </a:p>
          <a:p>
            <a:pPr lvl="1"/>
            <a:endParaRPr lang="en-US" dirty="0">
              <a:solidFill>
                <a:schemeClr val="tx1"/>
              </a:solidFill>
            </a:endParaRPr>
          </a:p>
        </p:txBody>
      </p:sp>
    </p:spTree>
    <p:extLst>
      <p:ext uri="{BB962C8B-B14F-4D97-AF65-F5344CB8AC3E}">
        <p14:creationId xmlns:p14="http://schemas.microsoft.com/office/powerpoint/2010/main" val="52656814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0491" y="3851218"/>
            <a:ext cx="9502127" cy="369332"/>
          </a:xfrm>
          <a:prstGeom prst="rect">
            <a:avLst/>
          </a:prstGeom>
        </p:spPr>
        <p:txBody>
          <a:bodyPr rtlCol="0">
            <a:spAutoFit/>
          </a:bodyPr>
          <a:lstStyle/>
          <a:p>
            <a:endParaRPr lang="en-US"/>
          </a:p>
        </p:txBody>
      </p:sp>
      <p:sp>
        <p:nvSpPr>
          <p:cNvPr id="6" name="TextBox 5"/>
          <p:cNvSpPr txBox="1"/>
          <p:nvPr/>
        </p:nvSpPr>
        <p:spPr>
          <a:xfrm>
            <a:off x="395536" y="231191"/>
            <a:ext cx="8352928" cy="1938992"/>
          </a:xfrm>
          <a:prstGeom prst="rect">
            <a:avLst/>
          </a:prstGeom>
        </p:spPr>
        <p:txBody>
          <a:bodyPr wrap="square" rtlCol="0" anchor="t">
            <a:spAutoFit/>
          </a:bodyPr>
          <a:lstStyle/>
          <a:p>
            <a:pPr marL="285750" indent="-285750">
              <a:lnSpc>
                <a:spcPct val="150000"/>
              </a:lnSpc>
              <a:buFont typeface="Arial" panose="020B0604020202020204" pitchFamily="34" charset="0"/>
              <a:buChar char="•"/>
            </a:pPr>
            <a:r>
              <a:rPr lang="en-US" sz="2400" b="1" dirty="0" smtClean="0">
                <a:solidFill>
                  <a:srgbClr val="0000CC"/>
                </a:solidFill>
              </a:rPr>
              <a:t>Log normalization</a:t>
            </a:r>
          </a:p>
          <a:p>
            <a:pPr marL="285750" indent="-285750">
              <a:lnSpc>
                <a:spcPct val="150000"/>
              </a:lnSpc>
              <a:buFont typeface="Arial" panose="020B0604020202020204" pitchFamily="34" charset="0"/>
              <a:buChar char="•"/>
            </a:pPr>
            <a:r>
              <a:rPr lang="en-US" sz="2000" dirty="0" smtClean="0"/>
              <a:t>We have to transform from Bayesian score to probability </a:t>
            </a:r>
          </a:p>
          <a:p>
            <a:pPr marL="285750" indent="-285750">
              <a:lnSpc>
                <a:spcPct val="150000"/>
              </a:lnSpc>
              <a:buFont typeface="Arial" panose="020B0604020202020204" pitchFamily="34" charset="0"/>
              <a:buChar char="•"/>
            </a:pPr>
            <a:r>
              <a:rPr lang="en-US" dirty="0"/>
              <a:t>Using Perl scrip</a:t>
            </a:r>
            <a:r>
              <a:rPr lang="ko-KR" altLang="en-US" dirty="0"/>
              <a:t> </a:t>
            </a:r>
            <a:r>
              <a:rPr lang="en-US" altLang="ko-KR" dirty="0" smtClean="0">
                <a:hlinkClick r:id="rId3"/>
              </a:rPr>
              <a:t>http</a:t>
            </a:r>
            <a:r>
              <a:rPr lang="en-US" altLang="ko-KR" dirty="0">
                <a:hlinkClick r:id="rId3"/>
              </a:rPr>
              <a:t>://</a:t>
            </a:r>
            <a:r>
              <a:rPr lang="en-US" altLang="ko-KR" dirty="0" smtClean="0">
                <a:hlinkClick r:id="rId3"/>
              </a:rPr>
              <a:t>smlg.fiu.edu/phpbb/viewtopic.php?f=42&amp;t=19</a:t>
            </a:r>
            <a:endParaRPr lang="en-US" altLang="ko-KR" dirty="0"/>
          </a:p>
          <a:p>
            <a:pPr marL="285750" indent="-285750">
              <a:lnSpc>
                <a:spcPct val="150000"/>
              </a:lnSpc>
              <a:buFont typeface="Arial" panose="020B0604020202020204" pitchFamily="34" charset="0"/>
              <a:buChar char="•"/>
            </a:pPr>
            <a:endParaRPr lang="en-US" dirty="0"/>
          </a:p>
        </p:txBody>
      </p:sp>
      <p:pic>
        <p:nvPicPr>
          <p:cNvPr id="11" name="Picture 10">
            <a:extLst>
              <a:ext uri="{FF2B5EF4-FFF2-40B4-BE49-F238E27FC236}">
                <a16:creationId xmlns:a16="http://schemas.microsoft.com/office/drawing/2014/main" id="{DA789820-7815-4674-B773-6467CE56F03A}"/>
              </a:ext>
            </a:extLst>
          </p:cNvPr>
          <p:cNvPicPr>
            <a:picLocks noChangeAspect="1"/>
          </p:cNvPicPr>
          <p:nvPr/>
        </p:nvPicPr>
        <p:blipFill rotWithShape="1">
          <a:blip r:embed="rId4"/>
          <a:srcRect r="68438" b="25693"/>
          <a:stretch/>
        </p:blipFill>
        <p:spPr>
          <a:xfrm>
            <a:off x="5326096" y="2420888"/>
            <a:ext cx="3553587" cy="4248472"/>
          </a:xfrm>
          <a:prstGeom prst="rect">
            <a:avLst/>
          </a:prstGeom>
        </p:spPr>
      </p:pic>
      <p:sp>
        <p:nvSpPr>
          <p:cNvPr id="12" name="Oval 11"/>
          <p:cNvSpPr/>
          <p:nvPr/>
        </p:nvSpPr>
        <p:spPr>
          <a:xfrm>
            <a:off x="6156176" y="5085184"/>
            <a:ext cx="2016224" cy="5040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4482354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5225" y="872716"/>
            <a:ext cx="9053550" cy="5112568"/>
          </a:xfrm>
          <a:prstGeom prst="rect">
            <a:avLst/>
          </a:prstGeom>
        </p:spPr>
      </p:pic>
      <p:sp>
        <p:nvSpPr>
          <p:cNvPr id="5" name="Rectangle 4"/>
          <p:cNvSpPr/>
          <p:nvPr/>
        </p:nvSpPr>
        <p:spPr>
          <a:xfrm>
            <a:off x="3347864" y="4005064"/>
            <a:ext cx="1944216" cy="14401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3347864" y="5301208"/>
            <a:ext cx="1944216" cy="14401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2867344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00CC"/>
                </a:solidFill>
              </a:rPr>
              <a:t>To image file from dot file</a:t>
            </a:r>
            <a:endParaRPr lang="en-US" b="1" dirty="0">
              <a:solidFill>
                <a:srgbClr val="0000CC"/>
              </a:solidFill>
            </a:endParaRPr>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19731387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user\Desktop\IMG_2139.JPG"/>
          <p:cNvPicPr>
            <a:picLocks noChangeAspect="1" noChangeArrowheads="1"/>
          </p:cNvPicPr>
          <p:nvPr/>
        </p:nvPicPr>
        <p:blipFill rotWithShape="1">
          <a:blip r:embed="rId2">
            <a:extLst>
              <a:ext uri="{28A0092B-C50C-407E-A947-70E740481C1C}">
                <a14:useLocalDpi xmlns:a14="http://schemas.microsoft.com/office/drawing/2010/main" val="0"/>
              </a:ext>
            </a:extLst>
          </a:blip>
          <a:srcRect l="14690" t="31630" r="13792" b="41584"/>
          <a:stretch/>
        </p:blipFill>
        <p:spPr bwMode="auto">
          <a:xfrm>
            <a:off x="728321" y="4722313"/>
            <a:ext cx="7068569" cy="198555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83568" y="548680"/>
            <a:ext cx="5544616" cy="369332"/>
          </a:xfrm>
          <a:prstGeom prst="rect">
            <a:avLst/>
          </a:prstGeom>
          <a:noFill/>
        </p:spPr>
        <p:txBody>
          <a:bodyPr wrap="square" rtlCol="0">
            <a:spAutoFit/>
          </a:bodyPr>
          <a:lstStyle/>
          <a:p>
            <a:r>
              <a:rPr lang="en-US" dirty="0" smtClean="0"/>
              <a:t>1. Making ***.dot file</a:t>
            </a:r>
            <a:endParaRPr lang="en-US" dirty="0"/>
          </a:p>
        </p:txBody>
      </p:sp>
      <p:pic>
        <p:nvPicPr>
          <p:cNvPr id="6" name="Content Placeholder 4"/>
          <p:cNvPicPr>
            <a:picLocks noGrp="1" noChangeAspect="1"/>
          </p:cNvPicPr>
          <p:nvPr>
            <p:ph idx="1"/>
          </p:nvPr>
        </p:nvPicPr>
        <p:blipFill>
          <a:blip r:embed="rId3"/>
          <a:stretch>
            <a:fillRect/>
          </a:stretch>
        </p:blipFill>
        <p:spPr>
          <a:xfrm>
            <a:off x="539552" y="972758"/>
            <a:ext cx="7886700" cy="2851108"/>
          </a:xfrm>
        </p:spPr>
      </p:pic>
      <p:sp>
        <p:nvSpPr>
          <p:cNvPr id="7" name="Oval 6"/>
          <p:cNvSpPr/>
          <p:nvPr/>
        </p:nvSpPr>
        <p:spPr>
          <a:xfrm>
            <a:off x="440289" y="3493038"/>
            <a:ext cx="288032" cy="33082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1160369" y="3823866"/>
            <a:ext cx="4176464" cy="369332"/>
          </a:xfrm>
          <a:prstGeom prst="rect">
            <a:avLst/>
          </a:prstGeom>
          <a:noFill/>
        </p:spPr>
        <p:txBody>
          <a:bodyPr wrap="square" rtlCol="0">
            <a:spAutoFit/>
          </a:bodyPr>
          <a:lstStyle/>
          <a:p>
            <a:r>
              <a:rPr lang="en-US" dirty="0" smtClean="0"/>
              <a:t>Should be inserted at last row</a:t>
            </a:r>
            <a:endParaRPr lang="en-US" dirty="0"/>
          </a:p>
        </p:txBody>
      </p:sp>
      <p:sp>
        <p:nvSpPr>
          <p:cNvPr id="9" name="Down Arrow 8"/>
          <p:cNvSpPr/>
          <p:nvPr/>
        </p:nvSpPr>
        <p:spPr>
          <a:xfrm rot="7830763">
            <a:off x="807027" y="3764433"/>
            <a:ext cx="288032" cy="38709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9790447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Shape 1"/>
          <p:cNvSpPr txBox="1"/>
          <p:nvPr/>
        </p:nvSpPr>
        <p:spPr>
          <a:xfrm>
            <a:off x="457172" y="273684"/>
            <a:ext cx="8228763" cy="563028"/>
          </a:xfrm>
          <a:prstGeom prst="rect">
            <a:avLst/>
          </a:prstGeom>
          <a:noFill/>
          <a:ln>
            <a:noFill/>
          </a:ln>
        </p:spPr>
        <p:txBody>
          <a:bodyPr lIns="0" tIns="0" rIns="0" bIns="0" anchor="ctr"/>
          <a:lstStyle/>
          <a:p>
            <a:pPr algn="ctr"/>
            <a:r>
              <a:rPr lang="en-US" sz="3991" spc="-1" dirty="0" smtClean="0">
                <a:solidFill>
                  <a:srgbClr val="000000"/>
                </a:solidFill>
                <a:uFill>
                  <a:solidFill>
                    <a:srgbClr val="FFFFFF"/>
                  </a:solidFill>
                </a:uFill>
                <a:latin typeface="Arial"/>
              </a:rPr>
              <a:t>Our example as bone meta.</a:t>
            </a:r>
            <a:endParaRPr lang="en-US" sz="3991" spc="-1" dirty="0">
              <a:solidFill>
                <a:srgbClr val="000000"/>
              </a:solidFill>
              <a:uFill>
                <a:solidFill>
                  <a:srgbClr val="FFFFFF"/>
                </a:solidFill>
              </a:uFill>
              <a:latin typeface="Arial"/>
            </a:endParaRPr>
          </a:p>
        </p:txBody>
      </p:sp>
      <p:sp>
        <p:nvSpPr>
          <p:cNvPr id="47" name="TextShape 2"/>
          <p:cNvSpPr txBox="1"/>
          <p:nvPr/>
        </p:nvSpPr>
        <p:spPr>
          <a:xfrm>
            <a:off x="457172" y="1605033"/>
            <a:ext cx="8228763" cy="3977067"/>
          </a:xfrm>
          <a:prstGeom prst="rect">
            <a:avLst/>
          </a:prstGeom>
          <a:noFill/>
          <a:ln>
            <a:noFill/>
          </a:ln>
        </p:spPr>
        <p:txBody>
          <a:bodyPr lIns="0" tIns="0" rIns="0" bIns="0"/>
          <a:lstStyle/>
          <a:p>
            <a:endParaRPr lang="en-US" sz="2903" spc="-1">
              <a:solidFill>
                <a:srgbClr val="000000"/>
              </a:solidFill>
              <a:uFill>
                <a:solidFill>
                  <a:srgbClr val="FFFFFF"/>
                </a:solidFill>
              </a:uFill>
              <a:latin typeface="Arial"/>
            </a:endParaRPr>
          </a:p>
        </p:txBody>
      </p:sp>
      <p:pic>
        <p:nvPicPr>
          <p:cNvPr id="48" name="Picture 47"/>
          <p:cNvPicPr/>
          <p:nvPr/>
        </p:nvPicPr>
        <p:blipFill>
          <a:blip r:embed="rId2"/>
          <a:srcRect t="5587" r="49837" b="26392"/>
          <a:stretch/>
        </p:blipFill>
        <p:spPr>
          <a:xfrm>
            <a:off x="0" y="1327465"/>
            <a:ext cx="9172823" cy="3980985"/>
          </a:xfrm>
          <a:prstGeom prst="rect">
            <a:avLst/>
          </a:prstGeom>
          <a:ln>
            <a:noFill/>
          </a:ln>
        </p:spPr>
      </p:pic>
    </p:spTree>
    <p:extLst>
      <p:ext uri="{BB962C8B-B14F-4D97-AF65-F5344CB8AC3E}">
        <p14:creationId xmlns:p14="http://schemas.microsoft.com/office/powerpoint/2010/main" val="2571180427"/>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TextShape 1"/>
          <p:cNvSpPr txBox="1"/>
          <p:nvPr/>
        </p:nvSpPr>
        <p:spPr>
          <a:xfrm>
            <a:off x="457172" y="273684"/>
            <a:ext cx="8228763" cy="1144888"/>
          </a:xfrm>
          <a:prstGeom prst="rect">
            <a:avLst/>
          </a:prstGeom>
          <a:noFill/>
          <a:ln>
            <a:noFill/>
          </a:ln>
        </p:spPr>
        <p:txBody>
          <a:bodyPr lIns="0" tIns="0" rIns="0" bIns="0" anchor="ctr"/>
          <a:lstStyle/>
          <a:p>
            <a:pPr algn="ctr"/>
            <a:endParaRPr lang="en-US" sz="3991" spc="-1">
              <a:solidFill>
                <a:srgbClr val="000000"/>
              </a:solidFill>
              <a:uFill>
                <a:solidFill>
                  <a:srgbClr val="FFFFFF"/>
                </a:solidFill>
              </a:uFill>
              <a:latin typeface="Arial"/>
            </a:endParaRPr>
          </a:p>
        </p:txBody>
      </p:sp>
      <p:sp>
        <p:nvSpPr>
          <p:cNvPr id="50" name="TextShape 2"/>
          <p:cNvSpPr txBox="1"/>
          <p:nvPr/>
        </p:nvSpPr>
        <p:spPr>
          <a:xfrm>
            <a:off x="457172" y="1605033"/>
            <a:ext cx="8228763" cy="3977067"/>
          </a:xfrm>
          <a:prstGeom prst="rect">
            <a:avLst/>
          </a:prstGeom>
          <a:noFill/>
          <a:ln>
            <a:noFill/>
          </a:ln>
        </p:spPr>
        <p:txBody>
          <a:bodyPr lIns="0" tIns="0" rIns="0" bIns="0"/>
          <a:lstStyle/>
          <a:p>
            <a:endParaRPr lang="en-US" sz="2903" spc="-1">
              <a:solidFill>
                <a:srgbClr val="000000"/>
              </a:solidFill>
              <a:uFill>
                <a:solidFill>
                  <a:srgbClr val="FFFFFF"/>
                </a:solidFill>
              </a:uFill>
              <a:latin typeface="Arial"/>
            </a:endParaRPr>
          </a:p>
        </p:txBody>
      </p:sp>
      <p:pic>
        <p:nvPicPr>
          <p:cNvPr id="51" name="Picture 50"/>
          <p:cNvPicPr/>
          <p:nvPr/>
        </p:nvPicPr>
        <p:blipFill>
          <a:blip r:embed="rId2"/>
          <a:srcRect l="-635" t="5587" r="51647" b="3726"/>
          <a:stretch/>
        </p:blipFill>
        <p:spPr>
          <a:xfrm>
            <a:off x="248833" y="747183"/>
            <a:ext cx="8257826" cy="4893369"/>
          </a:xfrm>
          <a:prstGeom prst="rect">
            <a:avLst/>
          </a:prstGeom>
          <a:ln>
            <a:noFill/>
          </a:ln>
        </p:spPr>
      </p:pic>
    </p:spTree>
    <p:extLst>
      <p:ext uri="{BB962C8B-B14F-4D97-AF65-F5344CB8AC3E}">
        <p14:creationId xmlns:p14="http://schemas.microsoft.com/office/powerpoint/2010/main" val="3257938572"/>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Shape 1"/>
          <p:cNvSpPr txBox="1"/>
          <p:nvPr/>
        </p:nvSpPr>
        <p:spPr>
          <a:xfrm>
            <a:off x="457172" y="273684"/>
            <a:ext cx="8228763" cy="1144888"/>
          </a:xfrm>
          <a:prstGeom prst="rect">
            <a:avLst/>
          </a:prstGeom>
          <a:noFill/>
          <a:ln>
            <a:noFill/>
          </a:ln>
        </p:spPr>
        <p:txBody>
          <a:bodyPr lIns="0" tIns="0" rIns="0" bIns="0" anchor="ctr"/>
          <a:lstStyle/>
          <a:p>
            <a:pPr algn="ctr"/>
            <a:endParaRPr lang="en-US" sz="3991" spc="-1">
              <a:solidFill>
                <a:srgbClr val="000000"/>
              </a:solidFill>
              <a:uFill>
                <a:solidFill>
                  <a:srgbClr val="FFFFFF"/>
                </a:solidFill>
              </a:uFill>
              <a:latin typeface="Arial"/>
            </a:endParaRPr>
          </a:p>
        </p:txBody>
      </p:sp>
      <p:sp>
        <p:nvSpPr>
          <p:cNvPr id="53" name="TextShape 2"/>
          <p:cNvSpPr txBox="1"/>
          <p:nvPr/>
        </p:nvSpPr>
        <p:spPr>
          <a:xfrm>
            <a:off x="457172" y="1605033"/>
            <a:ext cx="8228763" cy="3977067"/>
          </a:xfrm>
          <a:prstGeom prst="rect">
            <a:avLst/>
          </a:prstGeom>
          <a:noFill/>
          <a:ln>
            <a:noFill/>
          </a:ln>
        </p:spPr>
        <p:txBody>
          <a:bodyPr lIns="0" tIns="0" rIns="0" bIns="0"/>
          <a:lstStyle/>
          <a:p>
            <a:endParaRPr lang="en-US" sz="2903" spc="-1">
              <a:solidFill>
                <a:srgbClr val="000000"/>
              </a:solidFill>
              <a:uFill>
                <a:solidFill>
                  <a:srgbClr val="FFFFFF"/>
                </a:solidFill>
              </a:uFill>
              <a:latin typeface="Arial"/>
            </a:endParaRPr>
          </a:p>
        </p:txBody>
      </p:sp>
      <p:pic>
        <p:nvPicPr>
          <p:cNvPr id="54" name="Picture 53"/>
          <p:cNvPicPr/>
          <p:nvPr/>
        </p:nvPicPr>
        <p:blipFill rotWithShape="1">
          <a:blip r:embed="rId2"/>
          <a:srcRect l="2086" t="18365" r="50744" b="13025"/>
          <a:stretch/>
        </p:blipFill>
        <p:spPr>
          <a:xfrm>
            <a:off x="83597" y="260648"/>
            <a:ext cx="8971341" cy="4176464"/>
          </a:xfrm>
          <a:prstGeom prst="rect">
            <a:avLst/>
          </a:prstGeom>
          <a:ln>
            <a:noFill/>
          </a:ln>
        </p:spPr>
      </p:pic>
      <p:pic>
        <p:nvPicPr>
          <p:cNvPr id="55" name="Picture 54"/>
          <p:cNvPicPr/>
          <p:nvPr/>
        </p:nvPicPr>
        <p:blipFill>
          <a:blip r:embed="rId3"/>
          <a:srcRect l="2081" t="5587" r="48927"/>
          <a:stretch/>
        </p:blipFill>
        <p:spPr>
          <a:xfrm>
            <a:off x="3234816" y="2986344"/>
            <a:ext cx="5689175" cy="3509446"/>
          </a:xfrm>
          <a:prstGeom prst="rect">
            <a:avLst/>
          </a:prstGeom>
          <a:ln>
            <a:noFill/>
          </a:ln>
        </p:spPr>
      </p:pic>
    </p:spTree>
    <p:extLst>
      <p:ext uri="{BB962C8B-B14F-4D97-AF65-F5344CB8AC3E}">
        <p14:creationId xmlns:p14="http://schemas.microsoft.com/office/powerpoint/2010/main" val="253082150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7"/>
            <a:ext cx="8229600" cy="936104"/>
          </a:xfrm>
        </p:spPr>
        <p:txBody>
          <a:bodyPr/>
          <a:lstStyle/>
          <a:p>
            <a:pPr marL="0" indent="0">
              <a:buNone/>
            </a:pPr>
            <a:r>
              <a:rPr lang="en-US" dirty="0" smtClean="0"/>
              <a:t>2. Making image file (***. </a:t>
            </a:r>
            <a:r>
              <a:rPr lang="en-US" dirty="0" err="1" smtClean="0"/>
              <a:t>png</a:t>
            </a:r>
            <a:r>
              <a:rPr lang="en-US" dirty="0" smtClean="0"/>
              <a:t>, </a:t>
            </a:r>
            <a:r>
              <a:rPr lang="en-US" dirty="0" err="1" smtClean="0"/>
              <a:t>svg</a:t>
            </a:r>
            <a:r>
              <a:rPr lang="en-US" dirty="0" smtClean="0"/>
              <a:t>…..)</a:t>
            </a:r>
            <a:endParaRPr lang="en-US" dirty="0"/>
          </a:p>
        </p:txBody>
      </p:sp>
      <p:sp>
        <p:nvSpPr>
          <p:cNvPr id="2" name="Rectangle 1"/>
          <p:cNvSpPr/>
          <p:nvPr/>
        </p:nvSpPr>
        <p:spPr>
          <a:xfrm>
            <a:off x="454503" y="1243158"/>
            <a:ext cx="4572000" cy="454292"/>
          </a:xfrm>
          <a:prstGeom prst="rect">
            <a:avLst/>
          </a:prstGeom>
        </p:spPr>
        <p:txBody>
          <a:bodyPr>
            <a:spAutoFit/>
          </a:bodyPr>
          <a:lstStyle/>
          <a:p>
            <a:pPr marL="742950" lvl="1" indent="-285750">
              <a:lnSpc>
                <a:spcPct val="150000"/>
              </a:lnSpc>
              <a:buFont typeface="Arial" panose="020B0604020202020204" pitchFamily="34" charset="0"/>
              <a:buChar char="•"/>
            </a:pPr>
            <a:r>
              <a:rPr lang="en-US" altLang="ko-KR" dirty="0"/>
              <a:t>dot –</a:t>
            </a:r>
            <a:r>
              <a:rPr lang="en-US" altLang="ko-KR" dirty="0" err="1"/>
              <a:t>Tpng</a:t>
            </a:r>
            <a:r>
              <a:rPr lang="en-US" altLang="ko-KR" dirty="0"/>
              <a:t> –O file </a:t>
            </a:r>
            <a:r>
              <a:rPr lang="en-US" altLang="ko-KR" dirty="0" smtClean="0"/>
              <a:t>name.dot</a:t>
            </a:r>
            <a:endParaRPr lang="ko-KR" altLang="en-US" dirty="0"/>
          </a:p>
        </p:txBody>
      </p:sp>
      <p:pic>
        <p:nvPicPr>
          <p:cNvPr id="4" name="Picture 2" descr="C:\Users\user\Desktop\IMG_2103.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4282" t="-1061" r="30477" b="7621"/>
          <a:stretch/>
        </p:blipFill>
        <p:spPr bwMode="auto">
          <a:xfrm rot="5400000">
            <a:off x="4136966" y="-2182647"/>
            <a:ext cx="651431" cy="871035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611560" y="2636562"/>
            <a:ext cx="7006904" cy="3941384"/>
          </a:xfrm>
          <a:prstGeom prst="rect">
            <a:avLst/>
          </a:prstGeom>
        </p:spPr>
      </p:pic>
    </p:spTree>
    <p:extLst>
      <p:ext uri="{BB962C8B-B14F-4D97-AF65-F5344CB8AC3E}">
        <p14:creationId xmlns:p14="http://schemas.microsoft.com/office/powerpoint/2010/main" val="222431068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0491" y="3851218"/>
            <a:ext cx="9502127" cy="369332"/>
          </a:xfrm>
          <a:prstGeom prst="rect">
            <a:avLst/>
          </a:prstGeom>
        </p:spPr>
        <p:txBody>
          <a:bodyPr rtlCol="0">
            <a:spAutoFit/>
          </a:bodyPr>
          <a:lstStyle/>
          <a:p>
            <a:endParaRPr lang="en-US"/>
          </a:p>
        </p:txBody>
      </p:sp>
      <p:sp>
        <p:nvSpPr>
          <p:cNvPr id="6" name="TextBox 5"/>
          <p:cNvSpPr txBox="1"/>
          <p:nvPr/>
        </p:nvSpPr>
        <p:spPr>
          <a:xfrm>
            <a:off x="323528" y="0"/>
            <a:ext cx="7296150" cy="574966"/>
          </a:xfrm>
          <a:prstGeom prst="rect">
            <a:avLst/>
          </a:prstGeom>
        </p:spPr>
        <p:txBody>
          <a:bodyPr rtlCol="0" anchor="t">
            <a:spAutoFit/>
          </a:bodyPr>
          <a:lstStyle/>
          <a:p>
            <a:pPr marL="285750" indent="-285750">
              <a:lnSpc>
                <a:spcPct val="150000"/>
              </a:lnSpc>
              <a:buFont typeface="Arial" panose="020B0604020202020204" pitchFamily="34" charset="0"/>
              <a:buChar char="•"/>
            </a:pPr>
            <a:r>
              <a:rPr lang="en-US" sz="2400" b="1" dirty="0" smtClean="0">
                <a:solidFill>
                  <a:srgbClr val="0000CC"/>
                </a:solidFill>
              </a:rPr>
              <a:t>Markov blanket</a:t>
            </a:r>
          </a:p>
        </p:txBody>
      </p:sp>
      <p:sp>
        <p:nvSpPr>
          <p:cNvPr id="2" name="TextBox 1"/>
          <p:cNvSpPr txBox="1"/>
          <p:nvPr/>
        </p:nvSpPr>
        <p:spPr>
          <a:xfrm>
            <a:off x="539552" y="574966"/>
            <a:ext cx="8352928" cy="2169825"/>
          </a:xfrm>
          <a:prstGeom prst="rect">
            <a:avLst/>
          </a:prstGeom>
          <a:noFill/>
        </p:spPr>
        <p:txBody>
          <a:bodyPr wrap="square" rtlCol="0">
            <a:spAutoFit/>
          </a:bodyPr>
          <a:lstStyle/>
          <a:p>
            <a:pPr>
              <a:lnSpc>
                <a:spcPct val="150000"/>
              </a:lnSpc>
            </a:pPr>
            <a:r>
              <a:rPr lang="en-US" dirty="0" smtClean="0"/>
              <a:t>Sequence of getting3</a:t>
            </a:r>
            <a:r>
              <a:rPr lang="en-US" baseline="30000" dirty="0" smtClean="0"/>
              <a:t>rd</a:t>
            </a:r>
            <a:r>
              <a:rPr lang="en-US" dirty="0" smtClean="0"/>
              <a:t> degree MB </a:t>
            </a:r>
          </a:p>
          <a:p>
            <a:pPr>
              <a:lnSpc>
                <a:spcPct val="150000"/>
              </a:lnSpc>
            </a:pPr>
            <a:endParaRPr lang="en-US" dirty="0"/>
          </a:p>
          <a:p>
            <a:pPr marL="342900" indent="-342900">
              <a:lnSpc>
                <a:spcPct val="150000"/>
              </a:lnSpc>
              <a:buAutoNum type="arabicPeriod"/>
            </a:pPr>
            <a:r>
              <a:rPr lang="en-US" dirty="0" smtClean="0"/>
              <a:t>Open R program and select the session directory with Banjo result (.txt) </a:t>
            </a:r>
          </a:p>
          <a:p>
            <a:pPr marL="342900" indent="-342900">
              <a:lnSpc>
                <a:spcPct val="150000"/>
              </a:lnSpc>
              <a:buAutoNum type="arabicPeriod"/>
            </a:pPr>
            <a:r>
              <a:rPr lang="en-US" dirty="0" smtClean="0"/>
              <a:t>Copy the content of Markov blanket and paste into console box in R.</a:t>
            </a:r>
          </a:p>
          <a:p>
            <a:pPr marL="342900" indent="-342900">
              <a:lnSpc>
                <a:spcPct val="150000"/>
              </a:lnSpc>
              <a:buAutoNum type="arabicPeriod"/>
            </a:pPr>
            <a:r>
              <a:rPr lang="en-US" dirty="0" smtClean="0"/>
              <a:t>Look over the results </a:t>
            </a:r>
            <a:endParaRPr lang="en-US" dirty="0"/>
          </a:p>
        </p:txBody>
      </p:sp>
      <p:grpSp>
        <p:nvGrpSpPr>
          <p:cNvPr id="8" name="Group 7"/>
          <p:cNvGrpSpPr/>
          <p:nvPr/>
        </p:nvGrpSpPr>
        <p:grpSpPr>
          <a:xfrm>
            <a:off x="971600" y="2276872"/>
            <a:ext cx="7776864" cy="4464496"/>
            <a:chOff x="884736" y="223384"/>
            <a:chExt cx="9471726" cy="6578738"/>
          </a:xfrm>
        </p:grpSpPr>
        <p:sp>
          <p:nvSpPr>
            <p:cNvPr id="9" name="CustomShape 1"/>
            <p:cNvSpPr/>
            <p:nvPr/>
          </p:nvSpPr>
          <p:spPr>
            <a:xfrm>
              <a:off x="1769472" y="2654487"/>
              <a:ext cx="995328" cy="248858"/>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1" strike="noStrike" spc="-1">
                  <a:solidFill>
                    <a:srgbClr val="CC0000"/>
                  </a:solidFill>
                  <a:uFill>
                    <a:solidFill>
                      <a:srgbClr val="FFFFFF"/>
                    </a:solidFill>
                  </a:uFill>
                  <a:latin typeface="Arial"/>
                </a:rPr>
                <a:t>Group</a:t>
              </a:r>
            </a:p>
          </p:txBody>
        </p:sp>
        <p:sp>
          <p:nvSpPr>
            <p:cNvPr id="10" name="TextShape 2"/>
            <p:cNvSpPr txBox="1"/>
            <p:nvPr/>
          </p:nvSpPr>
          <p:spPr>
            <a:xfrm>
              <a:off x="884736" y="3069250"/>
              <a:ext cx="1769472" cy="663622"/>
            </a:xfrm>
            <a:prstGeom prst="rect">
              <a:avLst/>
            </a:prstGeom>
            <a:noFill/>
            <a:ln>
              <a:noFill/>
            </a:ln>
          </p:spPr>
          <p:txBody>
            <a:bodyPr lIns="90000" tIns="45000" rIns="90000" bIns="45000"/>
            <a:lstStyle/>
            <a:p>
              <a:r>
                <a:rPr lang="en-US" sz="1200" b="0" strike="noStrike" spc="-1">
                  <a:solidFill>
                    <a:srgbClr val="000000"/>
                  </a:solidFill>
                  <a:uFill>
                    <a:solidFill>
                      <a:srgbClr val="FFFFFF"/>
                    </a:solidFill>
                  </a:uFill>
                  <a:latin typeface="Arial"/>
                </a:rPr>
                <a:t>(breast  cancer or normal osteoblast cell)</a:t>
              </a:r>
              <a:endParaRPr lang="en-US" sz="1800" b="0" strike="noStrike" spc="-1">
                <a:solidFill>
                  <a:srgbClr val="000000"/>
                </a:solidFill>
                <a:uFill>
                  <a:solidFill>
                    <a:srgbClr val="FFFFFF"/>
                  </a:solidFill>
                </a:uFill>
                <a:latin typeface="Arial"/>
              </a:endParaRPr>
            </a:p>
          </p:txBody>
        </p:sp>
        <p:sp>
          <p:nvSpPr>
            <p:cNvPr id="13" name="CustomShape 3"/>
            <p:cNvSpPr/>
            <p:nvPr/>
          </p:nvSpPr>
          <p:spPr>
            <a:xfrm>
              <a:off x="3317760" y="1659054"/>
              <a:ext cx="884736" cy="414764"/>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1" strike="noStrike" spc="-1" dirty="0">
                  <a:solidFill>
                    <a:srgbClr val="FF0000"/>
                  </a:solidFill>
                  <a:uFill>
                    <a:solidFill>
                      <a:srgbClr val="FFFFFF"/>
                    </a:solidFill>
                  </a:uFill>
                  <a:latin typeface="Arial"/>
                </a:rPr>
                <a:t>P</a:t>
              </a:r>
            </a:p>
          </p:txBody>
        </p:sp>
        <p:sp>
          <p:nvSpPr>
            <p:cNvPr id="14" name="CustomShape 4"/>
            <p:cNvSpPr/>
            <p:nvPr/>
          </p:nvSpPr>
          <p:spPr>
            <a:xfrm>
              <a:off x="3318195" y="2867747"/>
              <a:ext cx="884301" cy="347160"/>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1" strike="noStrike" spc="-1">
                  <a:solidFill>
                    <a:srgbClr val="FF0000"/>
                  </a:solidFill>
                  <a:uFill>
                    <a:solidFill>
                      <a:srgbClr val="FFFFFF"/>
                    </a:solidFill>
                  </a:uFill>
                  <a:latin typeface="Arial"/>
                </a:rPr>
                <a:t>C</a:t>
              </a:r>
            </a:p>
          </p:txBody>
        </p:sp>
        <p:sp>
          <p:nvSpPr>
            <p:cNvPr id="15" name="CustomShape 5"/>
            <p:cNvSpPr/>
            <p:nvPr/>
          </p:nvSpPr>
          <p:spPr>
            <a:xfrm>
              <a:off x="3623412" y="4990879"/>
              <a:ext cx="883865" cy="332464"/>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1" strike="noStrike" spc="-1">
                  <a:solidFill>
                    <a:srgbClr val="FF0000"/>
                  </a:solidFill>
                  <a:uFill>
                    <a:solidFill>
                      <a:srgbClr val="FFFFFF"/>
                    </a:solidFill>
                  </a:uFill>
                  <a:latin typeface="Arial"/>
                </a:rPr>
                <a:t>Co-P</a:t>
              </a:r>
            </a:p>
          </p:txBody>
        </p:sp>
        <p:sp>
          <p:nvSpPr>
            <p:cNvPr id="16" name="Line 6"/>
            <p:cNvSpPr/>
            <p:nvPr/>
          </p:nvSpPr>
          <p:spPr>
            <a:xfrm>
              <a:off x="2764800" y="2820392"/>
              <a:ext cx="553395" cy="165905"/>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17" name="TextShape 7"/>
            <p:cNvSpPr txBox="1"/>
            <p:nvPr/>
          </p:nvSpPr>
          <p:spPr>
            <a:xfrm>
              <a:off x="3096576" y="5474879"/>
              <a:ext cx="1990656" cy="331811"/>
            </a:xfrm>
            <a:prstGeom prst="rect">
              <a:avLst/>
            </a:prstGeom>
            <a:noFill/>
            <a:ln>
              <a:noFill/>
            </a:ln>
          </p:spPr>
          <p:txBody>
            <a:bodyPr lIns="90000" tIns="45000" rIns="90000" bIns="45000"/>
            <a:lstStyle/>
            <a:p>
              <a:r>
                <a:rPr lang="en-US" sz="1800" b="0" strike="noStrike" spc="-1">
                  <a:solidFill>
                    <a:srgbClr val="3333FF"/>
                  </a:solidFill>
                  <a:uFill>
                    <a:solidFill>
                      <a:srgbClr val="FFFFFF"/>
                    </a:solidFill>
                  </a:uFill>
                  <a:latin typeface="Arial"/>
                </a:rPr>
                <a:t>1 degree MB</a:t>
              </a:r>
            </a:p>
          </p:txBody>
        </p:sp>
        <p:sp>
          <p:nvSpPr>
            <p:cNvPr id="18" name="CustomShape 8"/>
            <p:cNvSpPr/>
            <p:nvPr/>
          </p:nvSpPr>
          <p:spPr>
            <a:xfrm>
              <a:off x="5226996" y="1267805"/>
              <a:ext cx="643959" cy="305684"/>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1</a:t>
              </a:r>
            </a:p>
          </p:txBody>
        </p:sp>
        <p:sp>
          <p:nvSpPr>
            <p:cNvPr id="19" name="CustomShape 9"/>
            <p:cNvSpPr/>
            <p:nvPr/>
          </p:nvSpPr>
          <p:spPr>
            <a:xfrm>
              <a:off x="5247895" y="1706083"/>
              <a:ext cx="643524" cy="255716"/>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2</a:t>
              </a:r>
            </a:p>
          </p:txBody>
        </p:sp>
        <p:sp>
          <p:nvSpPr>
            <p:cNvPr id="20" name="CustomShape 10"/>
            <p:cNvSpPr/>
            <p:nvPr/>
          </p:nvSpPr>
          <p:spPr>
            <a:xfrm>
              <a:off x="4728461" y="2129664"/>
              <a:ext cx="643088" cy="244939"/>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3</a:t>
              </a:r>
            </a:p>
          </p:txBody>
        </p:sp>
        <p:sp>
          <p:nvSpPr>
            <p:cNvPr id="21" name="CustomShape 11"/>
            <p:cNvSpPr/>
            <p:nvPr/>
          </p:nvSpPr>
          <p:spPr>
            <a:xfrm>
              <a:off x="5270536" y="2672449"/>
              <a:ext cx="643959" cy="305684"/>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4</a:t>
              </a:r>
            </a:p>
          </p:txBody>
        </p:sp>
        <p:sp>
          <p:nvSpPr>
            <p:cNvPr id="22" name="CustomShape 12"/>
            <p:cNvSpPr/>
            <p:nvPr/>
          </p:nvSpPr>
          <p:spPr>
            <a:xfrm>
              <a:off x="5291435" y="3110727"/>
              <a:ext cx="643524" cy="255716"/>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5</a:t>
              </a:r>
            </a:p>
          </p:txBody>
        </p:sp>
        <p:sp>
          <p:nvSpPr>
            <p:cNvPr id="23" name="CustomShape 13"/>
            <p:cNvSpPr/>
            <p:nvPr/>
          </p:nvSpPr>
          <p:spPr>
            <a:xfrm>
              <a:off x="5328880" y="3653838"/>
              <a:ext cx="643088" cy="244939"/>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6</a:t>
              </a:r>
            </a:p>
          </p:txBody>
        </p:sp>
        <p:sp>
          <p:nvSpPr>
            <p:cNvPr id="24" name="CustomShape 14"/>
            <p:cNvSpPr/>
            <p:nvPr/>
          </p:nvSpPr>
          <p:spPr>
            <a:xfrm>
              <a:off x="5618857" y="4958874"/>
              <a:ext cx="643959" cy="305684"/>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7</a:t>
              </a:r>
            </a:p>
          </p:txBody>
        </p:sp>
        <p:sp>
          <p:nvSpPr>
            <p:cNvPr id="25" name="CustomShape 15"/>
            <p:cNvSpPr/>
            <p:nvPr/>
          </p:nvSpPr>
          <p:spPr>
            <a:xfrm>
              <a:off x="5639756" y="5397152"/>
              <a:ext cx="643524" cy="255716"/>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8</a:t>
              </a:r>
            </a:p>
          </p:txBody>
        </p:sp>
        <p:sp>
          <p:nvSpPr>
            <p:cNvPr id="26" name="CustomShape 16"/>
            <p:cNvSpPr/>
            <p:nvPr/>
          </p:nvSpPr>
          <p:spPr>
            <a:xfrm>
              <a:off x="5663268" y="5889642"/>
              <a:ext cx="643088" cy="244939"/>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9</a:t>
              </a:r>
            </a:p>
          </p:txBody>
        </p:sp>
        <p:sp>
          <p:nvSpPr>
            <p:cNvPr id="27" name="Line 17"/>
            <p:cNvSpPr/>
            <p:nvPr/>
          </p:nvSpPr>
          <p:spPr>
            <a:xfrm flipV="1">
              <a:off x="4181597" y="1824959"/>
              <a:ext cx="1045399" cy="82953"/>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28" name="Line 18"/>
            <p:cNvSpPr/>
            <p:nvPr/>
          </p:nvSpPr>
          <p:spPr>
            <a:xfrm>
              <a:off x="4202496" y="3138160"/>
              <a:ext cx="1088939" cy="96996"/>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29" name="Line 19"/>
            <p:cNvSpPr/>
            <p:nvPr/>
          </p:nvSpPr>
          <p:spPr>
            <a:xfrm>
              <a:off x="4528176" y="5180952"/>
              <a:ext cx="974429" cy="258003"/>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30" name="CustomShape 20"/>
            <p:cNvSpPr/>
            <p:nvPr/>
          </p:nvSpPr>
          <p:spPr>
            <a:xfrm>
              <a:off x="6925062" y="223384"/>
              <a:ext cx="403182" cy="237101"/>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1</a:t>
              </a:r>
            </a:p>
          </p:txBody>
        </p:sp>
        <p:sp>
          <p:nvSpPr>
            <p:cNvPr id="31" name="CustomShape 21"/>
            <p:cNvSpPr/>
            <p:nvPr/>
          </p:nvSpPr>
          <p:spPr>
            <a:xfrm>
              <a:off x="6938124" y="563360"/>
              <a:ext cx="402746" cy="198564"/>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2</a:t>
              </a:r>
            </a:p>
          </p:txBody>
        </p:sp>
        <p:sp>
          <p:nvSpPr>
            <p:cNvPr id="32" name="CustomShape 22"/>
            <p:cNvSpPr/>
            <p:nvPr/>
          </p:nvSpPr>
          <p:spPr>
            <a:xfrm>
              <a:off x="7228537" y="971265"/>
              <a:ext cx="402311" cy="190073"/>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3</a:t>
              </a:r>
            </a:p>
          </p:txBody>
        </p:sp>
        <p:sp>
          <p:nvSpPr>
            <p:cNvPr id="33" name="CustomShape 23"/>
            <p:cNvSpPr/>
            <p:nvPr/>
          </p:nvSpPr>
          <p:spPr>
            <a:xfrm>
              <a:off x="6560631" y="1346512"/>
              <a:ext cx="402746" cy="237428"/>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4</a:t>
              </a:r>
            </a:p>
          </p:txBody>
        </p:sp>
        <p:sp>
          <p:nvSpPr>
            <p:cNvPr id="34" name="CustomShape 24"/>
            <p:cNvSpPr/>
            <p:nvPr/>
          </p:nvSpPr>
          <p:spPr>
            <a:xfrm>
              <a:off x="6573693" y="1686814"/>
              <a:ext cx="402746" cy="198237"/>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5</a:t>
              </a:r>
            </a:p>
          </p:txBody>
        </p:sp>
        <p:sp>
          <p:nvSpPr>
            <p:cNvPr id="35" name="CustomShape 25"/>
            <p:cNvSpPr/>
            <p:nvPr/>
          </p:nvSpPr>
          <p:spPr>
            <a:xfrm>
              <a:off x="7188480" y="1410196"/>
              <a:ext cx="489827" cy="326585"/>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6</a:t>
              </a:r>
            </a:p>
          </p:txBody>
        </p:sp>
        <p:sp>
          <p:nvSpPr>
            <p:cNvPr id="36" name="CustomShape 26"/>
            <p:cNvSpPr/>
            <p:nvPr/>
          </p:nvSpPr>
          <p:spPr>
            <a:xfrm>
              <a:off x="7354804" y="1807324"/>
              <a:ext cx="402746" cy="237428"/>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7</a:t>
              </a:r>
            </a:p>
          </p:txBody>
        </p:sp>
        <p:sp>
          <p:nvSpPr>
            <p:cNvPr id="37" name="CustomShape 27"/>
            <p:cNvSpPr/>
            <p:nvPr/>
          </p:nvSpPr>
          <p:spPr>
            <a:xfrm>
              <a:off x="7367866" y="2147626"/>
              <a:ext cx="402746" cy="198237"/>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8</a:t>
              </a:r>
            </a:p>
          </p:txBody>
        </p:sp>
        <p:sp>
          <p:nvSpPr>
            <p:cNvPr id="38" name="CustomShape 28"/>
            <p:cNvSpPr/>
            <p:nvPr/>
          </p:nvSpPr>
          <p:spPr>
            <a:xfrm>
              <a:off x="7962624" y="1907912"/>
              <a:ext cx="402746" cy="190073"/>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9</a:t>
              </a:r>
            </a:p>
          </p:txBody>
        </p:sp>
        <p:sp>
          <p:nvSpPr>
            <p:cNvPr id="39" name="Line 29"/>
            <p:cNvSpPr/>
            <p:nvPr/>
          </p:nvSpPr>
          <p:spPr>
            <a:xfrm flipV="1">
              <a:off x="5821754" y="728939"/>
              <a:ext cx="1116370" cy="537560"/>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40" name="Line 30"/>
            <p:cNvSpPr/>
            <p:nvPr/>
          </p:nvSpPr>
          <p:spPr>
            <a:xfrm flipV="1">
              <a:off x="5900562" y="1807324"/>
              <a:ext cx="660069" cy="84586"/>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41" name="Line 31"/>
            <p:cNvSpPr/>
            <p:nvPr/>
          </p:nvSpPr>
          <p:spPr>
            <a:xfrm>
              <a:off x="5371549" y="2231232"/>
              <a:ext cx="1990656" cy="9798"/>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42" name="CustomShape 32"/>
            <p:cNvSpPr/>
            <p:nvPr/>
          </p:nvSpPr>
          <p:spPr>
            <a:xfrm>
              <a:off x="7434482" y="4006224"/>
              <a:ext cx="403182" cy="237101"/>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19</a:t>
              </a:r>
            </a:p>
          </p:txBody>
        </p:sp>
        <p:sp>
          <p:nvSpPr>
            <p:cNvPr id="43" name="CustomShape 33"/>
            <p:cNvSpPr/>
            <p:nvPr/>
          </p:nvSpPr>
          <p:spPr>
            <a:xfrm>
              <a:off x="7449286" y="4678010"/>
              <a:ext cx="402746" cy="216200"/>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20</a:t>
              </a:r>
            </a:p>
          </p:txBody>
        </p:sp>
        <p:sp>
          <p:nvSpPr>
            <p:cNvPr id="44" name="CustomShape 34"/>
            <p:cNvSpPr/>
            <p:nvPr/>
          </p:nvSpPr>
          <p:spPr>
            <a:xfrm>
              <a:off x="8203837" y="4415925"/>
              <a:ext cx="402311" cy="190073"/>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dirty="0">
                  <a:solidFill>
                    <a:srgbClr val="000000"/>
                  </a:solidFill>
                  <a:uFill>
                    <a:solidFill>
                      <a:srgbClr val="FFFFFF"/>
                    </a:solidFill>
                  </a:uFill>
                  <a:latin typeface="Arial"/>
                </a:rPr>
                <a:t>21</a:t>
              </a:r>
            </a:p>
          </p:txBody>
        </p:sp>
        <p:sp>
          <p:nvSpPr>
            <p:cNvPr id="45" name="CustomShape 35"/>
            <p:cNvSpPr/>
            <p:nvPr/>
          </p:nvSpPr>
          <p:spPr>
            <a:xfrm>
              <a:off x="7070051" y="5129351"/>
              <a:ext cx="402746" cy="237428"/>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22</a:t>
              </a:r>
            </a:p>
          </p:txBody>
        </p:sp>
        <p:sp>
          <p:nvSpPr>
            <p:cNvPr id="46" name="CustomShape 36"/>
            <p:cNvSpPr/>
            <p:nvPr/>
          </p:nvSpPr>
          <p:spPr>
            <a:xfrm>
              <a:off x="7083113" y="5469654"/>
              <a:ext cx="402746" cy="198237"/>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23</a:t>
              </a:r>
            </a:p>
          </p:txBody>
        </p:sp>
        <p:sp>
          <p:nvSpPr>
            <p:cNvPr id="47" name="CustomShape 37"/>
            <p:cNvSpPr/>
            <p:nvPr/>
          </p:nvSpPr>
          <p:spPr>
            <a:xfrm>
              <a:off x="7852032" y="5284806"/>
              <a:ext cx="312183" cy="190073"/>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24</a:t>
              </a:r>
            </a:p>
          </p:txBody>
        </p:sp>
        <p:sp>
          <p:nvSpPr>
            <p:cNvPr id="48" name="CustomShape 38"/>
            <p:cNvSpPr/>
            <p:nvPr/>
          </p:nvSpPr>
          <p:spPr>
            <a:xfrm>
              <a:off x="7864223" y="5590163"/>
              <a:ext cx="402746" cy="237428"/>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25</a:t>
              </a:r>
            </a:p>
          </p:txBody>
        </p:sp>
        <p:sp>
          <p:nvSpPr>
            <p:cNvPr id="49" name="CustomShape 39"/>
            <p:cNvSpPr/>
            <p:nvPr/>
          </p:nvSpPr>
          <p:spPr>
            <a:xfrm>
              <a:off x="7877286" y="5930466"/>
              <a:ext cx="402746" cy="198237"/>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26</a:t>
              </a:r>
            </a:p>
          </p:txBody>
        </p:sp>
        <p:sp>
          <p:nvSpPr>
            <p:cNvPr id="50" name="CustomShape 40"/>
            <p:cNvSpPr/>
            <p:nvPr/>
          </p:nvSpPr>
          <p:spPr>
            <a:xfrm>
              <a:off x="8555206" y="6114333"/>
              <a:ext cx="623930" cy="190073"/>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27</a:t>
              </a:r>
            </a:p>
          </p:txBody>
        </p:sp>
        <p:sp>
          <p:nvSpPr>
            <p:cNvPr id="51" name="Line 41"/>
            <p:cNvSpPr/>
            <p:nvPr/>
          </p:nvSpPr>
          <p:spPr>
            <a:xfrm flipV="1">
              <a:off x="6331174" y="4811257"/>
              <a:ext cx="1116370" cy="238081"/>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52" name="Line 42"/>
            <p:cNvSpPr/>
            <p:nvPr/>
          </p:nvSpPr>
          <p:spPr>
            <a:xfrm>
              <a:off x="6283280" y="5525826"/>
              <a:ext cx="799833" cy="32005"/>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53" name="Line 43"/>
            <p:cNvSpPr/>
            <p:nvPr/>
          </p:nvSpPr>
          <p:spPr>
            <a:xfrm flipV="1">
              <a:off x="6453522" y="6017664"/>
              <a:ext cx="1410701" cy="6205"/>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54" name="CustomShape 44"/>
            <p:cNvSpPr/>
            <p:nvPr/>
          </p:nvSpPr>
          <p:spPr>
            <a:xfrm>
              <a:off x="6746112" y="2488581"/>
              <a:ext cx="403182" cy="237101"/>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10</a:t>
              </a:r>
            </a:p>
          </p:txBody>
        </p:sp>
        <p:sp>
          <p:nvSpPr>
            <p:cNvPr id="55" name="CustomShape 45"/>
            <p:cNvSpPr/>
            <p:nvPr/>
          </p:nvSpPr>
          <p:spPr>
            <a:xfrm flipH="1">
              <a:off x="6745677" y="2737440"/>
              <a:ext cx="442803" cy="223384"/>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11</a:t>
              </a:r>
            </a:p>
          </p:txBody>
        </p:sp>
        <p:sp>
          <p:nvSpPr>
            <p:cNvPr id="56" name="CustomShape 46"/>
            <p:cNvSpPr/>
            <p:nvPr/>
          </p:nvSpPr>
          <p:spPr>
            <a:xfrm>
              <a:off x="7574681" y="2647628"/>
              <a:ext cx="402311" cy="190073"/>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12</a:t>
              </a:r>
            </a:p>
          </p:txBody>
        </p:sp>
        <p:sp>
          <p:nvSpPr>
            <p:cNvPr id="57" name="CustomShape 47"/>
            <p:cNvSpPr/>
            <p:nvPr/>
          </p:nvSpPr>
          <p:spPr>
            <a:xfrm>
              <a:off x="7006918" y="3080681"/>
              <a:ext cx="402746" cy="237428"/>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13</a:t>
              </a:r>
            </a:p>
          </p:txBody>
        </p:sp>
        <p:sp>
          <p:nvSpPr>
            <p:cNvPr id="58" name="CustomShape 48"/>
            <p:cNvSpPr/>
            <p:nvPr/>
          </p:nvSpPr>
          <p:spPr>
            <a:xfrm>
              <a:off x="7077888" y="3401061"/>
              <a:ext cx="402746" cy="198237"/>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14</a:t>
              </a:r>
            </a:p>
          </p:txBody>
        </p:sp>
        <p:sp>
          <p:nvSpPr>
            <p:cNvPr id="59" name="CustomShape 49"/>
            <p:cNvSpPr/>
            <p:nvPr/>
          </p:nvSpPr>
          <p:spPr>
            <a:xfrm>
              <a:off x="7872060" y="3235156"/>
              <a:ext cx="532932" cy="236121"/>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15</a:t>
              </a:r>
            </a:p>
          </p:txBody>
        </p:sp>
        <p:sp>
          <p:nvSpPr>
            <p:cNvPr id="60" name="CustomShape 50"/>
            <p:cNvSpPr/>
            <p:nvPr/>
          </p:nvSpPr>
          <p:spPr>
            <a:xfrm>
              <a:off x="8886982" y="3401061"/>
              <a:ext cx="402746" cy="237428"/>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16</a:t>
              </a:r>
            </a:p>
          </p:txBody>
        </p:sp>
        <p:sp>
          <p:nvSpPr>
            <p:cNvPr id="61" name="CustomShape 51"/>
            <p:cNvSpPr/>
            <p:nvPr/>
          </p:nvSpPr>
          <p:spPr>
            <a:xfrm>
              <a:off x="8997574" y="3732872"/>
              <a:ext cx="402746" cy="198237"/>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17</a:t>
              </a:r>
            </a:p>
          </p:txBody>
        </p:sp>
        <p:sp>
          <p:nvSpPr>
            <p:cNvPr id="62" name="CustomShape 52"/>
            <p:cNvSpPr/>
            <p:nvPr/>
          </p:nvSpPr>
          <p:spPr>
            <a:xfrm>
              <a:off x="9732096" y="3649919"/>
              <a:ext cx="624366" cy="177336"/>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a:solidFill>
                    <a:srgbClr val="000000"/>
                  </a:solidFill>
                  <a:uFill>
                    <a:solidFill>
                      <a:srgbClr val="FFFFFF"/>
                    </a:solidFill>
                  </a:uFill>
                  <a:latin typeface="Arial"/>
                </a:rPr>
                <a:t>18</a:t>
              </a:r>
            </a:p>
          </p:txBody>
        </p:sp>
        <p:sp>
          <p:nvSpPr>
            <p:cNvPr id="63" name="TextShape 53"/>
            <p:cNvSpPr txBox="1"/>
            <p:nvPr/>
          </p:nvSpPr>
          <p:spPr>
            <a:xfrm>
              <a:off x="4866048" y="6138500"/>
              <a:ext cx="1990656" cy="331811"/>
            </a:xfrm>
            <a:prstGeom prst="rect">
              <a:avLst/>
            </a:prstGeom>
            <a:noFill/>
            <a:ln>
              <a:noFill/>
            </a:ln>
          </p:spPr>
          <p:txBody>
            <a:bodyPr lIns="90000" tIns="45000" rIns="90000" bIns="45000"/>
            <a:lstStyle/>
            <a:p>
              <a:r>
                <a:rPr lang="en-US" sz="1800" b="0" strike="noStrike" spc="-1">
                  <a:solidFill>
                    <a:srgbClr val="3333FF"/>
                  </a:solidFill>
                  <a:uFill>
                    <a:solidFill>
                      <a:srgbClr val="FFFFFF"/>
                    </a:solidFill>
                  </a:uFill>
                  <a:latin typeface="Arial"/>
                </a:rPr>
                <a:t>2 degree MB</a:t>
              </a:r>
            </a:p>
          </p:txBody>
        </p:sp>
        <p:sp>
          <p:nvSpPr>
            <p:cNvPr id="64" name="TextShape 54"/>
            <p:cNvSpPr txBox="1"/>
            <p:nvPr/>
          </p:nvSpPr>
          <p:spPr>
            <a:xfrm>
              <a:off x="7299072" y="6470311"/>
              <a:ext cx="1990656" cy="331811"/>
            </a:xfrm>
            <a:prstGeom prst="rect">
              <a:avLst/>
            </a:prstGeom>
            <a:noFill/>
            <a:ln>
              <a:noFill/>
            </a:ln>
          </p:spPr>
          <p:txBody>
            <a:bodyPr lIns="90000" tIns="45000" rIns="90000" bIns="45000"/>
            <a:lstStyle/>
            <a:p>
              <a:r>
                <a:rPr lang="en-US" sz="1800" b="0" strike="noStrike" spc="-1">
                  <a:solidFill>
                    <a:srgbClr val="3333FF"/>
                  </a:solidFill>
                  <a:uFill>
                    <a:solidFill>
                      <a:srgbClr val="FFFFFF"/>
                    </a:solidFill>
                  </a:uFill>
                  <a:latin typeface="Arial"/>
                </a:rPr>
                <a:t>3 degree MB</a:t>
              </a:r>
            </a:p>
          </p:txBody>
        </p:sp>
        <p:sp>
          <p:nvSpPr>
            <p:cNvPr id="65" name="Line 55"/>
            <p:cNvSpPr/>
            <p:nvPr/>
          </p:nvSpPr>
          <p:spPr>
            <a:xfrm flipH="1">
              <a:off x="2764800" y="1990865"/>
              <a:ext cx="552960" cy="746574"/>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66" name="Line 56"/>
            <p:cNvSpPr/>
            <p:nvPr/>
          </p:nvSpPr>
          <p:spPr>
            <a:xfrm flipH="1" flipV="1">
              <a:off x="3649536" y="3214907"/>
              <a:ext cx="331776" cy="1775972"/>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67" name="Line 57"/>
            <p:cNvSpPr/>
            <p:nvPr/>
          </p:nvSpPr>
          <p:spPr>
            <a:xfrm flipH="1">
              <a:off x="4091904" y="1410196"/>
              <a:ext cx="1135092" cy="331811"/>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68" name="Line 58"/>
            <p:cNvSpPr/>
            <p:nvPr/>
          </p:nvSpPr>
          <p:spPr>
            <a:xfrm flipV="1">
              <a:off x="5197824" y="1961799"/>
              <a:ext cx="221184" cy="167865"/>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69" name="Line 59"/>
            <p:cNvSpPr/>
            <p:nvPr/>
          </p:nvSpPr>
          <p:spPr>
            <a:xfrm flipH="1">
              <a:off x="4202496" y="2820392"/>
              <a:ext cx="995328" cy="165905"/>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70" name="Line 60"/>
            <p:cNvSpPr/>
            <p:nvPr/>
          </p:nvSpPr>
          <p:spPr>
            <a:xfrm flipV="1">
              <a:off x="5529600" y="3366443"/>
              <a:ext cx="0" cy="287395"/>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71" name="Line 61"/>
            <p:cNvSpPr/>
            <p:nvPr/>
          </p:nvSpPr>
          <p:spPr>
            <a:xfrm flipH="1">
              <a:off x="4528176" y="5143068"/>
              <a:ext cx="1090681" cy="37884"/>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72" name="Line 62"/>
            <p:cNvSpPr/>
            <p:nvPr/>
          </p:nvSpPr>
          <p:spPr>
            <a:xfrm flipV="1">
              <a:off x="5971968" y="5652868"/>
              <a:ext cx="0" cy="236774"/>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73" name="Line 63"/>
            <p:cNvSpPr/>
            <p:nvPr/>
          </p:nvSpPr>
          <p:spPr>
            <a:xfrm flipH="1">
              <a:off x="5640192" y="331811"/>
              <a:ext cx="1284870" cy="935994"/>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74" name="Line 64"/>
            <p:cNvSpPr/>
            <p:nvPr/>
          </p:nvSpPr>
          <p:spPr>
            <a:xfrm flipH="1" flipV="1">
              <a:off x="7340871" y="761924"/>
              <a:ext cx="68793" cy="209341"/>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75" name="Line 65"/>
            <p:cNvSpPr/>
            <p:nvPr/>
          </p:nvSpPr>
          <p:spPr>
            <a:xfrm flipH="1">
              <a:off x="5914495" y="1493149"/>
              <a:ext cx="610433" cy="212934"/>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76" name="Line 66"/>
            <p:cNvSpPr/>
            <p:nvPr/>
          </p:nvSpPr>
          <p:spPr>
            <a:xfrm flipH="1">
              <a:off x="6976439" y="1600595"/>
              <a:ext cx="212041" cy="224364"/>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77" name="Line 67"/>
            <p:cNvSpPr/>
            <p:nvPr/>
          </p:nvSpPr>
          <p:spPr>
            <a:xfrm flipH="1">
              <a:off x="5371549" y="1990865"/>
              <a:ext cx="1983254" cy="240367"/>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78" name="Line 68"/>
            <p:cNvSpPr/>
            <p:nvPr/>
          </p:nvSpPr>
          <p:spPr>
            <a:xfrm flipH="1">
              <a:off x="7770612" y="2066306"/>
              <a:ext cx="192012" cy="173417"/>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79" name="Line 69"/>
            <p:cNvSpPr/>
            <p:nvPr/>
          </p:nvSpPr>
          <p:spPr>
            <a:xfrm flipH="1">
              <a:off x="5914495" y="2571534"/>
              <a:ext cx="831617" cy="165905"/>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80" name="Line 70"/>
            <p:cNvSpPr/>
            <p:nvPr/>
          </p:nvSpPr>
          <p:spPr>
            <a:xfrm>
              <a:off x="5971968" y="2903345"/>
              <a:ext cx="774144" cy="0"/>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81" name="Line 71"/>
            <p:cNvSpPr/>
            <p:nvPr/>
          </p:nvSpPr>
          <p:spPr>
            <a:xfrm flipH="1">
              <a:off x="7188915" y="2737439"/>
              <a:ext cx="385766" cy="82953"/>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82" name="Line 72"/>
            <p:cNvSpPr/>
            <p:nvPr/>
          </p:nvSpPr>
          <p:spPr>
            <a:xfrm flipH="1">
              <a:off x="5934959" y="3235156"/>
              <a:ext cx="1071959" cy="0"/>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83" name="Line 73"/>
            <p:cNvSpPr/>
            <p:nvPr/>
          </p:nvSpPr>
          <p:spPr>
            <a:xfrm>
              <a:off x="5861376" y="3366443"/>
              <a:ext cx="1327104" cy="200523"/>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84" name="Line 74"/>
            <p:cNvSpPr/>
            <p:nvPr/>
          </p:nvSpPr>
          <p:spPr>
            <a:xfrm flipH="1">
              <a:off x="7480634" y="3318108"/>
              <a:ext cx="371398" cy="82953"/>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85" name="Line 75"/>
            <p:cNvSpPr/>
            <p:nvPr/>
          </p:nvSpPr>
          <p:spPr>
            <a:xfrm flipH="1">
              <a:off x="5971968" y="3484014"/>
              <a:ext cx="2915014" cy="331811"/>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86" name="Line 76"/>
            <p:cNvSpPr/>
            <p:nvPr/>
          </p:nvSpPr>
          <p:spPr>
            <a:xfrm>
              <a:off x="6082560" y="3815824"/>
              <a:ext cx="2915014" cy="82953"/>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87" name="Line 77"/>
            <p:cNvSpPr/>
            <p:nvPr/>
          </p:nvSpPr>
          <p:spPr>
            <a:xfrm flipH="1">
              <a:off x="9400320" y="3732872"/>
              <a:ext cx="331776" cy="82953"/>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88" name="Line 78"/>
            <p:cNvSpPr/>
            <p:nvPr/>
          </p:nvSpPr>
          <p:spPr>
            <a:xfrm flipH="1">
              <a:off x="6262816" y="4230588"/>
              <a:ext cx="1146848" cy="728286"/>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89" name="Line 79"/>
            <p:cNvSpPr/>
            <p:nvPr/>
          </p:nvSpPr>
          <p:spPr>
            <a:xfrm flipH="1">
              <a:off x="7864223" y="4562399"/>
              <a:ext cx="359642" cy="174070"/>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90" name="Line 80"/>
            <p:cNvSpPr/>
            <p:nvPr/>
          </p:nvSpPr>
          <p:spPr>
            <a:xfrm flipH="1">
              <a:off x="6283280" y="5308973"/>
              <a:ext cx="786771" cy="88178"/>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91" name="Line 81"/>
            <p:cNvSpPr/>
            <p:nvPr/>
          </p:nvSpPr>
          <p:spPr>
            <a:xfrm flipH="1">
              <a:off x="7485859" y="5391926"/>
              <a:ext cx="366173" cy="165905"/>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92" name="Line 82"/>
            <p:cNvSpPr/>
            <p:nvPr/>
          </p:nvSpPr>
          <p:spPr>
            <a:xfrm flipH="1">
              <a:off x="6306356" y="5723737"/>
              <a:ext cx="1435084" cy="248858"/>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93" name="Line 83"/>
            <p:cNvSpPr/>
            <p:nvPr/>
          </p:nvSpPr>
          <p:spPr>
            <a:xfrm flipH="1" flipV="1">
              <a:off x="8280032" y="6055548"/>
              <a:ext cx="275174" cy="58785"/>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grpSp>
    </p:spTree>
    <p:extLst>
      <p:ext uri="{BB962C8B-B14F-4D97-AF65-F5344CB8AC3E}">
        <p14:creationId xmlns:p14="http://schemas.microsoft.com/office/powerpoint/2010/main" val="495479463"/>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 name="Group 100"/>
          <p:cNvGrpSpPr/>
          <p:nvPr/>
        </p:nvGrpSpPr>
        <p:grpSpPr>
          <a:xfrm>
            <a:off x="251520" y="569482"/>
            <a:ext cx="8821502" cy="5509200"/>
            <a:chOff x="251520" y="569482"/>
            <a:chExt cx="8821502" cy="5509200"/>
          </a:xfrm>
        </p:grpSpPr>
        <p:sp>
          <p:nvSpPr>
            <p:cNvPr id="5" name="CustomShape 1"/>
            <p:cNvSpPr/>
            <p:nvPr/>
          </p:nvSpPr>
          <p:spPr>
            <a:xfrm>
              <a:off x="251520" y="1791342"/>
              <a:ext cx="817225" cy="358817"/>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1" strike="noStrike" spc="-1" dirty="0">
                  <a:solidFill>
                    <a:srgbClr val="CC0000"/>
                  </a:solidFill>
                  <a:uFill>
                    <a:solidFill>
                      <a:srgbClr val="FFFFFF"/>
                    </a:solidFill>
                  </a:uFill>
                  <a:latin typeface="Arial"/>
                </a:rPr>
                <a:t>Group</a:t>
              </a:r>
            </a:p>
          </p:txBody>
        </p:sp>
        <p:sp>
          <p:nvSpPr>
            <p:cNvPr id="7" name="CustomShape 3"/>
            <p:cNvSpPr/>
            <p:nvPr/>
          </p:nvSpPr>
          <p:spPr>
            <a:xfrm>
              <a:off x="1509322" y="1078764"/>
              <a:ext cx="726422" cy="518601"/>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1" strike="noStrike" spc="-1" dirty="0" smtClean="0">
                  <a:solidFill>
                    <a:srgbClr val="FF0000"/>
                  </a:solidFill>
                  <a:uFill>
                    <a:solidFill>
                      <a:srgbClr val="FFFFFF"/>
                    </a:solidFill>
                  </a:uFill>
                  <a:latin typeface="Arial"/>
                </a:rPr>
                <a:t>P [1]</a:t>
              </a:r>
              <a:endParaRPr lang="en-US" sz="1800" b="1" strike="noStrike" spc="-1" dirty="0">
                <a:solidFill>
                  <a:srgbClr val="FF0000"/>
                </a:solidFill>
                <a:uFill>
                  <a:solidFill>
                    <a:srgbClr val="FFFFFF"/>
                  </a:solidFill>
                </a:uFill>
                <a:latin typeface="Arial"/>
              </a:endParaRPr>
            </a:p>
          </p:txBody>
        </p:sp>
        <p:sp>
          <p:nvSpPr>
            <p:cNvPr id="8" name="CustomShape 4"/>
            <p:cNvSpPr/>
            <p:nvPr/>
          </p:nvSpPr>
          <p:spPr>
            <a:xfrm>
              <a:off x="1509679" y="2136145"/>
              <a:ext cx="726065" cy="431070"/>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1" strike="noStrike" spc="-1" dirty="0" smtClean="0">
                  <a:solidFill>
                    <a:srgbClr val="FF0000"/>
                  </a:solidFill>
                  <a:uFill>
                    <a:solidFill>
                      <a:srgbClr val="FFFFFF"/>
                    </a:solidFill>
                  </a:uFill>
                  <a:latin typeface="Arial"/>
                </a:rPr>
                <a:t>C [2]</a:t>
              </a:r>
              <a:endParaRPr lang="en-US" sz="1800" b="1" strike="noStrike" spc="-1" dirty="0">
                <a:solidFill>
                  <a:srgbClr val="FF0000"/>
                </a:solidFill>
                <a:uFill>
                  <a:solidFill>
                    <a:srgbClr val="FFFFFF"/>
                  </a:solidFill>
                </a:uFill>
                <a:latin typeface="Arial"/>
              </a:endParaRPr>
            </a:p>
          </p:txBody>
        </p:sp>
        <p:sp>
          <p:nvSpPr>
            <p:cNvPr id="9" name="CustomShape 5"/>
            <p:cNvSpPr/>
            <p:nvPr/>
          </p:nvSpPr>
          <p:spPr>
            <a:xfrm>
              <a:off x="1239854" y="3299034"/>
              <a:ext cx="904730" cy="605488"/>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1" strike="noStrike" spc="-1" dirty="0" smtClean="0">
                  <a:solidFill>
                    <a:srgbClr val="FF0000"/>
                  </a:solidFill>
                  <a:uFill>
                    <a:solidFill>
                      <a:srgbClr val="FFFFFF"/>
                    </a:solidFill>
                  </a:uFill>
                  <a:latin typeface="Arial"/>
                </a:rPr>
                <a:t>Co-P[3]</a:t>
              </a:r>
              <a:endParaRPr lang="en-US" sz="1800" b="1" strike="noStrike" spc="-1" dirty="0">
                <a:solidFill>
                  <a:srgbClr val="FF0000"/>
                </a:solidFill>
                <a:uFill>
                  <a:solidFill>
                    <a:srgbClr val="FFFFFF"/>
                  </a:solidFill>
                </a:uFill>
                <a:latin typeface="Arial"/>
              </a:endParaRPr>
            </a:p>
          </p:txBody>
        </p:sp>
        <p:sp>
          <p:nvSpPr>
            <p:cNvPr id="10" name="Line 6"/>
            <p:cNvSpPr/>
            <p:nvPr/>
          </p:nvSpPr>
          <p:spPr>
            <a:xfrm>
              <a:off x="1055308" y="2104009"/>
              <a:ext cx="454371" cy="112587"/>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11" name="TextShape 7"/>
            <p:cNvSpPr txBox="1"/>
            <p:nvPr/>
          </p:nvSpPr>
          <p:spPr>
            <a:xfrm>
              <a:off x="807805" y="3918264"/>
              <a:ext cx="1874981" cy="383790"/>
            </a:xfrm>
            <a:prstGeom prst="rect">
              <a:avLst/>
            </a:prstGeom>
            <a:noFill/>
            <a:ln>
              <a:noFill/>
            </a:ln>
          </p:spPr>
          <p:txBody>
            <a:bodyPr lIns="90000" tIns="45000" rIns="90000" bIns="45000"/>
            <a:lstStyle/>
            <a:p>
              <a:r>
                <a:rPr lang="en-US" sz="1800" b="0" strike="noStrike" spc="-1" dirty="0" smtClean="0">
                  <a:uFill>
                    <a:solidFill>
                      <a:srgbClr val="FFFFFF"/>
                    </a:solidFill>
                  </a:uFill>
                  <a:latin typeface="Arial"/>
                </a:rPr>
                <a:t>1st </a:t>
              </a:r>
              <a:r>
                <a:rPr lang="en-US" sz="1800" b="0" strike="noStrike" spc="-1" dirty="0">
                  <a:uFill>
                    <a:solidFill>
                      <a:srgbClr val="FFFFFF"/>
                    </a:solidFill>
                  </a:uFill>
                  <a:latin typeface="Arial"/>
                </a:rPr>
                <a:t>degree MB</a:t>
              </a:r>
            </a:p>
          </p:txBody>
        </p:sp>
        <p:sp>
          <p:nvSpPr>
            <p:cNvPr id="12" name="CustomShape 8"/>
            <p:cNvSpPr/>
            <p:nvPr/>
          </p:nvSpPr>
          <p:spPr>
            <a:xfrm>
              <a:off x="2830842" y="764704"/>
              <a:ext cx="528730" cy="207445"/>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dirty="0" smtClean="0">
                  <a:solidFill>
                    <a:srgbClr val="000000"/>
                  </a:solidFill>
                  <a:uFill>
                    <a:solidFill>
                      <a:srgbClr val="FFFFFF"/>
                    </a:solidFill>
                  </a:uFill>
                  <a:latin typeface="Arial"/>
                </a:rPr>
                <a:t>[1]</a:t>
              </a:r>
              <a:endParaRPr lang="en-US" sz="1800" b="0" strike="noStrike" spc="-1" dirty="0">
                <a:solidFill>
                  <a:srgbClr val="000000"/>
                </a:solidFill>
                <a:uFill>
                  <a:solidFill>
                    <a:srgbClr val="FFFFFF"/>
                  </a:solidFill>
                </a:uFill>
                <a:latin typeface="Arial"/>
              </a:endParaRPr>
            </a:p>
          </p:txBody>
        </p:sp>
        <p:sp>
          <p:nvSpPr>
            <p:cNvPr id="13" name="CustomShape 9"/>
            <p:cNvSpPr/>
            <p:nvPr/>
          </p:nvSpPr>
          <p:spPr>
            <a:xfrm>
              <a:off x="2962166" y="1347811"/>
              <a:ext cx="528372" cy="173535"/>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dirty="0" smtClean="0">
                  <a:solidFill>
                    <a:srgbClr val="000000"/>
                  </a:solidFill>
                  <a:uFill>
                    <a:solidFill>
                      <a:srgbClr val="FFFFFF"/>
                    </a:solidFill>
                  </a:uFill>
                  <a:latin typeface="Arial"/>
                </a:rPr>
                <a:t>[2]</a:t>
              </a:r>
              <a:endParaRPr lang="en-US" sz="1800" b="0" strike="noStrike" spc="-1" dirty="0">
                <a:solidFill>
                  <a:srgbClr val="000000"/>
                </a:solidFill>
                <a:uFill>
                  <a:solidFill>
                    <a:srgbClr val="FFFFFF"/>
                  </a:solidFill>
                </a:uFill>
                <a:latin typeface="Arial"/>
              </a:endParaRPr>
            </a:p>
          </p:txBody>
        </p:sp>
        <p:sp>
          <p:nvSpPr>
            <p:cNvPr id="14" name="CustomShape 10"/>
            <p:cNvSpPr/>
            <p:nvPr/>
          </p:nvSpPr>
          <p:spPr>
            <a:xfrm>
              <a:off x="3674317" y="930114"/>
              <a:ext cx="528014" cy="166222"/>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dirty="0" smtClean="0">
                  <a:solidFill>
                    <a:srgbClr val="000000"/>
                  </a:solidFill>
                  <a:uFill>
                    <a:solidFill>
                      <a:srgbClr val="FFFFFF"/>
                    </a:solidFill>
                  </a:uFill>
                  <a:latin typeface="Arial"/>
                </a:rPr>
                <a:t>[3]</a:t>
              </a:r>
              <a:endParaRPr lang="en-US" sz="1800" b="0" strike="noStrike" spc="-1" dirty="0">
                <a:solidFill>
                  <a:srgbClr val="000000"/>
                </a:solidFill>
                <a:uFill>
                  <a:solidFill>
                    <a:srgbClr val="FFFFFF"/>
                  </a:solidFill>
                </a:uFill>
                <a:latin typeface="Arial"/>
              </a:endParaRPr>
            </a:p>
          </p:txBody>
        </p:sp>
        <p:sp>
          <p:nvSpPr>
            <p:cNvPr id="21" name="Line 17"/>
            <p:cNvSpPr/>
            <p:nvPr/>
          </p:nvSpPr>
          <p:spPr>
            <a:xfrm>
              <a:off x="2235744" y="1391455"/>
              <a:ext cx="732301" cy="26614"/>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57" name="TextShape 53"/>
            <p:cNvSpPr txBox="1"/>
            <p:nvPr/>
          </p:nvSpPr>
          <p:spPr>
            <a:xfrm>
              <a:off x="2542890" y="4419811"/>
              <a:ext cx="1911864" cy="337308"/>
            </a:xfrm>
            <a:prstGeom prst="rect">
              <a:avLst/>
            </a:prstGeom>
            <a:noFill/>
            <a:ln>
              <a:noFill/>
            </a:ln>
          </p:spPr>
          <p:txBody>
            <a:bodyPr lIns="90000" tIns="45000" rIns="90000" bIns="45000"/>
            <a:lstStyle/>
            <a:p>
              <a:r>
                <a:rPr lang="en-US" sz="1800" b="0" strike="noStrike" spc="-1" dirty="0" smtClean="0">
                  <a:uFill>
                    <a:solidFill>
                      <a:srgbClr val="FFFFFF"/>
                    </a:solidFill>
                  </a:uFill>
                  <a:latin typeface="Arial"/>
                </a:rPr>
                <a:t>2nd </a:t>
              </a:r>
              <a:r>
                <a:rPr lang="en-US" sz="1800" b="0" strike="noStrike" spc="-1" dirty="0">
                  <a:uFill>
                    <a:solidFill>
                      <a:srgbClr val="FFFFFF"/>
                    </a:solidFill>
                  </a:uFill>
                  <a:latin typeface="Arial"/>
                </a:rPr>
                <a:t>degree MB</a:t>
              </a:r>
            </a:p>
          </p:txBody>
        </p:sp>
        <p:sp>
          <p:nvSpPr>
            <p:cNvPr id="59" name="Line 55"/>
            <p:cNvSpPr/>
            <p:nvPr/>
          </p:nvSpPr>
          <p:spPr>
            <a:xfrm flipH="1">
              <a:off x="1016340" y="1521346"/>
              <a:ext cx="492982" cy="408710"/>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60" name="Line 56"/>
            <p:cNvSpPr/>
            <p:nvPr/>
          </p:nvSpPr>
          <p:spPr>
            <a:xfrm flipV="1">
              <a:off x="1671901" y="2567212"/>
              <a:ext cx="144014" cy="718079"/>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61" name="Line 57"/>
            <p:cNvSpPr/>
            <p:nvPr/>
          </p:nvSpPr>
          <p:spPr>
            <a:xfrm flipH="1">
              <a:off x="2218584" y="921840"/>
              <a:ext cx="612257" cy="256398"/>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62" name="Line 58"/>
            <p:cNvSpPr/>
            <p:nvPr/>
          </p:nvSpPr>
          <p:spPr>
            <a:xfrm flipH="1">
              <a:off x="3350337" y="1089906"/>
              <a:ext cx="379531" cy="278588"/>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88" name="CustomShape 8"/>
            <p:cNvSpPr/>
            <p:nvPr/>
          </p:nvSpPr>
          <p:spPr>
            <a:xfrm>
              <a:off x="2830842" y="1859412"/>
              <a:ext cx="528730" cy="207445"/>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dirty="0" smtClean="0">
                  <a:solidFill>
                    <a:srgbClr val="000000"/>
                  </a:solidFill>
                  <a:uFill>
                    <a:solidFill>
                      <a:srgbClr val="FFFFFF"/>
                    </a:solidFill>
                  </a:uFill>
                  <a:latin typeface="Arial"/>
                </a:rPr>
                <a:t>[4]</a:t>
              </a:r>
              <a:endParaRPr lang="en-US" sz="1800" b="0" strike="noStrike" spc="-1" dirty="0">
                <a:solidFill>
                  <a:srgbClr val="000000"/>
                </a:solidFill>
                <a:uFill>
                  <a:solidFill>
                    <a:srgbClr val="FFFFFF"/>
                  </a:solidFill>
                </a:uFill>
                <a:latin typeface="Arial"/>
              </a:endParaRPr>
            </a:p>
          </p:txBody>
        </p:sp>
        <p:sp>
          <p:nvSpPr>
            <p:cNvPr id="89" name="CustomShape 9"/>
            <p:cNvSpPr/>
            <p:nvPr/>
          </p:nvSpPr>
          <p:spPr>
            <a:xfrm>
              <a:off x="2962166" y="2442519"/>
              <a:ext cx="528372" cy="173535"/>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dirty="0" smtClean="0">
                  <a:solidFill>
                    <a:srgbClr val="000000"/>
                  </a:solidFill>
                  <a:uFill>
                    <a:solidFill>
                      <a:srgbClr val="FFFFFF"/>
                    </a:solidFill>
                  </a:uFill>
                  <a:latin typeface="Arial"/>
                </a:rPr>
                <a:t>[5]</a:t>
              </a:r>
              <a:endParaRPr lang="en-US" sz="1800" b="0" strike="noStrike" spc="-1" dirty="0">
                <a:solidFill>
                  <a:srgbClr val="000000"/>
                </a:solidFill>
                <a:uFill>
                  <a:solidFill>
                    <a:srgbClr val="FFFFFF"/>
                  </a:solidFill>
                </a:uFill>
                <a:latin typeface="Arial"/>
              </a:endParaRPr>
            </a:p>
          </p:txBody>
        </p:sp>
        <p:sp>
          <p:nvSpPr>
            <p:cNvPr id="90" name="CustomShape 10"/>
            <p:cNvSpPr/>
            <p:nvPr/>
          </p:nvSpPr>
          <p:spPr>
            <a:xfrm>
              <a:off x="3674317" y="2024822"/>
              <a:ext cx="528014" cy="166222"/>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dirty="0" smtClean="0">
                  <a:solidFill>
                    <a:srgbClr val="000000"/>
                  </a:solidFill>
                  <a:uFill>
                    <a:solidFill>
                      <a:srgbClr val="FFFFFF"/>
                    </a:solidFill>
                  </a:uFill>
                  <a:latin typeface="Arial"/>
                </a:rPr>
                <a:t>[6]</a:t>
              </a:r>
              <a:endParaRPr lang="en-US" sz="1800" b="0" strike="noStrike" spc="-1" dirty="0">
                <a:solidFill>
                  <a:srgbClr val="000000"/>
                </a:solidFill>
                <a:uFill>
                  <a:solidFill>
                    <a:srgbClr val="FFFFFF"/>
                  </a:solidFill>
                </a:uFill>
                <a:latin typeface="Arial"/>
              </a:endParaRPr>
            </a:p>
          </p:txBody>
        </p:sp>
        <p:sp>
          <p:nvSpPr>
            <p:cNvPr id="91" name="Line 17"/>
            <p:cNvSpPr/>
            <p:nvPr/>
          </p:nvSpPr>
          <p:spPr>
            <a:xfrm>
              <a:off x="2235744" y="2486163"/>
              <a:ext cx="732301" cy="26614"/>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92" name="Line 57"/>
            <p:cNvSpPr/>
            <p:nvPr/>
          </p:nvSpPr>
          <p:spPr>
            <a:xfrm flipH="1">
              <a:off x="2218584" y="2016548"/>
              <a:ext cx="612257" cy="256398"/>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93" name="Line 58"/>
            <p:cNvSpPr/>
            <p:nvPr/>
          </p:nvSpPr>
          <p:spPr>
            <a:xfrm flipH="1">
              <a:off x="3350337" y="2184614"/>
              <a:ext cx="379531" cy="278588"/>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94" name="CustomShape 8"/>
            <p:cNvSpPr/>
            <p:nvPr/>
          </p:nvSpPr>
          <p:spPr>
            <a:xfrm>
              <a:off x="2758520" y="3075561"/>
              <a:ext cx="528730" cy="207445"/>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dirty="0" smtClean="0">
                  <a:solidFill>
                    <a:srgbClr val="000000"/>
                  </a:solidFill>
                  <a:uFill>
                    <a:solidFill>
                      <a:srgbClr val="FFFFFF"/>
                    </a:solidFill>
                  </a:uFill>
                  <a:latin typeface="Arial"/>
                </a:rPr>
                <a:t>[7]</a:t>
              </a:r>
              <a:endParaRPr lang="en-US" sz="1800" b="0" strike="noStrike" spc="-1" dirty="0">
                <a:solidFill>
                  <a:srgbClr val="000000"/>
                </a:solidFill>
                <a:uFill>
                  <a:solidFill>
                    <a:srgbClr val="FFFFFF"/>
                  </a:solidFill>
                </a:uFill>
                <a:latin typeface="Arial"/>
              </a:endParaRPr>
            </a:p>
          </p:txBody>
        </p:sp>
        <p:sp>
          <p:nvSpPr>
            <p:cNvPr id="95" name="CustomShape 9"/>
            <p:cNvSpPr/>
            <p:nvPr/>
          </p:nvSpPr>
          <p:spPr>
            <a:xfrm>
              <a:off x="2889844" y="3658668"/>
              <a:ext cx="528372" cy="173535"/>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dirty="0" smtClean="0">
                  <a:solidFill>
                    <a:srgbClr val="000000"/>
                  </a:solidFill>
                  <a:uFill>
                    <a:solidFill>
                      <a:srgbClr val="FFFFFF"/>
                    </a:solidFill>
                  </a:uFill>
                  <a:latin typeface="Arial"/>
                </a:rPr>
                <a:t>[8]</a:t>
              </a:r>
              <a:endParaRPr lang="en-US" sz="1800" b="0" strike="noStrike" spc="-1" dirty="0">
                <a:solidFill>
                  <a:srgbClr val="000000"/>
                </a:solidFill>
                <a:uFill>
                  <a:solidFill>
                    <a:srgbClr val="FFFFFF"/>
                  </a:solidFill>
                </a:uFill>
                <a:latin typeface="Arial"/>
              </a:endParaRPr>
            </a:p>
          </p:txBody>
        </p:sp>
        <p:sp>
          <p:nvSpPr>
            <p:cNvPr id="96" name="CustomShape 10"/>
            <p:cNvSpPr/>
            <p:nvPr/>
          </p:nvSpPr>
          <p:spPr>
            <a:xfrm>
              <a:off x="3601995" y="3240971"/>
              <a:ext cx="528014" cy="166222"/>
            </a:xfrm>
            <a:prstGeom prst="ellipse">
              <a:avLst/>
            </a:prstGeom>
            <a:solidFill>
              <a:srgbClr val="729FCF"/>
            </a:solidFill>
            <a:ln>
              <a:solidFill>
                <a:srgbClr val="3465A4"/>
              </a:solidFill>
            </a:ln>
          </p:spPr>
          <p:style>
            <a:lnRef idx="0">
              <a:scrgbClr r="0" g="0" b="0"/>
            </a:lnRef>
            <a:fillRef idx="0">
              <a:scrgbClr r="0" g="0" b="0"/>
            </a:fillRef>
            <a:effectRef idx="0">
              <a:scrgbClr r="0" g="0" b="0"/>
            </a:effectRef>
            <a:fontRef idx="minor"/>
          </p:style>
          <p:txBody>
            <a:bodyPr wrap="none" lIns="90000" tIns="45000" rIns="90000" bIns="45000" anchor="ctr"/>
            <a:lstStyle/>
            <a:p>
              <a:pPr algn="ctr"/>
              <a:r>
                <a:rPr lang="en-US" sz="1800" b="0" strike="noStrike" spc="-1" dirty="0" smtClean="0">
                  <a:solidFill>
                    <a:srgbClr val="000000"/>
                  </a:solidFill>
                  <a:uFill>
                    <a:solidFill>
                      <a:srgbClr val="FFFFFF"/>
                    </a:solidFill>
                  </a:uFill>
                  <a:latin typeface="Arial"/>
                </a:rPr>
                <a:t>[9]</a:t>
              </a:r>
              <a:endParaRPr lang="en-US" sz="1800" b="0" strike="noStrike" spc="-1" dirty="0">
                <a:solidFill>
                  <a:srgbClr val="000000"/>
                </a:solidFill>
                <a:uFill>
                  <a:solidFill>
                    <a:srgbClr val="FFFFFF"/>
                  </a:solidFill>
                </a:uFill>
                <a:latin typeface="Arial"/>
              </a:endParaRPr>
            </a:p>
          </p:txBody>
        </p:sp>
        <p:sp>
          <p:nvSpPr>
            <p:cNvPr id="97" name="Line 17"/>
            <p:cNvSpPr/>
            <p:nvPr/>
          </p:nvSpPr>
          <p:spPr>
            <a:xfrm>
              <a:off x="2163422" y="3702312"/>
              <a:ext cx="732301" cy="26614"/>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98" name="Line 57"/>
            <p:cNvSpPr/>
            <p:nvPr/>
          </p:nvSpPr>
          <p:spPr>
            <a:xfrm flipH="1">
              <a:off x="2146262" y="3232697"/>
              <a:ext cx="612257" cy="256398"/>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99" name="Line 58"/>
            <p:cNvSpPr/>
            <p:nvPr/>
          </p:nvSpPr>
          <p:spPr>
            <a:xfrm flipH="1">
              <a:off x="3278015" y="3400763"/>
              <a:ext cx="379531" cy="278588"/>
            </a:xfrm>
            <a:prstGeom prst="line">
              <a:avLst/>
            </a:prstGeom>
            <a:ln>
              <a:solidFill>
                <a:srgbClr val="000000"/>
              </a:solidFill>
              <a:tailEnd type="triangle" w="med" len="med"/>
            </a:ln>
          </p:spPr>
          <p:style>
            <a:lnRef idx="0">
              <a:scrgbClr r="0" g="0" b="0"/>
            </a:lnRef>
            <a:fillRef idx="0">
              <a:scrgbClr r="0" g="0" b="0"/>
            </a:fillRef>
            <a:effectRef idx="0">
              <a:scrgbClr r="0" g="0" b="0"/>
            </a:effectRef>
            <a:fontRef idx="minor"/>
          </p:style>
        </p:sp>
        <p:sp>
          <p:nvSpPr>
            <p:cNvPr id="100" name="Rectangle 99"/>
            <p:cNvSpPr/>
            <p:nvPr/>
          </p:nvSpPr>
          <p:spPr>
            <a:xfrm>
              <a:off x="4401843" y="569482"/>
              <a:ext cx="4671179" cy="5509200"/>
            </a:xfrm>
            <a:prstGeom prst="rect">
              <a:avLst/>
            </a:prstGeom>
          </p:spPr>
          <p:txBody>
            <a:bodyPr wrap="square">
              <a:spAutoFit/>
            </a:bodyPr>
            <a:lstStyle/>
            <a:p>
              <a:r>
                <a:rPr lang="en-US" sz="800" b="1" dirty="0">
                  <a:latin typeface="Arial" panose="020B0604020202020204" pitchFamily="34" charset="0"/>
                  <a:cs typeface="Arial" panose="020B0604020202020204" pitchFamily="34" charset="0"/>
                </a:rPr>
                <a:t>[[1]] </a:t>
              </a:r>
              <a:r>
                <a:rPr lang="en-US" sz="800" b="1" dirty="0" smtClean="0">
                  <a:latin typeface="Arial" panose="020B0604020202020204" pitchFamily="34" charset="0"/>
                  <a:cs typeface="Arial" panose="020B0604020202020204" pitchFamily="34" charset="0"/>
                </a:rPr>
                <a:t>– 1</a:t>
              </a:r>
              <a:r>
                <a:rPr lang="en-US" sz="800" b="1" baseline="30000" dirty="0" smtClean="0">
                  <a:latin typeface="Arial" panose="020B0604020202020204" pitchFamily="34" charset="0"/>
                  <a:cs typeface="Arial" panose="020B0604020202020204" pitchFamily="34" charset="0"/>
                </a:rPr>
                <a:t>st</a:t>
              </a:r>
              <a:r>
                <a:rPr lang="en-US" sz="800" b="1" dirty="0" smtClean="0">
                  <a:latin typeface="Arial" panose="020B0604020202020204" pitchFamily="34" charset="0"/>
                  <a:cs typeface="Arial" panose="020B0604020202020204" pitchFamily="34" charset="0"/>
                </a:rPr>
                <a:t> degree MB</a:t>
              </a:r>
              <a:endParaRPr lang="en-US" sz="800" b="1"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[[1]][[1]]</a:t>
              </a:r>
            </a:p>
            <a:p>
              <a:r>
                <a:rPr lang="en-US" sz="800" dirty="0">
                  <a:latin typeface="Arial" panose="020B0604020202020204" pitchFamily="34" charset="0"/>
                  <a:cs typeface="Arial" panose="020B0604020202020204" pitchFamily="34" charset="0"/>
                </a:rPr>
                <a:t>[1] "RBM39"     "BTNL8"     "TSPO"      "TNFRSF11B"</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[[1]][[2]]</a:t>
              </a:r>
            </a:p>
            <a:p>
              <a:r>
                <a:rPr lang="en-US" sz="800" dirty="0">
                  <a:latin typeface="Arial" panose="020B0604020202020204" pitchFamily="34" charset="0"/>
                  <a:cs typeface="Arial" panose="020B0604020202020204" pitchFamily="34" charset="0"/>
                </a:rPr>
                <a:t>[1] "TNNC1"  "TEP1"   "UBIAD1" "RMND5B" "HEBP1" </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[[1]][[3]]</a:t>
              </a:r>
            </a:p>
            <a:p>
              <a:r>
                <a:rPr lang="en-US" sz="800" dirty="0">
                  <a:latin typeface="Arial" panose="020B0604020202020204" pitchFamily="34" charset="0"/>
                  <a:cs typeface="Arial" panose="020B0604020202020204" pitchFamily="34" charset="0"/>
                </a:rPr>
                <a:t>[1] "TMPRSS3" "</a:t>
              </a:r>
              <a:r>
                <a:rPr lang="en-US" sz="800" dirty="0" smtClean="0">
                  <a:latin typeface="Arial" panose="020B0604020202020204" pitchFamily="34" charset="0"/>
                  <a:cs typeface="Arial" panose="020B0604020202020204" pitchFamily="34" charset="0"/>
                </a:rPr>
                <a:t>CCND1"  </a:t>
              </a:r>
              <a:endParaRPr lang="en-US" sz="800" dirty="0">
                <a:latin typeface="Arial" panose="020B0604020202020204" pitchFamily="34" charset="0"/>
                <a:cs typeface="Arial" panose="020B0604020202020204" pitchFamily="34" charset="0"/>
              </a:endParaRPr>
            </a:p>
            <a:p>
              <a:endParaRPr lang="en-US" sz="800" dirty="0">
                <a:latin typeface="Arial" panose="020B0604020202020204" pitchFamily="34" charset="0"/>
                <a:cs typeface="Arial" panose="020B0604020202020204" pitchFamily="34" charset="0"/>
              </a:endParaRPr>
            </a:p>
            <a:p>
              <a:endParaRPr lang="en-US" sz="800" dirty="0">
                <a:latin typeface="Arial" panose="020B0604020202020204" pitchFamily="34" charset="0"/>
                <a:cs typeface="Arial" panose="020B0604020202020204" pitchFamily="34" charset="0"/>
              </a:endParaRPr>
            </a:p>
            <a:p>
              <a:r>
                <a:rPr lang="en-US" sz="800" b="1" dirty="0">
                  <a:latin typeface="Arial" panose="020B0604020202020204" pitchFamily="34" charset="0"/>
                  <a:cs typeface="Arial" panose="020B0604020202020204" pitchFamily="34" charset="0"/>
                </a:rPr>
                <a:t>[[2]] </a:t>
              </a:r>
              <a:r>
                <a:rPr lang="en-US" sz="800" b="1" dirty="0" smtClean="0">
                  <a:latin typeface="Arial" panose="020B0604020202020204" pitchFamily="34" charset="0"/>
                  <a:cs typeface="Arial" panose="020B0604020202020204" pitchFamily="34" charset="0"/>
                </a:rPr>
                <a:t>2</a:t>
              </a:r>
              <a:r>
                <a:rPr lang="en-US" sz="800" b="1" baseline="30000" dirty="0" smtClean="0">
                  <a:latin typeface="Arial" panose="020B0604020202020204" pitchFamily="34" charset="0"/>
                  <a:cs typeface="Arial" panose="020B0604020202020204" pitchFamily="34" charset="0"/>
                </a:rPr>
                <a:t>nd</a:t>
              </a:r>
              <a:r>
                <a:rPr lang="en-US" sz="800" b="1" dirty="0" smtClean="0">
                  <a:latin typeface="Arial" panose="020B0604020202020204" pitchFamily="34" charset="0"/>
                  <a:cs typeface="Arial" panose="020B0604020202020204" pitchFamily="34" charset="0"/>
                </a:rPr>
                <a:t> degree MB</a:t>
              </a:r>
              <a:endParaRPr lang="en-US" sz="800" b="1"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[[2]][[1]]</a:t>
              </a:r>
            </a:p>
            <a:p>
              <a:r>
                <a:rPr lang="en-US" sz="800" dirty="0">
                  <a:latin typeface="Arial" panose="020B0604020202020204" pitchFamily="34" charset="0"/>
                  <a:cs typeface="Arial" panose="020B0604020202020204" pitchFamily="34" charset="0"/>
                </a:rPr>
                <a:t>[1] "RPL36"    "FASTKD3"  "EIF4EBP1" "PSMB8"   </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[[2]][[2]]</a:t>
              </a:r>
            </a:p>
            <a:p>
              <a:r>
                <a:rPr lang="en-US" sz="800" dirty="0">
                  <a:latin typeface="Arial" panose="020B0604020202020204" pitchFamily="34" charset="0"/>
                  <a:cs typeface="Arial" panose="020B0604020202020204" pitchFamily="34" charset="0"/>
                </a:rPr>
                <a:t>[1] "Group"  "FEN1"   "YWHAB"  "ZNF273" "LRRC17" "EPS8"   "NIT1"  </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[[2]][[3]]</a:t>
              </a:r>
            </a:p>
            <a:p>
              <a:r>
                <a:rPr lang="en-US" sz="800" dirty="0">
                  <a:latin typeface="Arial" panose="020B0604020202020204" pitchFamily="34" charset="0"/>
                  <a:cs typeface="Arial" panose="020B0604020202020204" pitchFamily="34" charset="0"/>
                </a:rPr>
                <a:t> [1] "</a:t>
              </a:r>
              <a:r>
                <a:rPr lang="en-US" sz="800" dirty="0" smtClean="0">
                  <a:latin typeface="Arial" panose="020B0604020202020204" pitchFamily="34" charset="0"/>
                  <a:cs typeface="Arial" panose="020B0604020202020204" pitchFamily="34" charset="0"/>
                </a:rPr>
                <a:t>RBM39"     </a:t>
              </a:r>
              <a:r>
                <a:rPr lang="en-US" sz="800" dirty="0">
                  <a:latin typeface="Arial" panose="020B0604020202020204" pitchFamily="34" charset="0"/>
                  <a:cs typeface="Arial" panose="020B0604020202020204" pitchFamily="34" charset="0"/>
                </a:rPr>
                <a:t>"</a:t>
              </a:r>
              <a:r>
                <a:rPr lang="en-US" sz="800" dirty="0" smtClean="0">
                  <a:latin typeface="Arial" panose="020B0604020202020204" pitchFamily="34" charset="0"/>
                  <a:cs typeface="Arial" panose="020B0604020202020204" pitchFamily="34" charset="0"/>
                </a:rPr>
                <a:t>BTNL8"     </a:t>
              </a:r>
              <a:r>
                <a:rPr lang="en-US" sz="800" dirty="0">
                  <a:latin typeface="Arial" panose="020B0604020202020204" pitchFamily="34" charset="0"/>
                  <a:cs typeface="Arial" panose="020B0604020202020204" pitchFamily="34" charset="0"/>
                </a:rPr>
                <a:t>"</a:t>
              </a:r>
              <a:r>
                <a:rPr lang="en-US" sz="800" dirty="0" smtClean="0">
                  <a:latin typeface="Arial" panose="020B0604020202020204" pitchFamily="34" charset="0"/>
                  <a:cs typeface="Arial" panose="020B0604020202020204" pitchFamily="34" charset="0"/>
                </a:rPr>
                <a:t>TSPO"  </a:t>
              </a:r>
              <a:r>
                <a:rPr lang="en-US" sz="800" dirty="0">
                  <a:latin typeface="Arial" panose="020B0604020202020204" pitchFamily="34" charset="0"/>
                  <a:cs typeface="Arial" panose="020B0604020202020204" pitchFamily="34" charset="0"/>
                </a:rPr>
                <a:t>"</a:t>
              </a:r>
              <a:r>
                <a:rPr lang="en-US" sz="800" dirty="0" smtClean="0">
                  <a:latin typeface="Arial" panose="020B0604020202020204" pitchFamily="34" charset="0"/>
                  <a:cs typeface="Arial" panose="020B0604020202020204" pitchFamily="34" charset="0"/>
                </a:rPr>
                <a:t>TNFRSF11B" </a:t>
              </a:r>
              <a:r>
                <a:rPr lang="en-US" sz="800" dirty="0">
                  <a:latin typeface="Arial" panose="020B0604020202020204" pitchFamily="34" charset="0"/>
                  <a:cs typeface="Arial" panose="020B0604020202020204" pitchFamily="34" charset="0"/>
                </a:rPr>
                <a:t>"DDX41"     "PPP2CA"    "STOM"      "C10orf10"  "HIST1H2BC"</a:t>
              </a:r>
            </a:p>
            <a:p>
              <a:r>
                <a:rPr lang="en-US" sz="800" dirty="0">
                  <a:latin typeface="Arial" panose="020B0604020202020204" pitchFamily="34" charset="0"/>
                  <a:cs typeface="Arial" panose="020B0604020202020204" pitchFamily="34" charset="0"/>
                </a:rPr>
                <a:t>[10] "HOXB2"     "FOLH1"     "NPM3"     </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[[2]][[4]]</a:t>
              </a:r>
            </a:p>
            <a:p>
              <a:r>
                <a:rPr lang="en-US" sz="800" dirty="0">
                  <a:latin typeface="Arial" panose="020B0604020202020204" pitchFamily="34" charset="0"/>
                  <a:cs typeface="Arial" panose="020B0604020202020204" pitchFamily="34" charset="0"/>
                </a:rPr>
                <a:t>[1] "</a:t>
              </a:r>
              <a:r>
                <a:rPr lang="en-US" sz="800" dirty="0" smtClean="0">
                  <a:latin typeface="Arial" panose="020B0604020202020204" pitchFamily="34" charset="0"/>
                  <a:cs typeface="Arial" panose="020B0604020202020204" pitchFamily="34" charset="0"/>
                </a:rPr>
                <a:t>Group" </a:t>
              </a:r>
              <a:r>
                <a:rPr lang="en-US" sz="800" dirty="0">
                  <a:latin typeface="Arial" panose="020B0604020202020204" pitchFamily="34" charset="0"/>
                  <a:cs typeface="Arial" panose="020B0604020202020204" pitchFamily="34" charset="0"/>
                </a:rPr>
                <a:t>"TMPRSS3" </a:t>
              </a:r>
              <a:r>
                <a:rPr lang="en-US" sz="800" dirty="0" smtClean="0">
                  <a:latin typeface="Arial" panose="020B0604020202020204" pitchFamily="34" charset="0"/>
                  <a:cs typeface="Arial" panose="020B0604020202020204" pitchFamily="34" charset="0"/>
                </a:rPr>
                <a:t>"</a:t>
              </a:r>
              <a:r>
                <a:rPr lang="en-US" sz="800" dirty="0">
                  <a:latin typeface="Arial" panose="020B0604020202020204" pitchFamily="34" charset="0"/>
                  <a:cs typeface="Arial" panose="020B0604020202020204" pitchFamily="34" charset="0"/>
                </a:rPr>
                <a:t>CCND1" </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[[2]][[5]]</a:t>
              </a:r>
            </a:p>
            <a:p>
              <a:r>
                <a:rPr lang="en-US" sz="800" dirty="0">
                  <a:latin typeface="Arial" panose="020B0604020202020204" pitchFamily="34" charset="0"/>
                  <a:cs typeface="Arial" panose="020B0604020202020204" pitchFamily="34" charset="0"/>
                </a:rPr>
                <a:t> [1] "GSTA1"    "ZDHHC6"   "INPP1"    "RAC1"     "PTBP1"    "ADAMTSL4" "TMEM63A"  "TATDN2"   "KIF11"    "SLC10A3" </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[[2]][[6]]</a:t>
              </a:r>
            </a:p>
            <a:p>
              <a:r>
                <a:rPr lang="en-US" sz="800" dirty="0">
                  <a:latin typeface="Arial" panose="020B0604020202020204" pitchFamily="34" charset="0"/>
                  <a:cs typeface="Arial" panose="020B0604020202020204" pitchFamily="34" charset="0"/>
                </a:rPr>
                <a:t> [1] "</a:t>
              </a:r>
              <a:r>
                <a:rPr lang="en-US" sz="800" dirty="0" smtClean="0">
                  <a:latin typeface="Arial" panose="020B0604020202020204" pitchFamily="34" charset="0"/>
                  <a:cs typeface="Arial" panose="020B0604020202020204" pitchFamily="34" charset="0"/>
                </a:rPr>
                <a:t>TNNC1"    </a:t>
              </a:r>
              <a:r>
                <a:rPr lang="en-US" sz="800" dirty="0">
                  <a:latin typeface="Arial" panose="020B0604020202020204" pitchFamily="34" charset="0"/>
                  <a:cs typeface="Arial" panose="020B0604020202020204" pitchFamily="34" charset="0"/>
                </a:rPr>
                <a:t>"AGA"      "PSAT1"    "</a:t>
              </a:r>
              <a:r>
                <a:rPr lang="en-US" sz="800" dirty="0" smtClean="0">
                  <a:latin typeface="Arial" panose="020B0604020202020204" pitchFamily="34" charset="0"/>
                  <a:cs typeface="Arial" panose="020B0604020202020204" pitchFamily="34" charset="0"/>
                </a:rPr>
                <a:t>TEP1"     </a:t>
              </a:r>
              <a:r>
                <a:rPr lang="en-US" sz="800" dirty="0">
                  <a:latin typeface="Arial" panose="020B0604020202020204" pitchFamily="34" charset="0"/>
                  <a:cs typeface="Arial" panose="020B0604020202020204" pitchFamily="34" charset="0"/>
                </a:rPr>
                <a:t>"</a:t>
              </a:r>
              <a:r>
                <a:rPr lang="en-US" sz="800" dirty="0" smtClean="0">
                  <a:latin typeface="Arial" panose="020B0604020202020204" pitchFamily="34" charset="0"/>
                  <a:cs typeface="Arial" panose="020B0604020202020204" pitchFamily="34" charset="0"/>
                </a:rPr>
                <a:t>YWHAB"    </a:t>
              </a:r>
              <a:r>
                <a:rPr lang="en-US" sz="800" dirty="0">
                  <a:latin typeface="Arial" panose="020B0604020202020204" pitchFamily="34" charset="0"/>
                  <a:cs typeface="Arial" panose="020B0604020202020204" pitchFamily="34" charset="0"/>
                </a:rPr>
                <a:t>"NDUFS6"   "SNAPC4"   "RANBP6"   "</a:t>
              </a:r>
              <a:r>
                <a:rPr lang="en-US" sz="800" dirty="0" smtClean="0">
                  <a:latin typeface="Arial" panose="020B0604020202020204" pitchFamily="34" charset="0"/>
                  <a:cs typeface="Arial" panose="020B0604020202020204" pitchFamily="34" charset="0"/>
                </a:rPr>
                <a:t>UBIAD1"   </a:t>
              </a:r>
              <a:r>
                <a:rPr lang="en-US" sz="800" dirty="0">
                  <a:latin typeface="Arial" panose="020B0604020202020204" pitchFamily="34" charset="0"/>
                  <a:cs typeface="Arial" panose="020B0604020202020204" pitchFamily="34" charset="0"/>
                </a:rPr>
                <a:t>"B4GALNT1"</a:t>
              </a:r>
            </a:p>
            <a:p>
              <a:r>
                <a:rPr lang="en-US" sz="800" dirty="0">
                  <a:latin typeface="Arial" panose="020B0604020202020204" pitchFamily="34" charset="0"/>
                  <a:cs typeface="Arial" panose="020B0604020202020204" pitchFamily="34" charset="0"/>
                </a:rPr>
                <a:t>[11] "</a:t>
              </a:r>
              <a:r>
                <a:rPr lang="en-US" sz="800" dirty="0" smtClean="0">
                  <a:latin typeface="Arial" panose="020B0604020202020204" pitchFamily="34" charset="0"/>
                  <a:cs typeface="Arial" panose="020B0604020202020204" pitchFamily="34" charset="0"/>
                </a:rPr>
                <a:t>RMND5B"   </a:t>
              </a:r>
              <a:r>
                <a:rPr lang="en-US" sz="800" dirty="0">
                  <a:latin typeface="Arial" panose="020B0604020202020204" pitchFamily="34" charset="0"/>
                  <a:cs typeface="Arial" panose="020B0604020202020204" pitchFamily="34" charset="0"/>
                </a:rPr>
                <a:t>"CACYBP"   "CCDC15"   "NPY1R"    "S100PBP"  "ISYNA1"   "FOXRED2"  "ZFP36L2"  "IFI30"    "</a:t>
              </a:r>
              <a:r>
                <a:rPr lang="en-US" sz="800" dirty="0" smtClean="0">
                  <a:latin typeface="Arial" panose="020B0604020202020204" pitchFamily="34" charset="0"/>
                  <a:cs typeface="Arial" panose="020B0604020202020204" pitchFamily="34" charset="0"/>
                </a:rPr>
                <a:t>HEBP1"   </a:t>
              </a:r>
              <a:endParaRPr lang="en-US" sz="800" dirty="0">
                <a:latin typeface="Arial" panose="020B0604020202020204" pitchFamily="34" charset="0"/>
                <a:cs typeface="Arial" panose="020B0604020202020204" pitchFamily="34" charset="0"/>
              </a:endParaRP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[[2]][[7]]</a:t>
              </a:r>
            </a:p>
            <a:p>
              <a:r>
                <a:rPr lang="en-US" sz="800" dirty="0">
                  <a:latin typeface="Arial" panose="020B0604020202020204" pitchFamily="34" charset="0"/>
                  <a:cs typeface="Arial" panose="020B0604020202020204" pitchFamily="34" charset="0"/>
                </a:rPr>
                <a:t>[1] "PPY"   "L1TD1"</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[[2]][[8]]</a:t>
              </a:r>
            </a:p>
            <a:p>
              <a:r>
                <a:rPr lang="en-US" sz="800" dirty="0">
                  <a:latin typeface="Arial" panose="020B0604020202020204" pitchFamily="34" charset="0"/>
                  <a:cs typeface="Arial" panose="020B0604020202020204" pitchFamily="34" charset="0"/>
                </a:rPr>
                <a:t>[1] "TNNC1" </a:t>
              </a:r>
              <a:r>
                <a:rPr lang="en-US" sz="800" dirty="0" smtClean="0">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rPr>
                <a:t>"FSTL3"</a:t>
              </a:r>
            </a:p>
            <a:p>
              <a:endParaRPr lang="en-US" sz="800" dirty="0">
                <a:latin typeface="Arial" panose="020B0604020202020204" pitchFamily="34" charset="0"/>
                <a:cs typeface="Arial" panose="020B0604020202020204" pitchFamily="34" charset="0"/>
              </a:endParaRPr>
            </a:p>
            <a:p>
              <a:r>
                <a:rPr lang="en-US" sz="800" dirty="0">
                  <a:latin typeface="Arial" panose="020B0604020202020204" pitchFamily="34" charset="0"/>
                  <a:cs typeface="Arial" panose="020B0604020202020204" pitchFamily="34" charset="0"/>
                </a:rPr>
                <a:t>[[2]][[9]]</a:t>
              </a:r>
            </a:p>
            <a:p>
              <a:r>
                <a:rPr lang="en-US" sz="800" dirty="0">
                  <a:latin typeface="Arial" panose="020B0604020202020204" pitchFamily="34" charset="0"/>
                  <a:cs typeface="Arial" panose="020B0604020202020204" pitchFamily="34" charset="0"/>
                </a:rPr>
                <a:t>[1] "Group" </a:t>
              </a:r>
              <a:r>
                <a:rPr lang="en-US" sz="800" dirty="0" smtClean="0">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rPr>
                <a:t>"</a:t>
              </a:r>
              <a:r>
                <a:rPr lang="en-US" sz="800" dirty="0" smtClean="0">
                  <a:latin typeface="Arial" panose="020B0604020202020204" pitchFamily="34" charset="0"/>
                  <a:cs typeface="Arial" panose="020B0604020202020204" pitchFamily="34" charset="0"/>
                </a:rPr>
                <a:t>TMPRSS3“,  </a:t>
              </a:r>
              <a:r>
                <a:rPr lang="en-US" sz="800" dirty="0">
                  <a:latin typeface="Arial" panose="020B0604020202020204" pitchFamily="34" charset="0"/>
                  <a:cs typeface="Arial" panose="020B0604020202020204" pitchFamily="34" charset="0"/>
                </a:rPr>
                <a:t>"CCND1" </a:t>
              </a:r>
              <a:r>
                <a:rPr lang="en-US" sz="800" dirty="0" smtClean="0">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rPr>
                <a:t>"SLC2A4RG" </a:t>
              </a:r>
              <a:r>
                <a:rPr lang="en-US" sz="800" dirty="0" smtClean="0">
                  <a:latin typeface="Arial" panose="020B0604020202020204" pitchFamily="34" charset="0"/>
                  <a:cs typeface="Arial" panose="020B0604020202020204" pitchFamily="34" charset="0"/>
                </a:rPr>
                <a:t>,"</a:t>
              </a:r>
              <a:r>
                <a:rPr lang="en-US" sz="800" dirty="0">
                  <a:latin typeface="Arial" panose="020B0604020202020204" pitchFamily="34" charset="0"/>
                  <a:cs typeface="Arial" panose="020B0604020202020204" pitchFamily="34" charset="0"/>
                </a:rPr>
                <a:t>RDX"     </a:t>
              </a:r>
            </a:p>
          </p:txBody>
        </p:sp>
      </p:grpSp>
    </p:spTree>
    <p:extLst>
      <p:ext uri="{BB962C8B-B14F-4D97-AF65-F5344CB8AC3E}">
        <p14:creationId xmlns:p14="http://schemas.microsoft.com/office/powerpoint/2010/main" val="29937395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r>
              <a:rPr lang="en-US" dirty="0" smtClean="0"/>
              <a:t>Check the MB degree, starting name and end name</a:t>
            </a:r>
            <a:endParaRPr lang="en-US" dirty="0"/>
          </a:p>
        </p:txBody>
      </p:sp>
      <p:pic>
        <p:nvPicPr>
          <p:cNvPr id="4" name="Picture 3"/>
          <p:cNvPicPr/>
          <p:nvPr/>
        </p:nvPicPr>
        <p:blipFill>
          <a:blip r:embed="rId2"/>
          <a:srcRect l="51069" t="45258" r="9013" b="15057"/>
          <a:stretch/>
        </p:blipFill>
        <p:spPr>
          <a:xfrm>
            <a:off x="-52742" y="1600200"/>
            <a:ext cx="9196920" cy="2925720"/>
          </a:xfrm>
          <a:prstGeom prst="rect">
            <a:avLst/>
          </a:prstGeom>
          <a:ln>
            <a:noFill/>
          </a:ln>
        </p:spPr>
      </p:pic>
    </p:spTree>
    <p:extLst>
      <p:ext uri="{BB962C8B-B14F-4D97-AF65-F5344CB8AC3E}">
        <p14:creationId xmlns:p14="http://schemas.microsoft.com/office/powerpoint/2010/main" val="49166291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l="2085" t="2754" r="49833" b="3726"/>
          <a:stretch/>
        </p:blipFill>
        <p:spPr>
          <a:xfrm>
            <a:off x="81720" y="764704"/>
            <a:ext cx="9062280" cy="5642280"/>
          </a:xfrm>
          <a:prstGeom prst="rect">
            <a:avLst/>
          </a:prstGeom>
          <a:ln>
            <a:noFill/>
          </a:ln>
        </p:spPr>
      </p:pic>
      <p:sp>
        <p:nvSpPr>
          <p:cNvPr id="5" name="TextBox 4"/>
          <p:cNvSpPr txBox="1"/>
          <p:nvPr/>
        </p:nvSpPr>
        <p:spPr>
          <a:xfrm>
            <a:off x="683568" y="260648"/>
            <a:ext cx="2304256" cy="369332"/>
          </a:xfrm>
          <a:prstGeom prst="rect">
            <a:avLst/>
          </a:prstGeom>
          <a:noFill/>
        </p:spPr>
        <p:txBody>
          <a:bodyPr wrap="square" rtlCol="0">
            <a:spAutoFit/>
          </a:bodyPr>
          <a:lstStyle/>
          <a:p>
            <a:r>
              <a:rPr lang="en-US" b="1" dirty="0" smtClean="0">
                <a:solidFill>
                  <a:srgbClr val="0000CC"/>
                </a:solidFill>
              </a:rPr>
              <a:t>Run MB program </a:t>
            </a:r>
            <a:endParaRPr lang="en-US" b="1" dirty="0">
              <a:solidFill>
                <a:srgbClr val="0000CC"/>
              </a:solidFill>
            </a:endParaRPr>
          </a:p>
        </p:txBody>
      </p:sp>
    </p:spTree>
    <p:extLst>
      <p:ext uri="{BB962C8B-B14F-4D97-AF65-F5344CB8AC3E}">
        <p14:creationId xmlns:p14="http://schemas.microsoft.com/office/powerpoint/2010/main" val="286634174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8058"/>
          </a:xfrm>
        </p:spPr>
        <p:txBody>
          <a:bodyPr>
            <a:normAutofit fontScale="90000"/>
          </a:bodyPr>
          <a:lstStyle/>
          <a:p>
            <a:pPr algn="l"/>
            <a:r>
              <a:rPr lang="en-US" sz="2800" b="1" dirty="0" smtClean="0">
                <a:solidFill>
                  <a:srgbClr val="0000CC"/>
                </a:solidFill>
              </a:rPr>
              <a:t>3</a:t>
            </a:r>
            <a:r>
              <a:rPr lang="en-US" sz="2800" b="1" baseline="30000" dirty="0" smtClean="0">
                <a:solidFill>
                  <a:srgbClr val="0000CC"/>
                </a:solidFill>
              </a:rPr>
              <a:t>rd</a:t>
            </a:r>
            <a:r>
              <a:rPr lang="en-US" sz="2800" b="1" dirty="0" smtClean="0">
                <a:solidFill>
                  <a:srgbClr val="0000CC"/>
                </a:solidFill>
              </a:rPr>
              <a:t> degree Markov blanket</a:t>
            </a:r>
            <a:endParaRPr lang="en-US" sz="2800" b="1" dirty="0">
              <a:solidFill>
                <a:srgbClr val="0000CC"/>
              </a:solidFill>
            </a:endParaRPr>
          </a:p>
        </p:txBody>
      </p:sp>
      <p:pic>
        <p:nvPicPr>
          <p:cNvPr id="4" name="Picture 3"/>
          <p:cNvPicPr/>
          <p:nvPr/>
        </p:nvPicPr>
        <p:blipFill rotWithShape="1">
          <a:blip r:embed="rId2"/>
          <a:srcRect t="5587" r="55922"/>
          <a:stretch/>
        </p:blipFill>
        <p:spPr>
          <a:xfrm>
            <a:off x="243314" y="908720"/>
            <a:ext cx="8443486" cy="5789160"/>
          </a:xfrm>
          <a:prstGeom prst="rect">
            <a:avLst/>
          </a:prstGeom>
          <a:ln>
            <a:noFill/>
          </a:ln>
        </p:spPr>
      </p:pic>
    </p:spTree>
    <p:extLst>
      <p:ext uri="{BB962C8B-B14F-4D97-AF65-F5344CB8AC3E}">
        <p14:creationId xmlns:p14="http://schemas.microsoft.com/office/powerpoint/2010/main" val="159911184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548680"/>
            <a:ext cx="8229600" cy="3600400"/>
          </a:xfrm>
        </p:spPr>
        <p:txBody>
          <a:bodyPr>
            <a:normAutofit fontScale="77500" lnSpcReduction="20000"/>
          </a:bodyPr>
          <a:lstStyle/>
          <a:p>
            <a:pPr>
              <a:lnSpc>
                <a:spcPct val="160000"/>
              </a:lnSpc>
            </a:pPr>
            <a:r>
              <a:rPr lang="en-US" dirty="0" smtClean="0"/>
              <a:t>Two ways to show diagram consisting Group node and around nodes (parents, co-parents, child nodes)</a:t>
            </a:r>
          </a:p>
          <a:p>
            <a:pPr lvl="1">
              <a:lnSpc>
                <a:spcPct val="160000"/>
              </a:lnSpc>
            </a:pPr>
            <a:r>
              <a:rPr lang="en-US" dirty="0" smtClean="0"/>
              <a:t>One is to make the dot file manually and transform the dot file into image file (</a:t>
            </a:r>
            <a:r>
              <a:rPr lang="en-US" altLang="ko-KR" dirty="0"/>
              <a:t>dot –</a:t>
            </a:r>
            <a:r>
              <a:rPr lang="en-US" altLang="ko-KR" dirty="0" err="1"/>
              <a:t>Tpng</a:t>
            </a:r>
            <a:r>
              <a:rPr lang="en-US" altLang="ko-KR" dirty="0"/>
              <a:t> –O file </a:t>
            </a:r>
            <a:r>
              <a:rPr lang="en-US" altLang="ko-KR" dirty="0" smtClean="0"/>
              <a:t>name.dot)</a:t>
            </a:r>
          </a:p>
          <a:p>
            <a:pPr lvl="1">
              <a:lnSpc>
                <a:spcPct val="160000"/>
              </a:lnSpc>
            </a:pPr>
            <a:r>
              <a:rPr lang="en-US" altLang="ko-KR" dirty="0" smtClean="0"/>
              <a:t>Other is to use </a:t>
            </a:r>
            <a:r>
              <a:rPr lang="en-US" altLang="ko-KR" dirty="0" err="1" smtClean="0"/>
              <a:t>Cytoscape</a:t>
            </a:r>
            <a:r>
              <a:rPr lang="en-US" altLang="ko-KR" dirty="0" smtClean="0"/>
              <a:t> program </a:t>
            </a:r>
            <a:endParaRPr lang="ko-KR" altLang="en-US" dirty="0"/>
          </a:p>
          <a:p>
            <a:pPr>
              <a:lnSpc>
                <a:spcPct val="160000"/>
              </a:lnSpc>
            </a:pPr>
            <a:endParaRPr lang="en-US" dirty="0" smtClean="0"/>
          </a:p>
          <a:p>
            <a:pPr>
              <a:lnSpc>
                <a:spcPct val="160000"/>
              </a:lnSpc>
            </a:pPr>
            <a:endParaRPr lang="en-US" dirty="0" smtClean="0"/>
          </a:p>
        </p:txBody>
      </p:sp>
    </p:spTree>
    <p:extLst>
      <p:ext uri="{BB962C8B-B14F-4D97-AF65-F5344CB8AC3E}">
        <p14:creationId xmlns:p14="http://schemas.microsoft.com/office/powerpoint/2010/main" val="193539653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076661"/>
          </a:xfrm>
        </p:spPr>
        <p:txBody>
          <a:bodyPr/>
          <a:lstStyle/>
          <a:p>
            <a:r>
              <a:rPr lang="en-US" dirty="0" smtClean="0"/>
              <a:t>Manual method  to use</a:t>
            </a:r>
            <a:endParaRPr lang="en-US" dirty="0"/>
          </a:p>
        </p:txBody>
      </p:sp>
      <p:pic>
        <p:nvPicPr>
          <p:cNvPr id="6" name="Picture 5"/>
          <p:cNvPicPr>
            <a:picLocks noChangeAspect="1"/>
          </p:cNvPicPr>
          <p:nvPr/>
        </p:nvPicPr>
        <p:blipFill rotWithShape="1">
          <a:blip r:embed="rId2"/>
          <a:srcRect l="17062" t="16333" r="67844" b="6668"/>
          <a:stretch/>
        </p:blipFill>
        <p:spPr>
          <a:xfrm>
            <a:off x="5004048" y="1265301"/>
            <a:ext cx="3888432" cy="5579054"/>
          </a:xfrm>
          <a:prstGeom prst="rect">
            <a:avLst/>
          </a:prstGeom>
        </p:spPr>
      </p:pic>
      <p:sp>
        <p:nvSpPr>
          <p:cNvPr id="7" name="TextBox 6"/>
          <p:cNvSpPr txBox="1"/>
          <p:nvPr/>
        </p:nvSpPr>
        <p:spPr>
          <a:xfrm flipH="1">
            <a:off x="178946" y="1268323"/>
            <a:ext cx="5040560" cy="1477328"/>
          </a:xfrm>
          <a:prstGeom prst="rect">
            <a:avLst/>
          </a:prstGeom>
          <a:noFill/>
        </p:spPr>
        <p:txBody>
          <a:bodyPr wrap="square" rtlCol="0">
            <a:spAutoFit/>
          </a:bodyPr>
          <a:lstStyle/>
          <a:p>
            <a:pPr marL="285750" indent="-285750">
              <a:buFont typeface="Arial" panose="020B0604020202020204" pitchFamily="34" charset="0"/>
              <a:buChar char="•"/>
            </a:pPr>
            <a:r>
              <a:rPr lang="en-US" dirty="0" smtClean="0"/>
              <a:t>Manually, we copy the gene name of interest and connection to other gene. </a:t>
            </a:r>
          </a:p>
          <a:p>
            <a:pPr marL="285750" indent="-285750">
              <a:buFont typeface="Arial" panose="020B0604020202020204" pitchFamily="34" charset="0"/>
              <a:buChar char="•"/>
            </a:pPr>
            <a:r>
              <a:rPr lang="en-US" dirty="0" smtClean="0"/>
              <a:t>Save as dot file  and then use following order “</a:t>
            </a:r>
            <a:r>
              <a:rPr lang="en-US" altLang="ko-KR" dirty="0"/>
              <a:t>dot –</a:t>
            </a:r>
            <a:r>
              <a:rPr lang="en-US" altLang="ko-KR" dirty="0" err="1"/>
              <a:t>Tpng</a:t>
            </a:r>
            <a:r>
              <a:rPr lang="en-US" altLang="ko-KR" dirty="0"/>
              <a:t> –O file </a:t>
            </a:r>
            <a:r>
              <a:rPr lang="en-US" altLang="ko-KR" dirty="0" smtClean="0"/>
              <a:t>name.dot”</a:t>
            </a:r>
            <a:endParaRPr lang="en-US" dirty="0" smtClean="0"/>
          </a:p>
          <a:p>
            <a:endParaRPr lang="en-US" dirty="0"/>
          </a:p>
        </p:txBody>
      </p:sp>
      <p:pic>
        <p:nvPicPr>
          <p:cNvPr id="8" name="Picture 7"/>
          <p:cNvPicPr/>
          <p:nvPr/>
        </p:nvPicPr>
        <p:blipFill rotWithShape="1">
          <a:blip r:embed="rId3"/>
          <a:srcRect l="12575" t="32937" r="59087" b="26743"/>
          <a:stretch/>
        </p:blipFill>
        <p:spPr>
          <a:xfrm>
            <a:off x="250954" y="3284984"/>
            <a:ext cx="4968552" cy="2664296"/>
          </a:xfrm>
          <a:prstGeom prst="rect">
            <a:avLst/>
          </a:prstGeom>
          <a:ln>
            <a:noFill/>
          </a:ln>
        </p:spPr>
      </p:pic>
    </p:spTree>
    <p:extLst>
      <p:ext uri="{BB962C8B-B14F-4D97-AF65-F5344CB8AC3E}">
        <p14:creationId xmlns:p14="http://schemas.microsoft.com/office/powerpoint/2010/main" val="3140474906"/>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076661"/>
          </a:xfrm>
        </p:spPr>
        <p:txBody>
          <a:bodyPr/>
          <a:lstStyle/>
          <a:p>
            <a:r>
              <a:rPr lang="en-US" dirty="0" smtClean="0"/>
              <a:t>Use </a:t>
            </a:r>
            <a:r>
              <a:rPr lang="en-US" dirty="0" err="1" smtClean="0"/>
              <a:t>Cytoscape</a:t>
            </a:r>
            <a:r>
              <a:rPr lang="en-US" dirty="0" smtClean="0"/>
              <a:t> </a:t>
            </a:r>
            <a:endParaRPr lang="en-US" dirty="0"/>
          </a:p>
        </p:txBody>
      </p:sp>
      <p:sp>
        <p:nvSpPr>
          <p:cNvPr id="7" name="TextBox 6"/>
          <p:cNvSpPr txBox="1"/>
          <p:nvPr/>
        </p:nvSpPr>
        <p:spPr>
          <a:xfrm flipH="1">
            <a:off x="178946" y="1268323"/>
            <a:ext cx="8353494" cy="1112164"/>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dirty="0" err="1" smtClean="0"/>
              <a:t>Cytoscape</a:t>
            </a:r>
            <a:r>
              <a:rPr lang="en-US" dirty="0" smtClean="0"/>
              <a:t> has a function to select the nodes that have direct relationship with node of interest </a:t>
            </a:r>
            <a:endParaRPr lang="en-US" dirty="0"/>
          </a:p>
        </p:txBody>
      </p:sp>
      <p:sp>
        <p:nvSpPr>
          <p:cNvPr id="93" name="Content Placeholder 2"/>
          <p:cNvSpPr>
            <a:spLocks noGrp="1"/>
          </p:cNvSpPr>
          <p:nvPr>
            <p:ph idx="1"/>
          </p:nvPr>
        </p:nvSpPr>
        <p:spPr>
          <a:xfrm>
            <a:off x="628651" y="4785049"/>
            <a:ext cx="7930346" cy="1668287"/>
          </a:xfrm>
        </p:spPr>
        <p:txBody>
          <a:bodyPr>
            <a:normAutofit fontScale="40000" lnSpcReduction="20000"/>
          </a:bodyPr>
          <a:lstStyle/>
          <a:p>
            <a:pPr>
              <a:lnSpc>
                <a:spcPct val="160000"/>
              </a:lnSpc>
            </a:pPr>
            <a:r>
              <a:rPr lang="en-US" dirty="0" smtClean="0"/>
              <a:t>It is useful to find the 1</a:t>
            </a:r>
            <a:r>
              <a:rPr lang="en-US" baseline="30000" dirty="0" smtClean="0"/>
              <a:t>st</a:t>
            </a:r>
            <a:r>
              <a:rPr lang="en-US" dirty="0" smtClean="0"/>
              <a:t> degree of parent and child nodes of any variable (not co-parent node).</a:t>
            </a:r>
          </a:p>
          <a:p>
            <a:pPr>
              <a:lnSpc>
                <a:spcPct val="160000"/>
              </a:lnSpc>
            </a:pPr>
            <a:r>
              <a:rPr lang="en-US" dirty="0" smtClean="0"/>
              <a:t>After you select a interesting gene, simultaneously press two keys “ctrl” and “6”. And then, simultaneously press two keys “ctrl” and “n”. You can find a new file in network panel. </a:t>
            </a:r>
          </a:p>
          <a:p>
            <a:pPr>
              <a:lnSpc>
                <a:spcPct val="160000"/>
              </a:lnSpc>
            </a:pPr>
            <a:r>
              <a:rPr lang="en-US" dirty="0" smtClean="0"/>
              <a:t>And, open the new file. You can see a new directed graph comprised of the interesting gene, parent nodes and child nodes. </a:t>
            </a:r>
            <a:endParaRPr lang="en-US" dirty="0"/>
          </a:p>
        </p:txBody>
      </p:sp>
      <p:pic>
        <p:nvPicPr>
          <p:cNvPr id="94" name="Picture 93"/>
          <p:cNvPicPr>
            <a:picLocks noChangeAspect="1"/>
          </p:cNvPicPr>
          <p:nvPr/>
        </p:nvPicPr>
        <p:blipFill rotWithShape="1">
          <a:blip r:embed="rId2"/>
          <a:srcRect l="6313" t="5096" r="57525" b="6375"/>
          <a:stretch/>
        </p:blipFill>
        <p:spPr>
          <a:xfrm>
            <a:off x="179512" y="2568032"/>
            <a:ext cx="3949760" cy="2039912"/>
          </a:xfrm>
          <a:prstGeom prst="rect">
            <a:avLst/>
          </a:prstGeom>
        </p:spPr>
      </p:pic>
      <p:pic>
        <p:nvPicPr>
          <p:cNvPr id="95" name="Picture 94"/>
          <p:cNvPicPr>
            <a:picLocks noChangeAspect="1"/>
          </p:cNvPicPr>
          <p:nvPr/>
        </p:nvPicPr>
        <p:blipFill rotWithShape="1">
          <a:blip r:embed="rId3"/>
          <a:srcRect l="6780" t="2713" r="56717" b="9116"/>
          <a:stretch/>
        </p:blipFill>
        <p:spPr>
          <a:xfrm>
            <a:off x="4572000" y="2586822"/>
            <a:ext cx="3986996" cy="2031637"/>
          </a:xfrm>
          <a:prstGeom prst="rect">
            <a:avLst/>
          </a:prstGeom>
        </p:spPr>
      </p:pic>
    </p:spTree>
    <p:extLst>
      <p:ext uri="{BB962C8B-B14F-4D97-AF65-F5344CB8AC3E}">
        <p14:creationId xmlns:p14="http://schemas.microsoft.com/office/powerpoint/2010/main" val="340323370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TextShape 1"/>
          <p:cNvSpPr txBox="1"/>
          <p:nvPr/>
        </p:nvSpPr>
        <p:spPr>
          <a:xfrm>
            <a:off x="0" y="869497"/>
            <a:ext cx="2405376" cy="298826"/>
          </a:xfrm>
          <a:prstGeom prst="rect">
            <a:avLst/>
          </a:prstGeom>
          <a:noFill/>
          <a:ln>
            <a:noFill/>
          </a:ln>
        </p:spPr>
        <p:txBody>
          <a:bodyPr lIns="0" tIns="0" rIns="0" bIns="0" anchor="ctr"/>
          <a:lstStyle/>
          <a:p>
            <a:pPr algn="ctr"/>
            <a:r>
              <a:rPr lang="en-US" sz="1950" spc="-1">
                <a:solidFill>
                  <a:srgbClr val="000000"/>
                </a:solidFill>
                <a:uFill>
                  <a:solidFill>
                    <a:srgbClr val="FFFFFF"/>
                  </a:solidFill>
                </a:uFill>
                <a:latin typeface="Arial"/>
              </a:rPr>
              <a:t>Cytoscape 3.6.0</a:t>
            </a:r>
          </a:p>
        </p:txBody>
      </p:sp>
      <p:pic>
        <p:nvPicPr>
          <p:cNvPr id="192" name="Picture 191"/>
          <p:cNvPicPr/>
          <p:nvPr/>
        </p:nvPicPr>
        <p:blipFill>
          <a:blip r:embed="rId2"/>
          <a:srcRect l="17297" r="29725" b="5647"/>
          <a:stretch/>
        </p:blipFill>
        <p:spPr>
          <a:xfrm>
            <a:off x="663879" y="1677307"/>
            <a:ext cx="2985658" cy="2290670"/>
          </a:xfrm>
          <a:prstGeom prst="rect">
            <a:avLst/>
          </a:prstGeom>
          <a:ln>
            <a:noFill/>
          </a:ln>
        </p:spPr>
      </p:pic>
      <p:pic>
        <p:nvPicPr>
          <p:cNvPr id="193" name="Picture 192"/>
          <p:cNvPicPr/>
          <p:nvPr/>
        </p:nvPicPr>
        <p:blipFill>
          <a:blip r:embed="rId3"/>
          <a:srcRect l="21073" r="20545" b="-1860"/>
          <a:stretch/>
        </p:blipFill>
        <p:spPr>
          <a:xfrm>
            <a:off x="4396032" y="1347864"/>
            <a:ext cx="4478650" cy="3366688"/>
          </a:xfrm>
          <a:prstGeom prst="rect">
            <a:avLst/>
          </a:prstGeom>
          <a:ln>
            <a:noFill/>
          </a:ln>
        </p:spPr>
      </p:pic>
      <p:sp>
        <p:nvSpPr>
          <p:cNvPr id="194" name="TextShape 2"/>
          <p:cNvSpPr txBox="1"/>
          <p:nvPr/>
        </p:nvSpPr>
        <p:spPr>
          <a:xfrm>
            <a:off x="331776" y="4154621"/>
            <a:ext cx="4240225" cy="1126015"/>
          </a:xfrm>
          <a:prstGeom prst="rect">
            <a:avLst/>
          </a:prstGeom>
          <a:noFill/>
          <a:ln>
            <a:noFill/>
          </a:ln>
        </p:spPr>
        <p:txBody>
          <a:bodyPr lIns="0" tIns="0" rIns="0" bIns="0"/>
          <a:lstStyle/>
          <a:p>
            <a:pPr marL="324000" indent="-243000">
              <a:lnSpc>
                <a:spcPct val="200000"/>
              </a:lnSpc>
              <a:buClr>
                <a:srgbClr val="000000"/>
              </a:buClr>
              <a:buSzPct val="45000"/>
              <a:buFont typeface="Wingdings" charset="2"/>
              <a:buChar char=""/>
            </a:pPr>
            <a:r>
              <a:rPr lang="en-US" spc="-1" dirty="0">
                <a:solidFill>
                  <a:srgbClr val="000000"/>
                </a:solidFill>
                <a:uFill>
                  <a:solidFill>
                    <a:srgbClr val="FFFFFF"/>
                  </a:solidFill>
                </a:uFill>
                <a:latin typeface="Arial"/>
              </a:rPr>
              <a:t>1</a:t>
            </a:r>
            <a:r>
              <a:rPr lang="en-US" spc="-1" baseline="30000" dirty="0">
                <a:solidFill>
                  <a:srgbClr val="000000"/>
                </a:solidFill>
                <a:uFill>
                  <a:solidFill>
                    <a:srgbClr val="FFFFFF"/>
                  </a:solidFill>
                </a:uFill>
                <a:latin typeface="Arial"/>
              </a:rPr>
              <a:t>st</a:t>
            </a:r>
            <a:r>
              <a:rPr lang="en-US" spc="-1" dirty="0">
                <a:solidFill>
                  <a:srgbClr val="000000"/>
                </a:solidFill>
                <a:uFill>
                  <a:solidFill>
                    <a:srgbClr val="FFFFFF"/>
                  </a:solidFill>
                </a:uFill>
                <a:latin typeface="Arial"/>
              </a:rPr>
              <a:t> Neighborhood nodes</a:t>
            </a:r>
          </a:p>
          <a:p>
            <a:pPr marL="324000" indent="-243000">
              <a:lnSpc>
                <a:spcPct val="200000"/>
              </a:lnSpc>
              <a:buClr>
                <a:srgbClr val="000000"/>
              </a:buClr>
              <a:buSzPct val="45000"/>
              <a:buFont typeface="Wingdings" charset="2"/>
              <a:buChar char=""/>
            </a:pPr>
            <a:r>
              <a:rPr lang="en-US" spc="-1" dirty="0">
                <a:solidFill>
                  <a:srgbClr val="000000"/>
                </a:solidFill>
                <a:uFill>
                  <a:solidFill>
                    <a:srgbClr val="FFFFFF"/>
                  </a:solidFill>
                </a:uFill>
                <a:latin typeface="Arial"/>
              </a:rPr>
              <a:t>No. of nodes: 6, No. of edge: 5</a:t>
            </a:r>
            <a:endParaRPr lang="en-US" spc="-1" dirty="0">
              <a:solidFill>
                <a:srgbClr val="000000"/>
              </a:solidFill>
              <a:uFill>
                <a:solidFill>
                  <a:srgbClr val="FFFFFF"/>
                </a:solidFill>
              </a:uFill>
              <a:latin typeface="Abyssinica SIL"/>
            </a:endParaRPr>
          </a:p>
        </p:txBody>
      </p:sp>
      <p:sp>
        <p:nvSpPr>
          <p:cNvPr id="195" name="TextShape 3"/>
          <p:cNvSpPr txBox="1"/>
          <p:nvPr/>
        </p:nvSpPr>
        <p:spPr>
          <a:xfrm>
            <a:off x="4484445" y="4766968"/>
            <a:ext cx="4473507" cy="1046934"/>
          </a:xfrm>
          <a:prstGeom prst="rect">
            <a:avLst/>
          </a:prstGeom>
          <a:noFill/>
          <a:ln>
            <a:noFill/>
          </a:ln>
        </p:spPr>
        <p:txBody>
          <a:bodyPr lIns="0" tIns="0" rIns="0" bIns="0"/>
          <a:lstStyle/>
          <a:p>
            <a:pPr marL="324000" indent="-243000">
              <a:lnSpc>
                <a:spcPct val="200000"/>
              </a:lnSpc>
              <a:buClr>
                <a:srgbClr val="000000"/>
              </a:buClr>
              <a:buSzPct val="45000"/>
              <a:buFont typeface="Wingdings" charset="2"/>
              <a:buChar char=""/>
            </a:pPr>
            <a:r>
              <a:rPr lang="en-US" spc="-1" dirty="0">
                <a:solidFill>
                  <a:srgbClr val="000000"/>
                </a:solidFill>
                <a:uFill>
                  <a:solidFill>
                    <a:srgbClr val="FFFFFF"/>
                  </a:solidFill>
                </a:uFill>
              </a:rPr>
              <a:t>2nd Neighborhood nodes</a:t>
            </a:r>
            <a:endParaRPr lang="en-US" spc="-1" dirty="0">
              <a:solidFill>
                <a:srgbClr val="000000"/>
              </a:solidFill>
              <a:uFill>
                <a:solidFill>
                  <a:srgbClr val="FFFFFF"/>
                </a:solidFill>
              </a:uFill>
              <a:latin typeface="Arial"/>
            </a:endParaRPr>
          </a:p>
          <a:p>
            <a:pPr marL="324000" indent="-243000">
              <a:lnSpc>
                <a:spcPct val="200000"/>
              </a:lnSpc>
              <a:buClr>
                <a:srgbClr val="000000"/>
              </a:buClr>
              <a:buSzPct val="45000"/>
              <a:buFont typeface="Wingdings" charset="2"/>
              <a:buChar char=""/>
            </a:pPr>
            <a:r>
              <a:rPr lang="en-US" spc="-1" dirty="0">
                <a:solidFill>
                  <a:srgbClr val="000000"/>
                </a:solidFill>
                <a:uFill>
                  <a:solidFill>
                    <a:srgbClr val="FFFFFF"/>
                  </a:solidFill>
                </a:uFill>
                <a:latin typeface="Arial"/>
              </a:rPr>
              <a:t>No. of nodes: 25, No. of edge: 24</a:t>
            </a:r>
            <a:endParaRPr lang="en-US" spc="-1" dirty="0">
              <a:solidFill>
                <a:srgbClr val="000000"/>
              </a:solidFill>
              <a:uFill>
                <a:solidFill>
                  <a:srgbClr val="FFFFFF"/>
                </a:solidFill>
              </a:uFill>
              <a:latin typeface="Abyssinica SIL"/>
            </a:endParaRPr>
          </a:p>
        </p:txBody>
      </p:sp>
      <p:sp>
        <p:nvSpPr>
          <p:cNvPr id="196" name="TextShape 4"/>
          <p:cNvSpPr txBox="1"/>
          <p:nvPr/>
        </p:nvSpPr>
        <p:spPr>
          <a:xfrm>
            <a:off x="1244160" y="1230538"/>
            <a:ext cx="5225472" cy="248858"/>
          </a:xfrm>
          <a:prstGeom prst="rect">
            <a:avLst/>
          </a:prstGeom>
          <a:noFill/>
          <a:ln>
            <a:noFill/>
          </a:ln>
        </p:spPr>
        <p:txBody>
          <a:bodyPr lIns="67500" tIns="33750" rIns="67500" bIns="33750"/>
          <a:lstStyle/>
          <a:p>
            <a:r>
              <a:rPr lang="en-US" sz="1350" spc="-1">
                <a:solidFill>
                  <a:srgbClr val="000000"/>
                </a:solidFill>
                <a:uFill>
                  <a:solidFill>
                    <a:srgbClr val="FFFFFF"/>
                  </a:solidFill>
                </a:uFill>
                <a:latin typeface="Arial"/>
              </a:rPr>
              <a:t>Structure according to relationship with group node</a:t>
            </a:r>
          </a:p>
        </p:txBody>
      </p:sp>
    </p:spTree>
    <p:extLst>
      <p:ext uri="{BB962C8B-B14F-4D97-AF65-F5344CB8AC3E}">
        <p14:creationId xmlns:p14="http://schemas.microsoft.com/office/powerpoint/2010/main" val="1157298958"/>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Contents</a:t>
            </a:r>
            <a:endParaRPr lang="ko-KR" altLang="en-US" dirty="0"/>
          </a:p>
        </p:txBody>
      </p:sp>
      <p:sp>
        <p:nvSpPr>
          <p:cNvPr id="3" name="내용 개체 틀 2"/>
          <p:cNvSpPr>
            <a:spLocks noGrp="1"/>
          </p:cNvSpPr>
          <p:nvPr>
            <p:ph idx="1"/>
          </p:nvPr>
        </p:nvSpPr>
        <p:spPr/>
        <p:txBody>
          <a:bodyPr>
            <a:normAutofit fontScale="55000" lnSpcReduction="20000"/>
          </a:bodyPr>
          <a:lstStyle/>
          <a:p>
            <a:pPr marL="514350" indent="-514350">
              <a:lnSpc>
                <a:spcPct val="150000"/>
              </a:lnSpc>
              <a:buFont typeface="+mj-lt"/>
              <a:buAutoNum type="arabicPeriod"/>
            </a:pPr>
            <a:r>
              <a:rPr lang="en-US" altLang="ko-KR" dirty="0" smtClean="0">
                <a:solidFill>
                  <a:schemeClr val="bg1">
                    <a:lumMod val="85000"/>
                  </a:schemeClr>
                </a:solidFill>
              </a:rPr>
              <a:t>Collecting data from GEO</a:t>
            </a:r>
          </a:p>
          <a:p>
            <a:pPr marL="514350" indent="-514350">
              <a:lnSpc>
                <a:spcPct val="150000"/>
              </a:lnSpc>
              <a:buFont typeface="+mj-lt"/>
              <a:buAutoNum type="arabicPeriod"/>
            </a:pPr>
            <a:r>
              <a:rPr lang="en-US" altLang="ko-KR" dirty="0" smtClean="0">
                <a:solidFill>
                  <a:schemeClr val="bg1">
                    <a:lumMod val="85000"/>
                  </a:schemeClr>
                </a:solidFill>
              </a:rPr>
              <a:t>Banjo</a:t>
            </a:r>
          </a:p>
          <a:p>
            <a:pPr marL="514350" indent="-514350">
              <a:lnSpc>
                <a:spcPct val="150000"/>
              </a:lnSpc>
              <a:buFont typeface="+mj-lt"/>
              <a:buAutoNum type="arabicPeriod"/>
            </a:pPr>
            <a:r>
              <a:rPr lang="en-US" altLang="ko-KR" dirty="0" err="1" smtClean="0"/>
              <a:t>Cytoscape</a:t>
            </a:r>
            <a:endParaRPr lang="en-US" altLang="ko-KR" dirty="0" smtClean="0"/>
          </a:p>
          <a:p>
            <a:pPr marL="514350" indent="-514350">
              <a:lnSpc>
                <a:spcPct val="150000"/>
              </a:lnSpc>
              <a:buFont typeface="+mj-lt"/>
              <a:buAutoNum type="arabicPeriod"/>
            </a:pPr>
            <a:r>
              <a:rPr lang="en-US" altLang="ko-KR" dirty="0">
                <a:solidFill>
                  <a:schemeClr val="bg1">
                    <a:lumMod val="85000"/>
                  </a:schemeClr>
                </a:solidFill>
              </a:rPr>
              <a:t>Banjo </a:t>
            </a:r>
            <a:r>
              <a:rPr lang="en-US" altLang="ko-KR" dirty="0" smtClean="0">
                <a:solidFill>
                  <a:schemeClr val="bg1">
                    <a:lumMod val="85000"/>
                  </a:schemeClr>
                </a:solidFill>
              </a:rPr>
              <a:t>analysis adding </a:t>
            </a:r>
            <a:r>
              <a:rPr lang="en-US" altLang="ko-KR" dirty="0">
                <a:solidFill>
                  <a:schemeClr val="bg1">
                    <a:lumMod val="85000"/>
                  </a:schemeClr>
                </a:solidFill>
              </a:rPr>
              <a:t>biological information using </a:t>
            </a:r>
            <a:r>
              <a:rPr lang="en-US" altLang="ko-KR" dirty="0" err="1" smtClean="0">
                <a:solidFill>
                  <a:schemeClr val="bg1">
                    <a:lumMod val="85000"/>
                  </a:schemeClr>
                </a:solidFill>
              </a:rPr>
              <a:t>cytoscape</a:t>
            </a:r>
            <a:endParaRPr lang="en-US" altLang="ko-KR" dirty="0" smtClean="0">
              <a:solidFill>
                <a:schemeClr val="bg1">
                  <a:lumMod val="85000"/>
                </a:schemeClr>
              </a:solidFill>
            </a:endParaRPr>
          </a:p>
          <a:p>
            <a:pPr marL="514350" indent="-514350">
              <a:lnSpc>
                <a:spcPct val="150000"/>
              </a:lnSpc>
              <a:buFont typeface="+mj-lt"/>
              <a:buAutoNum type="arabicPeriod"/>
            </a:pPr>
            <a:r>
              <a:rPr lang="en-US" altLang="ko-KR" dirty="0" err="1" smtClean="0">
                <a:solidFill>
                  <a:schemeClr val="bg1">
                    <a:lumMod val="85000"/>
                  </a:schemeClr>
                </a:solidFill>
              </a:rPr>
              <a:t>GeNIe</a:t>
            </a:r>
            <a:r>
              <a:rPr lang="en-US" altLang="ko-KR" dirty="0" smtClean="0">
                <a:solidFill>
                  <a:schemeClr val="bg1">
                    <a:lumMod val="85000"/>
                  </a:schemeClr>
                </a:solidFill>
              </a:rPr>
              <a:t> structure and validation</a:t>
            </a:r>
          </a:p>
          <a:p>
            <a:pPr marL="914400" lvl="1" indent="-514350">
              <a:lnSpc>
                <a:spcPct val="150000"/>
              </a:lnSpc>
              <a:buFont typeface="Arial" panose="020B0604020202020204" pitchFamily="34" charset="0"/>
              <a:buChar char="•"/>
            </a:pPr>
            <a:r>
              <a:rPr lang="en-US" altLang="ko-KR" dirty="0" err="1" smtClean="0">
                <a:solidFill>
                  <a:schemeClr val="bg1">
                    <a:lumMod val="85000"/>
                  </a:schemeClr>
                </a:solidFill>
              </a:rPr>
              <a:t>GeNIe</a:t>
            </a:r>
            <a:r>
              <a:rPr lang="en-US" altLang="ko-KR" dirty="0" smtClean="0">
                <a:solidFill>
                  <a:schemeClr val="bg1">
                    <a:lumMod val="85000"/>
                  </a:schemeClr>
                </a:solidFill>
              </a:rPr>
              <a:t> </a:t>
            </a:r>
          </a:p>
          <a:p>
            <a:pPr marL="914400" lvl="1" indent="-514350">
              <a:lnSpc>
                <a:spcPct val="150000"/>
              </a:lnSpc>
              <a:buFont typeface="Arial" panose="020B0604020202020204" pitchFamily="34" charset="0"/>
              <a:buChar char="•"/>
            </a:pPr>
            <a:r>
              <a:rPr lang="en-US" altLang="ko-KR" dirty="0" smtClean="0">
                <a:solidFill>
                  <a:schemeClr val="bg1">
                    <a:lumMod val="85000"/>
                  </a:schemeClr>
                </a:solidFill>
              </a:rPr>
              <a:t>Validation of </a:t>
            </a:r>
            <a:r>
              <a:rPr lang="en-US" altLang="ko-KR" dirty="0" err="1" smtClean="0">
                <a:solidFill>
                  <a:schemeClr val="bg1">
                    <a:lumMod val="85000"/>
                  </a:schemeClr>
                </a:solidFill>
              </a:rPr>
              <a:t>GeNIe</a:t>
            </a:r>
            <a:r>
              <a:rPr lang="en-US" altLang="ko-KR" dirty="0" smtClean="0">
                <a:solidFill>
                  <a:schemeClr val="bg1">
                    <a:lumMod val="85000"/>
                  </a:schemeClr>
                </a:solidFill>
              </a:rPr>
              <a:t> structure</a:t>
            </a:r>
          </a:p>
          <a:p>
            <a:pPr marL="1314450" lvl="2" indent="-514350">
              <a:lnSpc>
                <a:spcPct val="150000"/>
              </a:lnSpc>
            </a:pPr>
            <a:r>
              <a:rPr lang="en-US" altLang="ko-KR" dirty="0" smtClean="0">
                <a:solidFill>
                  <a:schemeClr val="bg1">
                    <a:lumMod val="85000"/>
                  </a:schemeClr>
                </a:solidFill>
              </a:rPr>
              <a:t>Extreme probability of Group node -&gt; change of genes’ values</a:t>
            </a:r>
          </a:p>
          <a:p>
            <a:pPr marL="1314450" lvl="2" indent="-514350">
              <a:lnSpc>
                <a:spcPct val="150000"/>
              </a:lnSpc>
            </a:pPr>
            <a:r>
              <a:rPr lang="en-US" altLang="ko-KR" dirty="0" smtClean="0">
                <a:solidFill>
                  <a:schemeClr val="bg1">
                    <a:lumMod val="85000"/>
                  </a:schemeClr>
                </a:solidFill>
              </a:rPr>
              <a:t>Predict program</a:t>
            </a:r>
          </a:p>
          <a:p>
            <a:pPr marL="1314450" lvl="2" indent="-514350">
              <a:lnSpc>
                <a:spcPct val="150000"/>
              </a:lnSpc>
            </a:pPr>
            <a:r>
              <a:rPr lang="en-US" altLang="ko-KR" dirty="0" smtClean="0">
                <a:solidFill>
                  <a:schemeClr val="bg1">
                    <a:lumMod val="85000"/>
                  </a:schemeClr>
                </a:solidFill>
              </a:rPr>
              <a:t>Calculate probability with best parameter… </a:t>
            </a:r>
          </a:p>
          <a:p>
            <a:pPr marL="514350" indent="-514350">
              <a:lnSpc>
                <a:spcPct val="150000"/>
              </a:lnSpc>
              <a:buFont typeface="+mj-lt"/>
              <a:buAutoNum type="arabicPeriod"/>
            </a:pPr>
            <a:r>
              <a:rPr lang="en-US" altLang="ko-KR" dirty="0" smtClean="0">
                <a:solidFill>
                  <a:schemeClr val="bg1">
                    <a:lumMod val="85000"/>
                  </a:schemeClr>
                </a:solidFill>
              </a:rPr>
              <a:t>Order code and independent</a:t>
            </a:r>
          </a:p>
        </p:txBody>
      </p:sp>
    </p:spTree>
    <p:extLst>
      <p:ext uri="{BB962C8B-B14F-4D97-AF65-F5344CB8AC3E}">
        <p14:creationId xmlns:p14="http://schemas.microsoft.com/office/powerpoint/2010/main" val="321076573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extShape 1"/>
          <p:cNvSpPr txBox="1"/>
          <p:nvPr/>
        </p:nvSpPr>
        <p:spPr>
          <a:xfrm>
            <a:off x="457172" y="273684"/>
            <a:ext cx="8228763" cy="639061"/>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Cytoscape 3.60</a:t>
            </a:r>
          </a:p>
        </p:txBody>
      </p:sp>
      <p:pic>
        <p:nvPicPr>
          <p:cNvPr id="62" name="Picture 61"/>
          <p:cNvPicPr/>
          <p:nvPr/>
        </p:nvPicPr>
        <p:blipFill>
          <a:blip r:embed="rId2"/>
          <a:srcRect l="2993" t="2977" r="54369" b="3502"/>
          <a:stretch/>
        </p:blipFill>
        <p:spPr>
          <a:xfrm>
            <a:off x="995328" y="1210886"/>
            <a:ext cx="7299072" cy="5124894"/>
          </a:xfrm>
          <a:prstGeom prst="rect">
            <a:avLst/>
          </a:prstGeom>
          <a:ln>
            <a:noFill/>
          </a:ln>
        </p:spPr>
      </p:pic>
    </p:spTree>
    <p:extLst>
      <p:ext uri="{BB962C8B-B14F-4D97-AF65-F5344CB8AC3E}">
        <p14:creationId xmlns:p14="http://schemas.microsoft.com/office/powerpoint/2010/main" val="42326543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p:nvPr>
        </p:nvSpPr>
        <p:spPr>
          <a:xfrm>
            <a:off x="323528" y="404664"/>
            <a:ext cx="8228763" cy="816047"/>
          </a:xfrm>
        </p:spPr>
        <p:txBody>
          <a:bodyPr>
            <a:normAutofit fontScale="85000" lnSpcReduction="10000"/>
          </a:bodyPr>
          <a:lstStyle/>
          <a:p>
            <a:pPr marL="514350" indent="-514350">
              <a:buFont typeface="+mj-lt"/>
              <a:buAutoNum type="arabicPeriod"/>
            </a:pPr>
            <a:r>
              <a:rPr lang="en-US" b="1" dirty="0" err="1" smtClean="0">
                <a:solidFill>
                  <a:srgbClr val="0000CC"/>
                </a:solidFill>
              </a:rPr>
              <a:t>Cytoscape</a:t>
            </a:r>
            <a:r>
              <a:rPr lang="en-US" b="1" dirty="0" smtClean="0">
                <a:solidFill>
                  <a:srgbClr val="0000CC"/>
                </a:solidFill>
              </a:rPr>
              <a:t> can import the dot file. </a:t>
            </a:r>
            <a:endParaRPr lang="en-US" b="1" dirty="0">
              <a:solidFill>
                <a:srgbClr val="0000CC"/>
              </a:solidFill>
            </a:endParaRPr>
          </a:p>
        </p:txBody>
      </p:sp>
      <p:pic>
        <p:nvPicPr>
          <p:cNvPr id="4" name="Picture 3"/>
          <p:cNvPicPr/>
          <p:nvPr/>
        </p:nvPicPr>
        <p:blipFill rotWithShape="1">
          <a:blip r:embed="rId2"/>
          <a:srcRect l="2087" t="17973" r="63841" b="15501"/>
          <a:stretch/>
        </p:blipFill>
        <p:spPr>
          <a:xfrm>
            <a:off x="107504" y="1556792"/>
            <a:ext cx="4824536" cy="2471952"/>
          </a:xfrm>
          <a:prstGeom prst="rect">
            <a:avLst/>
          </a:prstGeom>
          <a:ln>
            <a:noFill/>
          </a:ln>
        </p:spPr>
      </p:pic>
      <p:pic>
        <p:nvPicPr>
          <p:cNvPr id="5" name="Picture 4"/>
          <p:cNvPicPr/>
          <p:nvPr/>
        </p:nvPicPr>
        <p:blipFill>
          <a:blip r:embed="rId3"/>
          <a:srcRect l="20224" t="8409" r="55276" b="29236"/>
          <a:stretch/>
        </p:blipFill>
        <p:spPr>
          <a:xfrm>
            <a:off x="5580112" y="1412776"/>
            <a:ext cx="3250536" cy="2962233"/>
          </a:xfrm>
          <a:prstGeom prst="rect">
            <a:avLst/>
          </a:prstGeom>
          <a:ln>
            <a:noFill/>
          </a:ln>
        </p:spPr>
      </p:pic>
      <p:sp>
        <p:nvSpPr>
          <p:cNvPr id="6" name="TextBox 5"/>
          <p:cNvSpPr txBox="1"/>
          <p:nvPr/>
        </p:nvSpPr>
        <p:spPr>
          <a:xfrm>
            <a:off x="467544" y="4375009"/>
            <a:ext cx="1872208" cy="369332"/>
          </a:xfrm>
          <a:prstGeom prst="rect">
            <a:avLst/>
          </a:prstGeom>
          <a:noFill/>
        </p:spPr>
        <p:txBody>
          <a:bodyPr wrap="square" rtlCol="0">
            <a:spAutoFit/>
          </a:bodyPr>
          <a:lstStyle/>
          <a:p>
            <a:r>
              <a:rPr lang="en-US" dirty="0" smtClean="0"/>
              <a:t>Banjo structure</a:t>
            </a:r>
            <a:endParaRPr lang="en-US" dirty="0"/>
          </a:p>
        </p:txBody>
      </p:sp>
      <p:sp>
        <p:nvSpPr>
          <p:cNvPr id="7" name="TextBox 6"/>
          <p:cNvSpPr txBox="1"/>
          <p:nvPr/>
        </p:nvSpPr>
        <p:spPr>
          <a:xfrm>
            <a:off x="4932040" y="4576202"/>
            <a:ext cx="3744416" cy="369332"/>
          </a:xfrm>
          <a:prstGeom prst="rect">
            <a:avLst/>
          </a:prstGeom>
          <a:noFill/>
        </p:spPr>
        <p:txBody>
          <a:bodyPr wrap="square" rtlCol="0">
            <a:spAutoFit/>
          </a:bodyPr>
          <a:lstStyle/>
          <a:p>
            <a:pPr algn="ctr"/>
            <a:r>
              <a:rPr lang="en-US" dirty="0" smtClean="0"/>
              <a:t>Circular layout using </a:t>
            </a:r>
            <a:r>
              <a:rPr lang="en-US" dirty="0" err="1" smtClean="0"/>
              <a:t>cytoscape</a:t>
            </a:r>
            <a:endParaRPr lang="en-US" dirty="0"/>
          </a:p>
        </p:txBody>
      </p:sp>
    </p:spTree>
    <p:extLst>
      <p:ext uri="{BB962C8B-B14F-4D97-AF65-F5344CB8AC3E}">
        <p14:creationId xmlns:p14="http://schemas.microsoft.com/office/powerpoint/2010/main" val="3970836401"/>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l="2086" t="14089" r="50744" b="15057"/>
          <a:stretch/>
        </p:blipFill>
        <p:spPr>
          <a:xfrm>
            <a:off x="92160" y="0"/>
            <a:ext cx="9890280" cy="4754880"/>
          </a:xfrm>
          <a:prstGeom prst="rect">
            <a:avLst/>
          </a:prstGeom>
          <a:ln>
            <a:noFill/>
          </a:ln>
        </p:spPr>
      </p:pic>
      <p:pic>
        <p:nvPicPr>
          <p:cNvPr id="5" name="Picture 4"/>
          <p:cNvPicPr/>
          <p:nvPr/>
        </p:nvPicPr>
        <p:blipFill>
          <a:blip r:embed="rId3"/>
          <a:srcRect l="2081" t="5587" r="48927"/>
          <a:stretch/>
        </p:blipFill>
        <p:spPr>
          <a:xfrm>
            <a:off x="3566160" y="3291840"/>
            <a:ext cx="6271920" cy="3868920"/>
          </a:xfrm>
          <a:prstGeom prst="rect">
            <a:avLst/>
          </a:prstGeom>
          <a:ln>
            <a:noFill/>
          </a:ln>
        </p:spPr>
      </p:pic>
      <p:sp>
        <p:nvSpPr>
          <p:cNvPr id="6" name="TextBox 5"/>
          <p:cNvSpPr txBox="1"/>
          <p:nvPr/>
        </p:nvSpPr>
        <p:spPr>
          <a:xfrm>
            <a:off x="7308304" y="764704"/>
            <a:ext cx="2160240" cy="369332"/>
          </a:xfrm>
          <a:prstGeom prst="rect">
            <a:avLst/>
          </a:prstGeom>
          <a:noFill/>
        </p:spPr>
        <p:txBody>
          <a:bodyPr wrap="square" rtlCol="0">
            <a:spAutoFit/>
          </a:bodyPr>
          <a:lstStyle/>
          <a:p>
            <a:r>
              <a:rPr lang="en-US" dirty="0" smtClean="0"/>
              <a:t>Banjo structure </a:t>
            </a:r>
            <a:endParaRPr lang="en-US" dirty="0"/>
          </a:p>
        </p:txBody>
      </p:sp>
    </p:spTree>
    <p:extLst>
      <p:ext uri="{BB962C8B-B14F-4D97-AF65-F5344CB8AC3E}">
        <p14:creationId xmlns:p14="http://schemas.microsoft.com/office/powerpoint/2010/main" val="65712639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l="20224" t="8409" r="55276" b="29236"/>
          <a:stretch/>
        </p:blipFill>
        <p:spPr>
          <a:xfrm>
            <a:off x="0" y="722313"/>
            <a:ext cx="6958440" cy="5668920"/>
          </a:xfrm>
          <a:prstGeom prst="rect">
            <a:avLst/>
          </a:prstGeom>
          <a:ln>
            <a:noFill/>
          </a:ln>
        </p:spPr>
      </p:pic>
      <p:sp>
        <p:nvSpPr>
          <p:cNvPr id="5" name="TextBox 4"/>
          <p:cNvSpPr txBox="1"/>
          <p:nvPr/>
        </p:nvSpPr>
        <p:spPr>
          <a:xfrm>
            <a:off x="179512" y="260648"/>
            <a:ext cx="2376264" cy="923330"/>
          </a:xfrm>
          <a:prstGeom prst="rect">
            <a:avLst/>
          </a:prstGeom>
          <a:noFill/>
        </p:spPr>
        <p:txBody>
          <a:bodyPr wrap="square" rtlCol="0">
            <a:spAutoFit/>
          </a:bodyPr>
          <a:lstStyle/>
          <a:p>
            <a:r>
              <a:rPr lang="en-US" dirty="0" smtClean="0"/>
              <a:t>circular layout of 1219 nodes using </a:t>
            </a:r>
            <a:r>
              <a:rPr lang="en-US" dirty="0" err="1" smtClean="0"/>
              <a:t>cytoscpae</a:t>
            </a:r>
            <a:r>
              <a:rPr lang="en-US" dirty="0" smtClean="0"/>
              <a:t> </a:t>
            </a:r>
            <a:endParaRPr lang="en-US" dirty="0"/>
          </a:p>
        </p:txBody>
      </p:sp>
      <p:pic>
        <p:nvPicPr>
          <p:cNvPr id="6" name="Picture 5"/>
          <p:cNvPicPr/>
          <p:nvPr/>
        </p:nvPicPr>
        <p:blipFill>
          <a:blip r:embed="rId3"/>
          <a:srcRect l="15692" t="5587" r="48019" b="26392"/>
          <a:stretch/>
        </p:blipFill>
        <p:spPr>
          <a:xfrm>
            <a:off x="5497649" y="0"/>
            <a:ext cx="3633984" cy="3907904"/>
          </a:xfrm>
          <a:prstGeom prst="rect">
            <a:avLst/>
          </a:prstGeom>
          <a:ln>
            <a:noFill/>
          </a:ln>
        </p:spPr>
      </p:pic>
    </p:spTree>
    <p:extLst>
      <p:ext uri="{BB962C8B-B14F-4D97-AF65-F5344CB8AC3E}">
        <p14:creationId xmlns:p14="http://schemas.microsoft.com/office/powerpoint/2010/main" val="19504282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Picture 58"/>
          <p:cNvPicPr/>
          <p:nvPr/>
        </p:nvPicPr>
        <p:blipFill>
          <a:blip r:embed="rId2"/>
          <a:srcRect l="19321" t="14485" r="55967" b="32061"/>
          <a:stretch/>
        </p:blipFill>
        <p:spPr>
          <a:xfrm>
            <a:off x="166215" y="83304"/>
            <a:ext cx="4312761" cy="2985984"/>
          </a:xfrm>
          <a:prstGeom prst="rect">
            <a:avLst/>
          </a:prstGeom>
          <a:ln>
            <a:noFill/>
          </a:ln>
        </p:spPr>
      </p:pic>
      <p:pic>
        <p:nvPicPr>
          <p:cNvPr id="60" name="Picture 59"/>
          <p:cNvPicPr/>
          <p:nvPr/>
        </p:nvPicPr>
        <p:blipFill>
          <a:blip r:embed="rId3"/>
          <a:srcRect l="16599" t="19755" r="51647" b="40560"/>
          <a:stretch/>
        </p:blipFill>
        <p:spPr>
          <a:xfrm>
            <a:off x="415047" y="3152559"/>
            <a:ext cx="8087693" cy="3234489"/>
          </a:xfrm>
          <a:prstGeom prst="rect">
            <a:avLst/>
          </a:prstGeom>
          <a:ln>
            <a:noFill/>
          </a:ln>
        </p:spPr>
      </p:pic>
      <p:sp>
        <p:nvSpPr>
          <p:cNvPr id="2" name="TextBox 1"/>
          <p:cNvSpPr txBox="1"/>
          <p:nvPr/>
        </p:nvSpPr>
        <p:spPr>
          <a:xfrm>
            <a:off x="4211960" y="548680"/>
            <a:ext cx="4680520" cy="128528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smtClean="0"/>
              <a:t>Using Ctr+6 and </a:t>
            </a:r>
            <a:r>
              <a:rPr lang="en-US" dirty="0" err="1" smtClean="0"/>
              <a:t>ctr+n</a:t>
            </a:r>
            <a:r>
              <a:rPr lang="en-US" dirty="0" smtClean="0"/>
              <a:t> keys, we can obtain the structures with group node and 1</a:t>
            </a:r>
            <a:r>
              <a:rPr lang="en-US" baseline="30000" dirty="0" smtClean="0"/>
              <a:t>st</a:t>
            </a:r>
            <a:r>
              <a:rPr lang="en-US" dirty="0" smtClean="0"/>
              <a:t> or 2</a:t>
            </a:r>
            <a:r>
              <a:rPr lang="en-US" baseline="30000" dirty="0" smtClean="0"/>
              <a:t>ndar</a:t>
            </a:r>
            <a:r>
              <a:rPr lang="en-US" dirty="0" smtClean="0"/>
              <a:t> related gene nodes.</a:t>
            </a:r>
            <a:endParaRPr lang="en-US" dirty="0"/>
          </a:p>
        </p:txBody>
      </p:sp>
    </p:spTree>
    <p:extLst>
      <p:ext uri="{BB962C8B-B14F-4D97-AF65-F5344CB8AC3E}">
        <p14:creationId xmlns:p14="http://schemas.microsoft.com/office/powerpoint/2010/main" val="1604156275"/>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p:nvPr/>
        </p:nvPicPr>
        <p:blipFill>
          <a:blip r:embed="rId2"/>
          <a:srcRect l="9432" t="15582" r="10230" b="4322"/>
          <a:stretch/>
        </p:blipFill>
        <p:spPr>
          <a:xfrm>
            <a:off x="1244160" y="1161576"/>
            <a:ext cx="6635847" cy="4976640"/>
          </a:xfrm>
          <a:prstGeom prst="rect">
            <a:avLst/>
          </a:prstGeom>
          <a:ln>
            <a:noFill/>
          </a:ln>
        </p:spPr>
      </p:pic>
      <p:sp>
        <p:nvSpPr>
          <p:cNvPr id="75" name="TextShape 1"/>
          <p:cNvSpPr txBox="1"/>
          <p:nvPr/>
        </p:nvSpPr>
        <p:spPr>
          <a:xfrm>
            <a:off x="0" y="188641"/>
            <a:ext cx="8904071" cy="1152128"/>
          </a:xfrm>
          <a:prstGeom prst="rect">
            <a:avLst/>
          </a:prstGeom>
          <a:noFill/>
          <a:ln>
            <a:noFill/>
          </a:ln>
        </p:spPr>
        <p:txBody>
          <a:bodyPr lIns="81638" tIns="40819" rIns="81638" bIns="40819"/>
          <a:lstStyle/>
          <a:p>
            <a:pPr marL="391867" indent="-293900">
              <a:lnSpc>
                <a:spcPct val="115000"/>
              </a:lnSpc>
              <a:buClr>
                <a:srgbClr val="000000"/>
              </a:buClr>
              <a:buSzPct val="45000"/>
              <a:buFont typeface="Wingdings" charset="2"/>
              <a:buChar char=""/>
            </a:pPr>
            <a:r>
              <a:rPr lang="en-US" sz="2358" spc="-1" dirty="0">
                <a:solidFill>
                  <a:srgbClr val="000000"/>
                </a:solidFill>
                <a:uFill>
                  <a:solidFill>
                    <a:srgbClr val="FFFFFF"/>
                  </a:solidFill>
                </a:uFill>
                <a:latin typeface="Arial"/>
              </a:rPr>
              <a:t>Yellow colored nodes represent nodes within 2</a:t>
            </a:r>
            <a:r>
              <a:rPr lang="en-US" sz="2358" spc="-1" baseline="101000" dirty="0">
                <a:solidFill>
                  <a:srgbClr val="000000"/>
                </a:solidFill>
                <a:uFill>
                  <a:solidFill>
                    <a:srgbClr val="FFFFFF"/>
                  </a:solidFill>
                </a:uFill>
                <a:latin typeface="Arial"/>
              </a:rPr>
              <a:t>nd</a:t>
            </a:r>
            <a:r>
              <a:rPr lang="en-US" sz="2358" spc="-1" dirty="0">
                <a:solidFill>
                  <a:srgbClr val="000000"/>
                </a:solidFill>
                <a:uFill>
                  <a:solidFill>
                    <a:srgbClr val="FFFFFF"/>
                  </a:solidFill>
                </a:uFill>
                <a:latin typeface="Arial"/>
              </a:rPr>
              <a:t> MB.</a:t>
            </a:r>
          </a:p>
          <a:p>
            <a:pPr marL="391867" indent="-293900">
              <a:lnSpc>
                <a:spcPct val="115000"/>
              </a:lnSpc>
              <a:buClr>
                <a:srgbClr val="000000"/>
              </a:buClr>
              <a:buSzPct val="45000"/>
              <a:buFont typeface="Wingdings" charset="2"/>
              <a:buChar char=""/>
            </a:pPr>
            <a:r>
              <a:rPr lang="en-US" sz="2358" spc="-1" dirty="0">
                <a:solidFill>
                  <a:srgbClr val="000000"/>
                </a:solidFill>
                <a:uFill>
                  <a:solidFill>
                    <a:srgbClr val="FFFFFF"/>
                  </a:solidFill>
                </a:uFill>
                <a:latin typeface="Arial"/>
              </a:rPr>
              <a:t>Blue colored nodes represent nodes related with breast </a:t>
            </a:r>
            <a:r>
              <a:rPr lang="en-US" sz="2358" spc="-1" dirty="0" smtClean="0">
                <a:solidFill>
                  <a:srgbClr val="000000"/>
                </a:solidFill>
                <a:uFill>
                  <a:solidFill>
                    <a:srgbClr val="FFFFFF"/>
                  </a:solidFill>
                </a:uFill>
                <a:latin typeface="Arial"/>
              </a:rPr>
              <a:t>cancer</a:t>
            </a:r>
          </a:p>
        </p:txBody>
      </p:sp>
    </p:spTree>
    <p:extLst>
      <p:ext uri="{BB962C8B-B14F-4D97-AF65-F5344CB8AC3E}">
        <p14:creationId xmlns:p14="http://schemas.microsoft.com/office/powerpoint/2010/main" val="1347849918"/>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Picture 75"/>
          <p:cNvPicPr/>
          <p:nvPr/>
        </p:nvPicPr>
        <p:blipFill>
          <a:blip r:embed="rId2"/>
          <a:srcRect l="4452" t="16450" r="20931" b="7262"/>
          <a:stretch/>
        </p:blipFill>
        <p:spPr>
          <a:xfrm>
            <a:off x="497665" y="108775"/>
            <a:ext cx="8378650" cy="6444161"/>
          </a:xfrm>
          <a:prstGeom prst="rect">
            <a:avLst/>
          </a:prstGeom>
          <a:ln>
            <a:noFill/>
          </a:ln>
        </p:spPr>
      </p:pic>
    </p:spTree>
    <p:extLst>
      <p:ext uri="{BB962C8B-B14F-4D97-AF65-F5344CB8AC3E}">
        <p14:creationId xmlns:p14="http://schemas.microsoft.com/office/powerpoint/2010/main" val="264233526"/>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 name="Picture 76"/>
          <p:cNvPicPr/>
          <p:nvPr/>
        </p:nvPicPr>
        <p:blipFill>
          <a:blip r:embed="rId2"/>
          <a:srcRect l="4452" t="2418" r="10921" b="22589"/>
          <a:stretch/>
        </p:blipFill>
        <p:spPr>
          <a:xfrm>
            <a:off x="82945" y="415407"/>
            <a:ext cx="9082041" cy="6054585"/>
          </a:xfrm>
          <a:prstGeom prst="rect">
            <a:avLst/>
          </a:prstGeom>
          <a:ln>
            <a:noFill/>
          </a:ln>
        </p:spPr>
      </p:pic>
    </p:spTree>
    <p:extLst>
      <p:ext uri="{BB962C8B-B14F-4D97-AF65-F5344CB8AC3E}">
        <p14:creationId xmlns:p14="http://schemas.microsoft.com/office/powerpoint/2010/main" val="67853698"/>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 name="Picture 77"/>
          <p:cNvPicPr/>
          <p:nvPr/>
        </p:nvPicPr>
        <p:blipFill>
          <a:blip r:embed="rId2"/>
          <a:srcRect l="2341" t="2702" r="6372" b="5371"/>
          <a:stretch/>
        </p:blipFill>
        <p:spPr>
          <a:xfrm>
            <a:off x="0" y="-145281"/>
            <a:ext cx="9143433" cy="6927130"/>
          </a:xfrm>
          <a:prstGeom prst="rect">
            <a:avLst/>
          </a:prstGeom>
          <a:ln>
            <a:noFill/>
          </a:ln>
        </p:spPr>
      </p:pic>
    </p:spTree>
    <p:extLst>
      <p:ext uri="{BB962C8B-B14F-4D97-AF65-F5344CB8AC3E}">
        <p14:creationId xmlns:p14="http://schemas.microsoft.com/office/powerpoint/2010/main" val="3316477811"/>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273352"/>
            <a:ext cx="8856984" cy="1145009"/>
          </a:xfrm>
        </p:spPr>
        <p:txBody>
          <a:bodyPr>
            <a:normAutofit fontScale="90000"/>
          </a:bodyPr>
          <a:lstStyle/>
          <a:p>
            <a:r>
              <a:rPr lang="en-US" b="1" dirty="0" smtClean="0">
                <a:solidFill>
                  <a:srgbClr val="0000CC"/>
                </a:solidFill>
              </a:rPr>
              <a:t>2. Structures with genes and related pathways</a:t>
            </a:r>
            <a:endParaRPr lang="en-US" b="1" dirty="0">
              <a:solidFill>
                <a:srgbClr val="0000CC"/>
              </a:solidFill>
            </a:endParaRPr>
          </a:p>
        </p:txBody>
      </p:sp>
    </p:spTree>
    <p:extLst>
      <p:ext uri="{BB962C8B-B14F-4D97-AF65-F5344CB8AC3E}">
        <p14:creationId xmlns:p14="http://schemas.microsoft.com/office/powerpoint/2010/main" val="233712226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8356" y="260648"/>
            <a:ext cx="8507288" cy="1152128"/>
          </a:xfrm>
        </p:spPr>
        <p:txBody>
          <a:bodyPr>
            <a:normAutofit lnSpcReduction="10000"/>
          </a:bodyPr>
          <a:lstStyle/>
          <a:p>
            <a:pPr>
              <a:lnSpc>
                <a:spcPct val="150000"/>
              </a:lnSpc>
            </a:pPr>
            <a:r>
              <a:rPr lang="en-US" sz="2400" dirty="0" smtClean="0"/>
              <a:t>Installed </a:t>
            </a:r>
            <a:r>
              <a:rPr lang="en-US" sz="2400" dirty="0" err="1" smtClean="0"/>
              <a:t>Cytoscpae</a:t>
            </a:r>
            <a:r>
              <a:rPr lang="en-US" sz="2400" dirty="0" smtClean="0"/>
              <a:t> and download the app of </a:t>
            </a:r>
            <a:r>
              <a:rPr lang="en-US" sz="2400" dirty="0" err="1" smtClean="0"/>
              <a:t>cytoscpae</a:t>
            </a:r>
            <a:r>
              <a:rPr lang="en-US" sz="2400" dirty="0" smtClean="0"/>
              <a:t> as </a:t>
            </a:r>
            <a:r>
              <a:rPr lang="en-US" sz="2400" dirty="0" err="1" smtClean="0"/>
              <a:t>Cluego</a:t>
            </a:r>
            <a:r>
              <a:rPr lang="en-US" sz="2400" dirty="0" smtClean="0"/>
              <a:t> and </a:t>
            </a:r>
            <a:r>
              <a:rPr lang="en-US" sz="2400" dirty="0" err="1" smtClean="0"/>
              <a:t>CluePedia</a:t>
            </a:r>
            <a:r>
              <a:rPr lang="en-US" sz="2400" dirty="0" smtClean="0"/>
              <a:t>.</a:t>
            </a:r>
            <a:endParaRPr lang="en-US" sz="2400" dirty="0"/>
          </a:p>
        </p:txBody>
      </p:sp>
      <p:pic>
        <p:nvPicPr>
          <p:cNvPr id="4" name="Picture 3"/>
          <p:cNvPicPr/>
          <p:nvPr/>
        </p:nvPicPr>
        <p:blipFill rotWithShape="1">
          <a:blip r:embed="rId2"/>
          <a:srcRect l="2005" t="1" r="70501" b="37365"/>
          <a:stretch/>
        </p:blipFill>
        <p:spPr>
          <a:xfrm>
            <a:off x="683568" y="1412776"/>
            <a:ext cx="6912768" cy="5040560"/>
          </a:xfrm>
          <a:prstGeom prst="rect">
            <a:avLst/>
          </a:prstGeom>
          <a:ln>
            <a:noFill/>
          </a:ln>
        </p:spPr>
      </p:pic>
      <p:sp>
        <p:nvSpPr>
          <p:cNvPr id="5" name="Down Arrow 4"/>
          <p:cNvSpPr/>
          <p:nvPr/>
        </p:nvSpPr>
        <p:spPr>
          <a:xfrm>
            <a:off x="2915816" y="1340768"/>
            <a:ext cx="360040" cy="792088"/>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14007257"/>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rotWithShape="1">
          <a:blip r:embed="rId2"/>
          <a:srcRect l="2993" t="2977" r="84947" b="3502"/>
          <a:stretch/>
        </p:blipFill>
        <p:spPr>
          <a:xfrm>
            <a:off x="539552" y="398501"/>
            <a:ext cx="2640568" cy="6060998"/>
          </a:xfrm>
          <a:prstGeom prst="rect">
            <a:avLst/>
          </a:prstGeom>
          <a:ln>
            <a:noFill/>
          </a:ln>
        </p:spPr>
      </p:pic>
      <p:sp>
        <p:nvSpPr>
          <p:cNvPr id="2" name="TextBox 1"/>
          <p:cNvSpPr txBox="1"/>
          <p:nvPr/>
        </p:nvSpPr>
        <p:spPr>
          <a:xfrm>
            <a:off x="4008888" y="3717032"/>
            <a:ext cx="5125519" cy="1754326"/>
          </a:xfrm>
          <a:prstGeom prst="rect">
            <a:avLst/>
          </a:prstGeom>
          <a:noFill/>
        </p:spPr>
        <p:txBody>
          <a:bodyPr wrap="square" rtlCol="0">
            <a:spAutoFit/>
          </a:bodyPr>
          <a:lstStyle/>
          <a:p>
            <a:pPr>
              <a:lnSpc>
                <a:spcPct val="150000"/>
              </a:lnSpc>
            </a:pPr>
            <a:r>
              <a:rPr lang="en-US" dirty="0" smtClean="0"/>
              <a:t>We can use KEGG and other registration site with biological information.</a:t>
            </a:r>
          </a:p>
          <a:p>
            <a:pPr>
              <a:lnSpc>
                <a:spcPct val="150000"/>
              </a:lnSpc>
            </a:pPr>
            <a:r>
              <a:rPr lang="en-US" dirty="0" smtClean="0"/>
              <a:t>We can find the known related pathways and disease of genes </a:t>
            </a:r>
            <a:endParaRPr lang="en-US" dirty="0"/>
          </a:p>
        </p:txBody>
      </p:sp>
      <p:sp>
        <p:nvSpPr>
          <p:cNvPr id="4" name="Right Arrow 3"/>
          <p:cNvSpPr/>
          <p:nvPr/>
        </p:nvSpPr>
        <p:spPr>
          <a:xfrm rot="991904" flipH="1">
            <a:off x="2660648" y="3674382"/>
            <a:ext cx="1209148" cy="456111"/>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707904" y="1772816"/>
            <a:ext cx="4392488" cy="369332"/>
          </a:xfrm>
          <a:prstGeom prst="rect">
            <a:avLst/>
          </a:prstGeom>
          <a:noFill/>
        </p:spPr>
        <p:txBody>
          <a:bodyPr wrap="square" rtlCol="0">
            <a:spAutoFit/>
          </a:bodyPr>
          <a:lstStyle/>
          <a:p>
            <a:r>
              <a:rPr lang="en-US" dirty="0" smtClean="0"/>
              <a:t>Insert the name of genes and group</a:t>
            </a:r>
            <a:endParaRPr lang="en-US" dirty="0"/>
          </a:p>
        </p:txBody>
      </p:sp>
      <p:sp>
        <p:nvSpPr>
          <p:cNvPr id="9" name="Right Arrow 8"/>
          <p:cNvSpPr/>
          <p:nvPr/>
        </p:nvSpPr>
        <p:spPr>
          <a:xfrm flipH="1">
            <a:off x="2234864" y="1772816"/>
            <a:ext cx="1209148" cy="456111"/>
          </a:xfrm>
          <a:prstGeom prst="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5196846"/>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extShape 1"/>
          <p:cNvSpPr txBox="1"/>
          <p:nvPr/>
        </p:nvSpPr>
        <p:spPr>
          <a:xfrm>
            <a:off x="457172" y="273684"/>
            <a:ext cx="8228763" cy="639061"/>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Cytoscape 3.60</a:t>
            </a:r>
          </a:p>
        </p:txBody>
      </p:sp>
      <p:pic>
        <p:nvPicPr>
          <p:cNvPr id="62" name="Picture 61"/>
          <p:cNvPicPr/>
          <p:nvPr/>
        </p:nvPicPr>
        <p:blipFill>
          <a:blip r:embed="rId2"/>
          <a:srcRect l="2993" t="2977" r="54369" b="3502"/>
          <a:stretch/>
        </p:blipFill>
        <p:spPr>
          <a:xfrm>
            <a:off x="995328" y="1210886"/>
            <a:ext cx="7299072" cy="5124894"/>
          </a:xfrm>
          <a:prstGeom prst="rect">
            <a:avLst/>
          </a:prstGeom>
          <a:ln>
            <a:noFill/>
          </a:ln>
        </p:spPr>
      </p:pic>
    </p:spTree>
    <p:extLst>
      <p:ext uri="{BB962C8B-B14F-4D97-AF65-F5344CB8AC3E}">
        <p14:creationId xmlns:p14="http://schemas.microsoft.com/office/powerpoint/2010/main" val="1786415308"/>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TextShape 1"/>
          <p:cNvSpPr txBox="1"/>
          <p:nvPr/>
        </p:nvSpPr>
        <p:spPr>
          <a:xfrm>
            <a:off x="457172" y="273684"/>
            <a:ext cx="8228763" cy="1144888"/>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Change layout to circular</a:t>
            </a:r>
          </a:p>
        </p:txBody>
      </p:sp>
      <p:pic>
        <p:nvPicPr>
          <p:cNvPr id="64" name="Picture 63"/>
          <p:cNvPicPr/>
          <p:nvPr/>
        </p:nvPicPr>
        <p:blipFill>
          <a:blip r:embed="rId2"/>
          <a:srcRect l="2086" r="54369" b="12001"/>
          <a:stretch/>
        </p:blipFill>
        <p:spPr>
          <a:xfrm>
            <a:off x="995328" y="1524048"/>
            <a:ext cx="7133184" cy="4614168"/>
          </a:xfrm>
          <a:prstGeom prst="rect">
            <a:avLst/>
          </a:prstGeom>
          <a:ln>
            <a:noFill/>
          </a:ln>
        </p:spPr>
      </p:pic>
    </p:spTree>
    <p:extLst>
      <p:ext uri="{BB962C8B-B14F-4D97-AF65-F5344CB8AC3E}">
        <p14:creationId xmlns:p14="http://schemas.microsoft.com/office/powerpoint/2010/main" val="3810677267"/>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Picture 64"/>
          <p:cNvPicPr/>
          <p:nvPr/>
        </p:nvPicPr>
        <p:blipFill>
          <a:blip r:embed="rId2"/>
          <a:srcRect l="16355" t="13437" r="49833" b="6335"/>
          <a:stretch/>
        </p:blipFill>
        <p:spPr>
          <a:xfrm>
            <a:off x="1244160" y="962054"/>
            <a:ext cx="7382016" cy="5606884"/>
          </a:xfrm>
          <a:prstGeom prst="rect">
            <a:avLst/>
          </a:prstGeom>
          <a:ln>
            <a:noFill/>
          </a:ln>
        </p:spPr>
      </p:pic>
      <p:sp>
        <p:nvSpPr>
          <p:cNvPr id="66" name="TextShape 1"/>
          <p:cNvSpPr txBox="1"/>
          <p:nvPr/>
        </p:nvSpPr>
        <p:spPr>
          <a:xfrm>
            <a:off x="179512" y="166248"/>
            <a:ext cx="8506423" cy="995328"/>
          </a:xfrm>
          <a:prstGeom prst="rect">
            <a:avLst/>
          </a:prstGeom>
          <a:noFill/>
          <a:ln>
            <a:noFill/>
          </a:ln>
        </p:spPr>
        <p:txBody>
          <a:bodyPr lIns="0" tIns="0" rIns="0" bIns="0" anchor="ctr"/>
          <a:lstStyle/>
          <a:p>
            <a:pPr algn="ctr"/>
            <a:r>
              <a:rPr lang="en-US" sz="2540" spc="-1" dirty="0">
                <a:solidFill>
                  <a:srgbClr val="000000"/>
                </a:solidFill>
                <a:uFill>
                  <a:solidFill>
                    <a:srgbClr val="FFFFFF"/>
                  </a:solidFill>
                </a:uFill>
                <a:latin typeface="Arial"/>
              </a:rPr>
              <a:t>Breast Ca. related genes and pathways including the pathway related genes</a:t>
            </a:r>
          </a:p>
        </p:txBody>
      </p:sp>
    </p:spTree>
    <p:extLst>
      <p:ext uri="{BB962C8B-B14F-4D97-AF65-F5344CB8AC3E}">
        <p14:creationId xmlns:p14="http://schemas.microsoft.com/office/powerpoint/2010/main" val="384477404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 name="Picture 66"/>
          <p:cNvPicPr/>
          <p:nvPr/>
        </p:nvPicPr>
        <p:blipFill>
          <a:blip r:embed="rId2"/>
          <a:srcRect l="14442" t="9114" r="49269" b="3031"/>
          <a:stretch/>
        </p:blipFill>
        <p:spPr>
          <a:xfrm>
            <a:off x="1161217" y="1161577"/>
            <a:ext cx="6804020" cy="5273148"/>
          </a:xfrm>
          <a:prstGeom prst="rect">
            <a:avLst/>
          </a:prstGeom>
          <a:ln>
            <a:noFill/>
          </a:ln>
        </p:spPr>
      </p:pic>
      <p:sp>
        <p:nvSpPr>
          <p:cNvPr id="68" name="TextShape 1"/>
          <p:cNvSpPr txBox="1"/>
          <p:nvPr/>
        </p:nvSpPr>
        <p:spPr>
          <a:xfrm>
            <a:off x="746496" y="166248"/>
            <a:ext cx="7547904" cy="580608"/>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Selecting directly related genes and pathways with breast cancer</a:t>
            </a:r>
          </a:p>
        </p:txBody>
      </p:sp>
    </p:spTree>
    <p:extLst>
      <p:ext uri="{BB962C8B-B14F-4D97-AF65-F5344CB8AC3E}">
        <p14:creationId xmlns:p14="http://schemas.microsoft.com/office/powerpoint/2010/main" val="1782529446"/>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TextShape 1"/>
          <p:cNvSpPr txBox="1"/>
          <p:nvPr/>
        </p:nvSpPr>
        <p:spPr>
          <a:xfrm>
            <a:off x="457172" y="273684"/>
            <a:ext cx="8228763" cy="1144888"/>
          </a:xfrm>
          <a:prstGeom prst="rect">
            <a:avLst/>
          </a:prstGeom>
          <a:noFill/>
          <a:ln>
            <a:noFill/>
          </a:ln>
        </p:spPr>
        <p:txBody>
          <a:bodyPr lIns="0" tIns="0" rIns="0" bIns="0" anchor="ctr"/>
          <a:lstStyle/>
          <a:p>
            <a:pPr algn="ctr"/>
            <a:r>
              <a:rPr lang="en-US" sz="2540" b="1" spc="-1" dirty="0">
                <a:solidFill>
                  <a:srgbClr val="0000CC"/>
                </a:solidFill>
                <a:uFill>
                  <a:solidFill>
                    <a:srgbClr val="FFFFFF"/>
                  </a:solidFill>
                </a:uFill>
                <a:latin typeface="Arial"/>
              </a:rPr>
              <a:t>Final circular layout with breast cancer related gene, pathways and disease</a:t>
            </a:r>
          </a:p>
        </p:txBody>
      </p:sp>
      <p:grpSp>
        <p:nvGrpSpPr>
          <p:cNvPr id="3" name="Group 2"/>
          <p:cNvGrpSpPr/>
          <p:nvPr/>
        </p:nvGrpSpPr>
        <p:grpSpPr>
          <a:xfrm>
            <a:off x="395536" y="1493352"/>
            <a:ext cx="8645360" cy="5176008"/>
            <a:chOff x="395536" y="1493352"/>
            <a:chExt cx="8645360" cy="5176008"/>
          </a:xfrm>
        </p:grpSpPr>
        <p:pic>
          <p:nvPicPr>
            <p:cNvPr id="70" name="Picture 69"/>
            <p:cNvPicPr/>
            <p:nvPr/>
          </p:nvPicPr>
          <p:blipFill rotWithShape="1">
            <a:blip r:embed="rId2"/>
            <a:srcRect l="14795" t="9114" r="49269" b="5878"/>
            <a:stretch/>
          </p:blipFill>
          <p:spPr>
            <a:xfrm>
              <a:off x="395536" y="1493352"/>
              <a:ext cx="6488816" cy="4913616"/>
            </a:xfrm>
            <a:prstGeom prst="rect">
              <a:avLst/>
            </a:prstGeom>
            <a:ln>
              <a:noFill/>
            </a:ln>
          </p:spPr>
        </p:pic>
        <p:sp>
          <p:nvSpPr>
            <p:cNvPr id="71" name="TextShape 2"/>
            <p:cNvSpPr txBox="1"/>
            <p:nvPr/>
          </p:nvSpPr>
          <p:spPr>
            <a:xfrm>
              <a:off x="6303744" y="1991016"/>
              <a:ext cx="2737152" cy="2054660"/>
            </a:xfrm>
            <a:prstGeom prst="rect">
              <a:avLst/>
            </a:prstGeom>
            <a:noFill/>
            <a:ln>
              <a:noFill/>
            </a:ln>
          </p:spPr>
          <p:txBody>
            <a:bodyPr lIns="81638" tIns="40819" rIns="81638" bIns="40819"/>
            <a:lstStyle/>
            <a:p>
              <a:pPr>
                <a:lnSpc>
                  <a:spcPct val="150000"/>
                </a:lnSpc>
              </a:pPr>
              <a:r>
                <a:rPr lang="en-US" sz="1633" b="1" spc="-1" dirty="0">
                  <a:solidFill>
                    <a:srgbClr val="000000"/>
                  </a:solidFill>
                  <a:uFill>
                    <a:solidFill>
                      <a:srgbClr val="FFFFFF"/>
                    </a:solidFill>
                  </a:uFill>
                  <a:latin typeface="Arial"/>
                </a:rPr>
                <a:t>13 genes</a:t>
              </a:r>
              <a:endParaRPr lang="en-US" sz="1633" spc="-1" dirty="0">
                <a:solidFill>
                  <a:srgbClr val="000000"/>
                </a:solidFill>
                <a:uFill>
                  <a:solidFill>
                    <a:srgbClr val="FFFFFF"/>
                  </a:solidFill>
                </a:uFill>
                <a:latin typeface="Arial"/>
              </a:endParaRPr>
            </a:p>
            <a:p>
              <a:pPr>
                <a:lnSpc>
                  <a:spcPct val="150000"/>
                </a:lnSpc>
              </a:pPr>
              <a:r>
                <a:rPr lang="en-US" sz="1633" spc="-1" dirty="0">
                  <a:solidFill>
                    <a:srgbClr val="000000"/>
                  </a:solidFill>
                  <a:uFill>
                    <a:solidFill>
                      <a:srgbClr val="FFFFFF"/>
                    </a:solidFill>
                  </a:uFill>
                  <a:latin typeface="Arial"/>
                </a:rPr>
                <a:t>; FZD1, TCF7, CCND1,RPS6KB2, FZD2, DVL2, MAP2K2, MAPK3,HRAS, NFKB2, DLL3, FRAT2, DVL1 </a:t>
              </a:r>
            </a:p>
          </p:txBody>
        </p:sp>
        <p:sp>
          <p:nvSpPr>
            <p:cNvPr id="2" name="Rectangle 1"/>
            <p:cNvSpPr/>
            <p:nvPr/>
          </p:nvSpPr>
          <p:spPr>
            <a:xfrm>
              <a:off x="5796136" y="5301208"/>
              <a:ext cx="1296144" cy="136815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92391859"/>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Contents</a:t>
            </a:r>
            <a:endParaRPr lang="ko-KR" altLang="en-US" dirty="0"/>
          </a:p>
        </p:txBody>
      </p:sp>
      <p:sp>
        <p:nvSpPr>
          <p:cNvPr id="3" name="내용 개체 틀 2"/>
          <p:cNvSpPr>
            <a:spLocks noGrp="1"/>
          </p:cNvSpPr>
          <p:nvPr>
            <p:ph idx="1"/>
          </p:nvPr>
        </p:nvSpPr>
        <p:spPr/>
        <p:txBody>
          <a:bodyPr>
            <a:normAutofit fontScale="55000" lnSpcReduction="20000"/>
          </a:bodyPr>
          <a:lstStyle/>
          <a:p>
            <a:pPr marL="514350" indent="-514350">
              <a:lnSpc>
                <a:spcPct val="150000"/>
              </a:lnSpc>
              <a:buFont typeface="+mj-lt"/>
              <a:buAutoNum type="arabicPeriod"/>
            </a:pPr>
            <a:r>
              <a:rPr lang="en-US" altLang="ko-KR" dirty="0" smtClean="0">
                <a:solidFill>
                  <a:schemeClr val="bg1">
                    <a:lumMod val="85000"/>
                  </a:schemeClr>
                </a:solidFill>
              </a:rPr>
              <a:t>Collecting data from GEO</a:t>
            </a:r>
          </a:p>
          <a:p>
            <a:pPr marL="514350" indent="-514350">
              <a:lnSpc>
                <a:spcPct val="150000"/>
              </a:lnSpc>
              <a:buFont typeface="+mj-lt"/>
              <a:buAutoNum type="arabicPeriod"/>
            </a:pPr>
            <a:r>
              <a:rPr lang="en-US" altLang="ko-KR" dirty="0" smtClean="0">
                <a:solidFill>
                  <a:schemeClr val="bg1">
                    <a:lumMod val="85000"/>
                  </a:schemeClr>
                </a:solidFill>
              </a:rPr>
              <a:t>Banjo</a:t>
            </a:r>
          </a:p>
          <a:p>
            <a:pPr marL="514350" indent="-514350">
              <a:lnSpc>
                <a:spcPct val="150000"/>
              </a:lnSpc>
              <a:buFont typeface="+mj-lt"/>
              <a:buAutoNum type="arabicPeriod"/>
            </a:pPr>
            <a:r>
              <a:rPr lang="en-US" altLang="ko-KR" dirty="0" err="1" smtClean="0">
                <a:solidFill>
                  <a:schemeClr val="bg1">
                    <a:lumMod val="85000"/>
                  </a:schemeClr>
                </a:solidFill>
              </a:rPr>
              <a:t>Cytoscape</a:t>
            </a:r>
            <a:endParaRPr lang="en-US" altLang="ko-KR" dirty="0" smtClean="0">
              <a:solidFill>
                <a:schemeClr val="bg1">
                  <a:lumMod val="85000"/>
                </a:schemeClr>
              </a:solidFill>
            </a:endParaRPr>
          </a:p>
          <a:p>
            <a:pPr marL="514350" indent="-514350">
              <a:lnSpc>
                <a:spcPct val="150000"/>
              </a:lnSpc>
              <a:buFont typeface="+mj-lt"/>
              <a:buAutoNum type="arabicPeriod"/>
            </a:pPr>
            <a:r>
              <a:rPr lang="en-US" altLang="ko-KR" dirty="0"/>
              <a:t>Banjo </a:t>
            </a:r>
            <a:r>
              <a:rPr lang="en-US" altLang="ko-KR" dirty="0" smtClean="0"/>
              <a:t>analysis adding </a:t>
            </a:r>
            <a:r>
              <a:rPr lang="en-US" altLang="ko-KR" dirty="0"/>
              <a:t>biological information using </a:t>
            </a:r>
            <a:r>
              <a:rPr lang="en-US" altLang="ko-KR" dirty="0" err="1" smtClean="0"/>
              <a:t>cytoscape</a:t>
            </a:r>
            <a:endParaRPr lang="en-US" altLang="ko-KR" dirty="0" smtClean="0"/>
          </a:p>
          <a:p>
            <a:pPr marL="514350" indent="-514350">
              <a:lnSpc>
                <a:spcPct val="150000"/>
              </a:lnSpc>
              <a:buFont typeface="+mj-lt"/>
              <a:buAutoNum type="arabicPeriod"/>
            </a:pPr>
            <a:r>
              <a:rPr lang="en-US" altLang="ko-KR" dirty="0" err="1" smtClean="0">
                <a:solidFill>
                  <a:schemeClr val="bg1">
                    <a:lumMod val="75000"/>
                  </a:schemeClr>
                </a:solidFill>
              </a:rPr>
              <a:t>GeNIe</a:t>
            </a:r>
            <a:r>
              <a:rPr lang="en-US" altLang="ko-KR" dirty="0" smtClean="0">
                <a:solidFill>
                  <a:schemeClr val="bg1">
                    <a:lumMod val="75000"/>
                  </a:schemeClr>
                </a:solidFill>
              </a:rPr>
              <a:t> structure and validation</a:t>
            </a:r>
          </a:p>
          <a:p>
            <a:pPr marL="914400" lvl="1" indent="-514350">
              <a:lnSpc>
                <a:spcPct val="150000"/>
              </a:lnSpc>
              <a:buFont typeface="Arial" panose="020B0604020202020204" pitchFamily="34" charset="0"/>
              <a:buChar char="•"/>
            </a:pPr>
            <a:r>
              <a:rPr lang="en-US" altLang="ko-KR" dirty="0" err="1" smtClean="0">
                <a:solidFill>
                  <a:schemeClr val="bg1">
                    <a:lumMod val="75000"/>
                  </a:schemeClr>
                </a:solidFill>
              </a:rPr>
              <a:t>GeNIe</a:t>
            </a:r>
            <a:r>
              <a:rPr lang="en-US" altLang="ko-KR" dirty="0" smtClean="0">
                <a:solidFill>
                  <a:schemeClr val="bg1">
                    <a:lumMod val="75000"/>
                  </a:schemeClr>
                </a:solidFill>
              </a:rPr>
              <a:t> </a:t>
            </a:r>
          </a:p>
          <a:p>
            <a:pPr marL="914400" lvl="1" indent="-514350">
              <a:lnSpc>
                <a:spcPct val="150000"/>
              </a:lnSpc>
              <a:buFont typeface="Arial" panose="020B0604020202020204" pitchFamily="34" charset="0"/>
              <a:buChar char="•"/>
            </a:pPr>
            <a:r>
              <a:rPr lang="en-US" altLang="ko-KR" dirty="0" smtClean="0">
                <a:solidFill>
                  <a:schemeClr val="bg1">
                    <a:lumMod val="75000"/>
                  </a:schemeClr>
                </a:solidFill>
              </a:rPr>
              <a:t>Validation of </a:t>
            </a:r>
            <a:r>
              <a:rPr lang="en-US" altLang="ko-KR" dirty="0" err="1" smtClean="0">
                <a:solidFill>
                  <a:schemeClr val="bg1">
                    <a:lumMod val="75000"/>
                  </a:schemeClr>
                </a:solidFill>
              </a:rPr>
              <a:t>GeNIe</a:t>
            </a:r>
            <a:r>
              <a:rPr lang="en-US" altLang="ko-KR" dirty="0" smtClean="0">
                <a:solidFill>
                  <a:schemeClr val="bg1">
                    <a:lumMod val="75000"/>
                  </a:schemeClr>
                </a:solidFill>
              </a:rPr>
              <a:t> structure</a:t>
            </a:r>
          </a:p>
          <a:p>
            <a:pPr marL="1314450" lvl="2" indent="-514350">
              <a:lnSpc>
                <a:spcPct val="150000"/>
              </a:lnSpc>
            </a:pPr>
            <a:r>
              <a:rPr lang="en-US" altLang="ko-KR" dirty="0" smtClean="0">
                <a:solidFill>
                  <a:schemeClr val="bg1">
                    <a:lumMod val="75000"/>
                  </a:schemeClr>
                </a:solidFill>
              </a:rPr>
              <a:t>Extreme probability of Group node -&gt; change of genes’ values</a:t>
            </a:r>
          </a:p>
          <a:p>
            <a:pPr marL="1314450" lvl="2" indent="-514350">
              <a:lnSpc>
                <a:spcPct val="150000"/>
              </a:lnSpc>
            </a:pPr>
            <a:r>
              <a:rPr lang="en-US" altLang="ko-KR" dirty="0" smtClean="0">
                <a:solidFill>
                  <a:schemeClr val="bg1">
                    <a:lumMod val="75000"/>
                  </a:schemeClr>
                </a:solidFill>
              </a:rPr>
              <a:t>Predict program</a:t>
            </a:r>
          </a:p>
          <a:p>
            <a:pPr marL="1314450" lvl="2" indent="-514350">
              <a:lnSpc>
                <a:spcPct val="150000"/>
              </a:lnSpc>
            </a:pPr>
            <a:r>
              <a:rPr lang="en-US" altLang="ko-KR" dirty="0" smtClean="0">
                <a:solidFill>
                  <a:schemeClr val="bg1">
                    <a:lumMod val="75000"/>
                  </a:schemeClr>
                </a:solidFill>
              </a:rPr>
              <a:t>Calculate probability with best parameter… </a:t>
            </a:r>
          </a:p>
          <a:p>
            <a:pPr marL="514350" indent="-514350">
              <a:lnSpc>
                <a:spcPct val="150000"/>
              </a:lnSpc>
              <a:buFont typeface="+mj-lt"/>
              <a:buAutoNum type="arabicPeriod"/>
            </a:pPr>
            <a:r>
              <a:rPr lang="en-US" altLang="ko-KR" dirty="0" smtClean="0">
                <a:solidFill>
                  <a:schemeClr val="bg1">
                    <a:lumMod val="85000"/>
                  </a:schemeClr>
                </a:solidFill>
              </a:rPr>
              <a:t>Order code and independent</a:t>
            </a:r>
          </a:p>
        </p:txBody>
      </p:sp>
    </p:spTree>
    <p:extLst>
      <p:ext uri="{BB962C8B-B14F-4D97-AF65-F5344CB8AC3E}">
        <p14:creationId xmlns:p14="http://schemas.microsoft.com/office/powerpoint/2010/main" val="1724119191"/>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p:nvPr>
        </p:nvSpPr>
        <p:spPr>
          <a:xfrm>
            <a:off x="457172" y="476672"/>
            <a:ext cx="8228763" cy="5105653"/>
          </a:xfrm>
        </p:spPr>
        <p:txBody>
          <a:bodyPr>
            <a:normAutofit/>
          </a:bodyPr>
          <a:lstStyle/>
          <a:p>
            <a:pPr>
              <a:lnSpc>
                <a:spcPct val="150000"/>
              </a:lnSpc>
            </a:pPr>
            <a:r>
              <a:rPr lang="en-US" sz="2400" dirty="0" smtClean="0"/>
              <a:t>We get 13 breast cancer related genes that are registered in KEGG through </a:t>
            </a:r>
            <a:r>
              <a:rPr lang="en-US" sz="2400" dirty="0" err="1" smtClean="0"/>
              <a:t>cytoscape</a:t>
            </a:r>
            <a:r>
              <a:rPr lang="en-US" dirty="0" smtClean="0"/>
              <a:t>.</a:t>
            </a:r>
          </a:p>
          <a:p>
            <a:pPr lvl="1">
              <a:lnSpc>
                <a:spcPct val="150000"/>
              </a:lnSpc>
            </a:pPr>
            <a:r>
              <a:rPr lang="en-US" sz="2000" dirty="0"/>
              <a:t>FZD1, TCF7, CCND1,RPS6KB2, FZD2, DVL2, MAP2K2, MAPK3,HRAS, NFKB2, DLL3, FRAT2, DVL1 </a:t>
            </a:r>
            <a:endParaRPr lang="en-US" sz="2000" dirty="0" smtClean="0"/>
          </a:p>
          <a:p>
            <a:pPr>
              <a:lnSpc>
                <a:spcPct val="150000"/>
              </a:lnSpc>
            </a:pPr>
            <a:r>
              <a:rPr lang="en-US" sz="2400" dirty="0" smtClean="0"/>
              <a:t>Also, we can find the genes in 3</a:t>
            </a:r>
            <a:r>
              <a:rPr lang="en-US" sz="2400" baseline="30000" dirty="0" smtClean="0"/>
              <a:t>rd</a:t>
            </a:r>
            <a:r>
              <a:rPr lang="en-US" sz="2400" dirty="0" smtClean="0"/>
              <a:t> degree Markov blanket.</a:t>
            </a:r>
          </a:p>
          <a:p>
            <a:pPr>
              <a:lnSpc>
                <a:spcPct val="150000"/>
              </a:lnSpc>
            </a:pPr>
            <a:r>
              <a:rPr lang="en-US" sz="2400" dirty="0" smtClean="0"/>
              <a:t>Now, we re-run Banjo program using 13 Breast cancer related genes (like as prior) and 70 genes within 2</a:t>
            </a:r>
            <a:r>
              <a:rPr lang="en-US" sz="2400" baseline="30000" dirty="0" smtClean="0"/>
              <a:t>nd</a:t>
            </a:r>
            <a:r>
              <a:rPr lang="en-US" sz="2400" dirty="0" smtClean="0"/>
              <a:t> degree Markov blanket</a:t>
            </a:r>
            <a:endParaRPr lang="en-US" sz="2400" dirty="0"/>
          </a:p>
          <a:p>
            <a:pPr>
              <a:lnSpc>
                <a:spcPct val="150000"/>
              </a:lnSpc>
            </a:pPr>
            <a:endParaRPr lang="en-US" dirty="0"/>
          </a:p>
        </p:txBody>
      </p:sp>
    </p:spTree>
    <p:extLst>
      <p:ext uri="{BB962C8B-B14F-4D97-AF65-F5344CB8AC3E}">
        <p14:creationId xmlns:p14="http://schemas.microsoft.com/office/powerpoint/2010/main" val="236906813"/>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TextShape 1"/>
          <p:cNvSpPr txBox="1"/>
          <p:nvPr/>
        </p:nvSpPr>
        <p:spPr>
          <a:xfrm>
            <a:off x="82944" y="83304"/>
            <a:ext cx="8957952" cy="1824768"/>
          </a:xfrm>
          <a:prstGeom prst="rect">
            <a:avLst/>
          </a:prstGeom>
          <a:noFill/>
          <a:ln>
            <a:noFill/>
          </a:ln>
        </p:spPr>
        <p:txBody>
          <a:bodyPr lIns="0" tIns="0" rIns="0" bIns="0"/>
          <a:lstStyle/>
          <a:p>
            <a:pPr marL="391867" indent="-293900">
              <a:lnSpc>
                <a:spcPct val="115000"/>
              </a:lnSpc>
              <a:buClr>
                <a:srgbClr val="000000"/>
              </a:buClr>
              <a:buSzPct val="45000"/>
              <a:buFont typeface="Wingdings" charset="2"/>
              <a:buChar char=""/>
            </a:pPr>
            <a:r>
              <a:rPr lang="en-US" sz="1996" spc="-1">
                <a:solidFill>
                  <a:srgbClr val="000000"/>
                </a:solidFill>
                <a:uFill>
                  <a:solidFill>
                    <a:srgbClr val="FFFFFF"/>
                  </a:solidFill>
                </a:uFill>
                <a:latin typeface="Arial"/>
              </a:rPr>
              <a:t>13 genes + 59 genes and group node (one gene “CCND1” duplicated with 13 genes)</a:t>
            </a:r>
            <a:endParaRPr lang="en-US" sz="2358" spc="-1">
              <a:solidFill>
                <a:srgbClr val="000000"/>
              </a:solidFill>
              <a:uFill>
                <a:solidFill>
                  <a:srgbClr val="FFFFFF"/>
                </a:solidFill>
              </a:uFill>
              <a:latin typeface="Arial"/>
            </a:endParaRPr>
          </a:p>
          <a:p>
            <a:pPr marL="391867" indent="-293900">
              <a:lnSpc>
                <a:spcPct val="115000"/>
              </a:lnSpc>
              <a:buClr>
                <a:srgbClr val="000000"/>
              </a:buClr>
              <a:buSzPct val="45000"/>
              <a:buFont typeface="Wingdings" charset="2"/>
              <a:buChar char=""/>
            </a:pPr>
            <a:r>
              <a:rPr lang="en-US" sz="1996" spc="-1">
                <a:solidFill>
                  <a:srgbClr val="000000"/>
                </a:solidFill>
                <a:uFill>
                  <a:solidFill>
                    <a:srgbClr val="FFFFFF"/>
                  </a:solidFill>
                </a:uFill>
                <a:latin typeface="Arial"/>
              </a:rPr>
              <a:t>Therefore </a:t>
            </a:r>
            <a:r>
              <a:rPr lang="en-US" sz="1996" spc="-1">
                <a:solidFill>
                  <a:srgbClr val="800000"/>
                </a:solidFill>
                <a:uFill>
                  <a:solidFill>
                    <a:srgbClr val="FFFFFF"/>
                  </a:solidFill>
                </a:uFill>
                <a:latin typeface="Arial"/>
              </a:rPr>
              <a:t>71 nodes (70 genes and 1 group)</a:t>
            </a:r>
            <a:r>
              <a:rPr lang="en-US" sz="1996" spc="-1">
                <a:solidFill>
                  <a:srgbClr val="000000"/>
                </a:solidFill>
                <a:uFill>
                  <a:solidFill>
                    <a:srgbClr val="FFFFFF"/>
                  </a:solidFill>
                </a:uFill>
                <a:latin typeface="Arial"/>
              </a:rPr>
              <a:t> are used.</a:t>
            </a:r>
            <a:endParaRPr lang="en-US" sz="2358" spc="-1">
              <a:solidFill>
                <a:srgbClr val="000000"/>
              </a:solidFill>
              <a:uFill>
                <a:solidFill>
                  <a:srgbClr val="FFFFFF"/>
                </a:solidFill>
              </a:uFill>
              <a:latin typeface="Arial"/>
            </a:endParaRPr>
          </a:p>
          <a:p>
            <a:pPr marL="391867" indent="-293900">
              <a:lnSpc>
                <a:spcPct val="115000"/>
              </a:lnSpc>
              <a:buClr>
                <a:srgbClr val="000000"/>
              </a:buClr>
              <a:buSzPct val="45000"/>
              <a:buFont typeface="Wingdings" charset="2"/>
              <a:buChar char=""/>
            </a:pPr>
            <a:r>
              <a:rPr lang="en-US" sz="2358" spc="-1">
                <a:solidFill>
                  <a:srgbClr val="000000"/>
                </a:solidFill>
                <a:uFill>
                  <a:solidFill>
                    <a:srgbClr val="FFFFFF"/>
                  </a:solidFill>
                </a:uFill>
                <a:latin typeface="Arial"/>
              </a:rPr>
              <a:t> </a:t>
            </a:r>
          </a:p>
        </p:txBody>
      </p:sp>
      <p:pic>
        <p:nvPicPr>
          <p:cNvPr id="73" name="Picture 72"/>
          <p:cNvPicPr/>
          <p:nvPr/>
        </p:nvPicPr>
        <p:blipFill>
          <a:blip r:embed="rId2"/>
          <a:srcRect l="1739" t="6267" r="55621" b="205"/>
          <a:stretch/>
        </p:blipFill>
        <p:spPr>
          <a:xfrm>
            <a:off x="331776" y="1244520"/>
            <a:ext cx="7796736" cy="5474304"/>
          </a:xfrm>
          <a:prstGeom prst="rect">
            <a:avLst/>
          </a:prstGeom>
          <a:ln>
            <a:noFill/>
          </a:ln>
        </p:spPr>
      </p:pic>
    </p:spTree>
    <p:extLst>
      <p:ext uri="{BB962C8B-B14F-4D97-AF65-F5344CB8AC3E}">
        <p14:creationId xmlns:p14="http://schemas.microsoft.com/office/powerpoint/2010/main" val="3819773673"/>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Re-analysis using Banjo</a:t>
            </a:r>
            <a:endParaRPr lang="en-US" dirty="0"/>
          </a:p>
        </p:txBody>
      </p:sp>
      <p:sp>
        <p:nvSpPr>
          <p:cNvPr id="3" name="Text Placeholder 2"/>
          <p:cNvSpPr>
            <a:spLocks noGrp="1"/>
          </p:cNvSpPr>
          <p:nvPr>
            <p:ph type="body"/>
          </p:nvPr>
        </p:nvSpPr>
        <p:spPr>
          <a:xfrm>
            <a:off x="323528" y="1604841"/>
            <a:ext cx="8362407" cy="3977484"/>
          </a:xfrm>
        </p:spPr>
        <p:txBody>
          <a:bodyPr anchor="t">
            <a:normAutofit/>
          </a:bodyPr>
          <a:lstStyle/>
          <a:p>
            <a:pPr marL="342900" lvl="1" indent="-342900">
              <a:lnSpc>
                <a:spcPct val="150000"/>
              </a:lnSpc>
              <a:buFont typeface="Arial" panose="020B0604020202020204" pitchFamily="34" charset="0"/>
              <a:buChar char="•"/>
            </a:pPr>
            <a:r>
              <a:rPr lang="en-US" sz="2800" dirty="0" smtClean="0"/>
              <a:t>71 nodes, 48 subjects</a:t>
            </a:r>
          </a:p>
          <a:p>
            <a:pPr marL="342900" lvl="1" indent="-342900">
              <a:lnSpc>
                <a:spcPct val="150000"/>
              </a:lnSpc>
              <a:buFont typeface="Arial" panose="020B0604020202020204" pitchFamily="34" charset="0"/>
              <a:buChar char="•"/>
            </a:pPr>
            <a:endParaRPr lang="en-US" sz="2000" dirty="0"/>
          </a:p>
          <a:p>
            <a:pPr marL="342900" lvl="1" indent="-342900">
              <a:lnSpc>
                <a:spcPct val="150000"/>
              </a:lnSpc>
              <a:buFont typeface="Arial" panose="020B0604020202020204" pitchFamily="34" charset="0"/>
              <a:buChar char="•"/>
            </a:pPr>
            <a:endParaRPr lang="en-US" sz="2000" dirty="0" smtClean="0"/>
          </a:p>
          <a:p>
            <a:pPr marL="342900" lvl="5" indent="-342900">
              <a:lnSpc>
                <a:spcPct val="150000"/>
              </a:lnSpc>
              <a:buFont typeface="Arial" panose="020B0604020202020204" pitchFamily="34" charset="0"/>
              <a:buChar char="•"/>
            </a:pPr>
            <a:r>
              <a:rPr lang="en-US" sz="2000" dirty="0" smtClean="0"/>
              <a:t>70 gene nodes + 1 group node</a:t>
            </a:r>
          </a:p>
          <a:p>
            <a:pPr marL="342900" lvl="4" indent="-342900" algn="l">
              <a:lnSpc>
                <a:spcPct val="150000"/>
              </a:lnSpc>
              <a:buFont typeface="Arial" panose="020B0604020202020204" pitchFamily="34" charset="0"/>
              <a:buChar char="•"/>
            </a:pPr>
            <a:r>
              <a:rPr lang="en-US" sz="2000" dirty="0" smtClean="0"/>
              <a:t>13  breast cancer related genes + 59 genes within 2</a:t>
            </a:r>
            <a:r>
              <a:rPr lang="en-US" sz="2000" baseline="30000" dirty="0" smtClean="0"/>
              <a:t>nd</a:t>
            </a:r>
            <a:r>
              <a:rPr lang="en-US" sz="2000" dirty="0" smtClean="0"/>
              <a:t> degree MB (1 gene overlap with 13 cancer related gene) :13+59-1 =71</a:t>
            </a:r>
          </a:p>
          <a:p>
            <a:pPr marL="342900" lvl="3" indent="-342900" algn="l">
              <a:lnSpc>
                <a:spcPct val="150000"/>
              </a:lnSpc>
              <a:buFont typeface="Arial" panose="020B0604020202020204" pitchFamily="34" charset="0"/>
              <a:buChar char="•"/>
            </a:pPr>
            <a:endParaRPr lang="en-US" sz="2000" dirty="0" smtClean="0"/>
          </a:p>
        </p:txBody>
      </p:sp>
    </p:spTree>
    <p:extLst>
      <p:ext uri="{BB962C8B-B14F-4D97-AF65-F5344CB8AC3E}">
        <p14:creationId xmlns:p14="http://schemas.microsoft.com/office/powerpoint/2010/main" val="95899314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TextShape 1"/>
          <p:cNvSpPr txBox="1"/>
          <p:nvPr/>
        </p:nvSpPr>
        <p:spPr>
          <a:xfrm>
            <a:off x="457172" y="273684"/>
            <a:ext cx="8228437" cy="1144562"/>
          </a:xfrm>
          <a:prstGeom prst="rect">
            <a:avLst/>
          </a:prstGeom>
          <a:noFill/>
          <a:ln>
            <a:noFill/>
          </a:ln>
        </p:spPr>
        <p:txBody>
          <a:bodyPr lIns="0" tIns="0" rIns="0" bIns="0" anchor="ctr"/>
          <a:lstStyle/>
          <a:p>
            <a:pPr algn="ctr"/>
            <a:endParaRPr lang="en-US" sz="3991" spc="-1">
              <a:solidFill>
                <a:srgbClr val="000000"/>
              </a:solidFill>
              <a:uFill>
                <a:solidFill>
                  <a:srgbClr val="FFFFFF"/>
                </a:solidFill>
              </a:uFill>
              <a:latin typeface="Arial"/>
            </a:endParaRPr>
          </a:p>
        </p:txBody>
      </p:sp>
      <p:pic>
        <p:nvPicPr>
          <p:cNvPr id="115" name="Picture 114"/>
          <p:cNvPicPr/>
          <p:nvPr/>
        </p:nvPicPr>
        <p:blipFill>
          <a:blip r:embed="rId2"/>
          <a:srcRect l="53790" t="14100" r="5645" b="29221"/>
          <a:stretch/>
        </p:blipFill>
        <p:spPr>
          <a:xfrm>
            <a:off x="0" y="1143943"/>
            <a:ext cx="9040896" cy="4043357"/>
          </a:xfrm>
          <a:prstGeom prst="rect">
            <a:avLst/>
          </a:prstGeom>
          <a:ln>
            <a:noFill/>
          </a:ln>
        </p:spPr>
      </p:pic>
    </p:spTree>
    <p:extLst>
      <p:ext uri="{BB962C8B-B14F-4D97-AF65-F5344CB8AC3E}">
        <p14:creationId xmlns:p14="http://schemas.microsoft.com/office/powerpoint/2010/main" val="741933931"/>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TextShape 1"/>
          <p:cNvSpPr txBox="1"/>
          <p:nvPr/>
        </p:nvSpPr>
        <p:spPr>
          <a:xfrm>
            <a:off x="457172" y="273684"/>
            <a:ext cx="8228437" cy="1144562"/>
          </a:xfrm>
          <a:prstGeom prst="rect">
            <a:avLst/>
          </a:prstGeom>
          <a:noFill/>
          <a:ln>
            <a:noFill/>
          </a:ln>
        </p:spPr>
        <p:txBody>
          <a:bodyPr lIns="0" tIns="0" rIns="0" bIns="0" anchor="ctr"/>
          <a:lstStyle/>
          <a:p>
            <a:pPr algn="ctr"/>
            <a:endParaRPr lang="en-US" sz="3991" spc="-1">
              <a:solidFill>
                <a:srgbClr val="000000"/>
              </a:solidFill>
              <a:uFill>
                <a:solidFill>
                  <a:srgbClr val="FFFFFF"/>
                </a:solidFill>
              </a:uFill>
              <a:latin typeface="Arial"/>
            </a:endParaRPr>
          </a:p>
        </p:txBody>
      </p:sp>
      <p:pic>
        <p:nvPicPr>
          <p:cNvPr id="4" name="Picture 3"/>
          <p:cNvPicPr/>
          <p:nvPr/>
        </p:nvPicPr>
        <p:blipFill>
          <a:blip r:embed="rId2"/>
          <a:srcRect t="2764" r="57996"/>
          <a:stretch/>
        </p:blipFill>
        <p:spPr>
          <a:xfrm>
            <a:off x="35140" y="188640"/>
            <a:ext cx="9765344" cy="7035955"/>
          </a:xfrm>
          <a:prstGeom prst="rect">
            <a:avLst/>
          </a:prstGeom>
          <a:ln>
            <a:noFill/>
          </a:ln>
        </p:spPr>
      </p:pic>
      <p:sp>
        <p:nvSpPr>
          <p:cNvPr id="2" name="Right Arrow 1"/>
          <p:cNvSpPr/>
          <p:nvPr/>
        </p:nvSpPr>
        <p:spPr>
          <a:xfrm rot="10800000">
            <a:off x="4211960" y="6021288"/>
            <a:ext cx="2232248"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55025913"/>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TextShape 1"/>
          <p:cNvSpPr txBox="1"/>
          <p:nvPr/>
        </p:nvSpPr>
        <p:spPr>
          <a:xfrm>
            <a:off x="457172" y="273684"/>
            <a:ext cx="8228437" cy="1144562"/>
          </a:xfrm>
          <a:prstGeom prst="rect">
            <a:avLst/>
          </a:prstGeom>
          <a:noFill/>
          <a:ln>
            <a:noFill/>
          </a:ln>
        </p:spPr>
        <p:txBody>
          <a:bodyPr lIns="0" tIns="0" rIns="0" bIns="0" anchor="ctr"/>
          <a:lstStyle/>
          <a:p>
            <a:pPr algn="ctr"/>
            <a:endParaRPr lang="en-US" sz="3991" spc="-1">
              <a:solidFill>
                <a:srgbClr val="000000"/>
              </a:solidFill>
              <a:uFill>
                <a:solidFill>
                  <a:srgbClr val="FFFFFF"/>
                </a:solidFill>
              </a:uFill>
              <a:latin typeface="Arial"/>
            </a:endParaRPr>
          </a:p>
        </p:txBody>
      </p:sp>
      <p:pic>
        <p:nvPicPr>
          <p:cNvPr id="113" name="Picture 112"/>
          <p:cNvPicPr/>
          <p:nvPr/>
        </p:nvPicPr>
        <p:blipFill>
          <a:blip r:embed="rId2"/>
          <a:srcRect t="2764" r="57996"/>
          <a:stretch/>
        </p:blipFill>
        <p:spPr>
          <a:xfrm>
            <a:off x="52249" y="57507"/>
            <a:ext cx="8988648" cy="6661318"/>
          </a:xfrm>
          <a:prstGeom prst="rect">
            <a:avLst/>
          </a:prstGeom>
          <a:ln>
            <a:noFill/>
          </a:ln>
        </p:spPr>
      </p:pic>
    </p:spTree>
    <p:extLst>
      <p:ext uri="{BB962C8B-B14F-4D97-AF65-F5344CB8AC3E}">
        <p14:creationId xmlns:p14="http://schemas.microsoft.com/office/powerpoint/2010/main" val="1552296998"/>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TextShape 1"/>
          <p:cNvSpPr txBox="1"/>
          <p:nvPr/>
        </p:nvSpPr>
        <p:spPr>
          <a:xfrm>
            <a:off x="457172" y="273684"/>
            <a:ext cx="8228437" cy="1144562"/>
          </a:xfrm>
          <a:prstGeom prst="rect">
            <a:avLst/>
          </a:prstGeom>
          <a:noFill/>
          <a:ln>
            <a:noFill/>
          </a:ln>
        </p:spPr>
        <p:txBody>
          <a:bodyPr lIns="0" tIns="0" rIns="0" bIns="0" anchor="ctr"/>
          <a:lstStyle/>
          <a:p>
            <a:pPr algn="ctr"/>
            <a:endParaRPr lang="en-US" sz="3991" spc="-1">
              <a:solidFill>
                <a:srgbClr val="000000"/>
              </a:solidFill>
              <a:uFill>
                <a:solidFill>
                  <a:srgbClr val="FFFFFF"/>
                </a:solidFill>
              </a:uFill>
              <a:latin typeface="Arial"/>
            </a:endParaRPr>
          </a:p>
        </p:txBody>
      </p:sp>
      <p:pic>
        <p:nvPicPr>
          <p:cNvPr id="115" name="Picture 114"/>
          <p:cNvPicPr/>
          <p:nvPr/>
        </p:nvPicPr>
        <p:blipFill>
          <a:blip r:embed="rId2"/>
          <a:srcRect l="53790" t="14100" r="5645" b="29221"/>
          <a:stretch/>
        </p:blipFill>
        <p:spPr>
          <a:xfrm>
            <a:off x="0" y="1143943"/>
            <a:ext cx="9040896" cy="4043357"/>
          </a:xfrm>
          <a:prstGeom prst="rect">
            <a:avLst/>
          </a:prstGeom>
          <a:ln>
            <a:noFill/>
          </a:ln>
        </p:spPr>
      </p:pic>
      <p:sp>
        <p:nvSpPr>
          <p:cNvPr id="2" name="TextBox 1"/>
          <p:cNvSpPr txBox="1"/>
          <p:nvPr/>
        </p:nvSpPr>
        <p:spPr>
          <a:xfrm>
            <a:off x="251520" y="273684"/>
            <a:ext cx="6048672" cy="369332"/>
          </a:xfrm>
          <a:prstGeom prst="rect">
            <a:avLst/>
          </a:prstGeom>
          <a:noFill/>
        </p:spPr>
        <p:txBody>
          <a:bodyPr wrap="square" rtlCol="0">
            <a:spAutoFit/>
          </a:bodyPr>
          <a:lstStyle/>
          <a:p>
            <a:r>
              <a:rPr lang="en-US" dirty="0" smtClean="0"/>
              <a:t>Analysis results and log transformation to percent</a:t>
            </a:r>
            <a:endParaRPr lang="en-US" dirty="0"/>
          </a:p>
        </p:txBody>
      </p:sp>
    </p:spTree>
    <p:extLst>
      <p:ext uri="{BB962C8B-B14F-4D97-AF65-F5344CB8AC3E}">
        <p14:creationId xmlns:p14="http://schemas.microsoft.com/office/powerpoint/2010/main" val="328404408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TextShape 1"/>
          <p:cNvSpPr txBox="1"/>
          <p:nvPr/>
        </p:nvSpPr>
        <p:spPr>
          <a:xfrm>
            <a:off x="457172" y="273684"/>
            <a:ext cx="8228437" cy="1144562"/>
          </a:xfrm>
          <a:prstGeom prst="rect">
            <a:avLst/>
          </a:prstGeom>
          <a:noFill/>
          <a:ln>
            <a:noFill/>
          </a:ln>
        </p:spPr>
        <p:txBody>
          <a:bodyPr lIns="0" tIns="0" rIns="0" bIns="0" anchor="ctr"/>
          <a:lstStyle/>
          <a:p>
            <a:pPr algn="ctr"/>
            <a:endParaRPr lang="en-US" sz="3991" spc="-1">
              <a:solidFill>
                <a:srgbClr val="000000"/>
              </a:solidFill>
              <a:uFill>
                <a:solidFill>
                  <a:srgbClr val="FFFFFF"/>
                </a:solidFill>
              </a:uFill>
              <a:latin typeface="Arial"/>
            </a:endParaRPr>
          </a:p>
        </p:txBody>
      </p:sp>
      <p:pic>
        <p:nvPicPr>
          <p:cNvPr id="117" name="Picture 116"/>
          <p:cNvPicPr/>
          <p:nvPr/>
        </p:nvPicPr>
        <p:blipFill>
          <a:blip r:embed="rId2"/>
          <a:srcRect l="2088" t="8430" r="48023" b="3736"/>
          <a:stretch/>
        </p:blipFill>
        <p:spPr>
          <a:xfrm>
            <a:off x="0" y="1052736"/>
            <a:ext cx="9123840" cy="5141875"/>
          </a:xfrm>
          <a:prstGeom prst="rect">
            <a:avLst/>
          </a:prstGeom>
          <a:ln>
            <a:noFill/>
          </a:ln>
        </p:spPr>
      </p:pic>
      <p:sp>
        <p:nvSpPr>
          <p:cNvPr id="2" name="TextBox 1"/>
          <p:cNvSpPr txBox="1"/>
          <p:nvPr/>
        </p:nvSpPr>
        <p:spPr>
          <a:xfrm>
            <a:off x="611560" y="273684"/>
            <a:ext cx="4608512" cy="369332"/>
          </a:xfrm>
          <a:prstGeom prst="rect">
            <a:avLst/>
          </a:prstGeom>
          <a:noFill/>
        </p:spPr>
        <p:txBody>
          <a:bodyPr wrap="square" rtlCol="0">
            <a:spAutoFit/>
          </a:bodyPr>
          <a:lstStyle/>
          <a:p>
            <a:r>
              <a:rPr lang="en-US" dirty="0" smtClean="0"/>
              <a:t>Banjo structure with best </a:t>
            </a:r>
            <a:r>
              <a:rPr lang="en-US" dirty="0" err="1" smtClean="0"/>
              <a:t>BDe</a:t>
            </a:r>
            <a:r>
              <a:rPr lang="en-US" dirty="0" smtClean="0"/>
              <a:t> score</a:t>
            </a:r>
            <a:endParaRPr lang="en-US" dirty="0"/>
          </a:p>
        </p:txBody>
      </p:sp>
      <p:sp>
        <p:nvSpPr>
          <p:cNvPr id="3" name="TextBox 2"/>
          <p:cNvSpPr txBox="1"/>
          <p:nvPr/>
        </p:nvSpPr>
        <p:spPr>
          <a:xfrm>
            <a:off x="5082596" y="458350"/>
            <a:ext cx="3739742" cy="369332"/>
          </a:xfrm>
          <a:prstGeom prst="rect">
            <a:avLst/>
          </a:prstGeom>
          <a:noFill/>
        </p:spPr>
        <p:txBody>
          <a:bodyPr wrap="none" rtlCol="0">
            <a:spAutoFit/>
          </a:bodyPr>
          <a:lstStyle/>
          <a:p>
            <a:r>
              <a:rPr lang="en-US" dirty="0" smtClean="0"/>
              <a:t>Blue color = cancer related genes</a:t>
            </a:r>
            <a:endParaRPr lang="en-US" dirty="0"/>
          </a:p>
        </p:txBody>
      </p:sp>
    </p:spTree>
    <p:extLst>
      <p:ext uri="{BB962C8B-B14F-4D97-AF65-F5344CB8AC3E}">
        <p14:creationId xmlns:p14="http://schemas.microsoft.com/office/powerpoint/2010/main" val="3712791304"/>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 name="Picture 117"/>
          <p:cNvPicPr/>
          <p:nvPr/>
        </p:nvPicPr>
        <p:blipFill>
          <a:blip r:embed="rId2"/>
          <a:srcRect l="20230" t="8430" r="55276" b="23556"/>
          <a:stretch/>
        </p:blipFill>
        <p:spPr>
          <a:xfrm>
            <a:off x="725924" y="74488"/>
            <a:ext cx="7568477" cy="6727281"/>
          </a:xfrm>
          <a:prstGeom prst="rect">
            <a:avLst/>
          </a:prstGeom>
          <a:ln>
            <a:noFill/>
          </a:ln>
        </p:spPr>
      </p:pic>
      <p:sp>
        <p:nvSpPr>
          <p:cNvPr id="119" name="TextShape 1"/>
          <p:cNvSpPr txBox="1"/>
          <p:nvPr/>
        </p:nvSpPr>
        <p:spPr>
          <a:xfrm>
            <a:off x="165888" y="415081"/>
            <a:ext cx="3400704" cy="546320"/>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Cytoscape layout</a:t>
            </a:r>
          </a:p>
          <a:p>
            <a:r>
              <a:rPr lang="en-US" sz="1633" spc="-1">
                <a:solidFill>
                  <a:srgbClr val="000000"/>
                </a:solidFill>
                <a:uFill>
                  <a:solidFill>
                    <a:srgbClr val="FFFFFF"/>
                  </a:solidFill>
                </a:uFill>
                <a:latin typeface="Arial"/>
              </a:rPr>
              <a:t>70 genes + 1 group node</a:t>
            </a:r>
          </a:p>
        </p:txBody>
      </p:sp>
    </p:spTree>
    <p:extLst>
      <p:ext uri="{BB962C8B-B14F-4D97-AF65-F5344CB8AC3E}">
        <p14:creationId xmlns:p14="http://schemas.microsoft.com/office/powerpoint/2010/main" val="4113822084"/>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 name="Picture 119"/>
          <p:cNvPicPr/>
          <p:nvPr/>
        </p:nvPicPr>
        <p:blipFill>
          <a:blip r:embed="rId2"/>
          <a:srcRect l="15694" t="11263" r="53466" b="26399"/>
          <a:stretch/>
        </p:blipFill>
        <p:spPr>
          <a:xfrm>
            <a:off x="369330" y="415734"/>
            <a:ext cx="8588623" cy="5556595"/>
          </a:xfrm>
          <a:prstGeom prst="rect">
            <a:avLst/>
          </a:prstGeom>
          <a:ln>
            <a:noFill/>
          </a:ln>
        </p:spPr>
      </p:pic>
      <p:sp>
        <p:nvSpPr>
          <p:cNvPr id="2" name="TextBox 1"/>
          <p:cNvSpPr txBox="1"/>
          <p:nvPr/>
        </p:nvSpPr>
        <p:spPr>
          <a:xfrm>
            <a:off x="179512" y="231068"/>
            <a:ext cx="4850742" cy="369332"/>
          </a:xfrm>
          <a:prstGeom prst="rect">
            <a:avLst/>
          </a:prstGeom>
          <a:noFill/>
        </p:spPr>
        <p:txBody>
          <a:bodyPr wrap="square" rtlCol="0">
            <a:spAutoFit/>
          </a:bodyPr>
          <a:lstStyle/>
          <a:p>
            <a:r>
              <a:rPr lang="en-US" dirty="0" smtClean="0"/>
              <a:t>1</a:t>
            </a:r>
            <a:r>
              <a:rPr lang="en-US" baseline="30000" dirty="0" smtClean="0"/>
              <a:t>st</a:t>
            </a:r>
            <a:r>
              <a:rPr lang="en-US" dirty="0" smtClean="0"/>
              <a:t> direct related genes with Group node</a:t>
            </a:r>
            <a:endParaRPr lang="en-US" dirty="0"/>
          </a:p>
        </p:txBody>
      </p:sp>
    </p:spTree>
    <p:extLst>
      <p:ext uri="{BB962C8B-B14F-4D97-AF65-F5344CB8AC3E}">
        <p14:creationId xmlns:p14="http://schemas.microsoft.com/office/powerpoint/2010/main" val="90505871"/>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TextShape 1"/>
          <p:cNvSpPr txBox="1"/>
          <p:nvPr/>
        </p:nvSpPr>
        <p:spPr>
          <a:xfrm>
            <a:off x="457172" y="273684"/>
            <a:ext cx="8228437" cy="1144562"/>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KEGG registered gene networks</a:t>
            </a:r>
          </a:p>
        </p:txBody>
      </p:sp>
      <p:pic>
        <p:nvPicPr>
          <p:cNvPr id="122" name="Picture 121"/>
          <p:cNvPicPr/>
          <p:nvPr/>
        </p:nvPicPr>
        <p:blipFill>
          <a:blip r:embed="rId2"/>
          <a:srcRect l="21137" t="11263" r="57093" b="20723"/>
          <a:stretch/>
        </p:blipFill>
        <p:spPr>
          <a:xfrm>
            <a:off x="1161216" y="1493352"/>
            <a:ext cx="5225472" cy="5226452"/>
          </a:xfrm>
          <a:prstGeom prst="rect">
            <a:avLst/>
          </a:prstGeom>
          <a:ln>
            <a:noFill/>
          </a:ln>
        </p:spPr>
      </p:pic>
      <p:sp>
        <p:nvSpPr>
          <p:cNvPr id="2" name="TextBox 1"/>
          <p:cNvSpPr txBox="1"/>
          <p:nvPr/>
        </p:nvSpPr>
        <p:spPr>
          <a:xfrm>
            <a:off x="5148064" y="2852936"/>
            <a:ext cx="3537545" cy="646331"/>
          </a:xfrm>
          <a:prstGeom prst="rect">
            <a:avLst/>
          </a:prstGeom>
          <a:noFill/>
        </p:spPr>
        <p:txBody>
          <a:bodyPr wrap="square" rtlCol="0">
            <a:spAutoFit/>
          </a:bodyPr>
          <a:lstStyle/>
          <a:p>
            <a:r>
              <a:rPr lang="en-US" dirty="0" smtClean="0"/>
              <a:t>Green colored arc: activation</a:t>
            </a:r>
          </a:p>
          <a:p>
            <a:r>
              <a:rPr lang="en-US" dirty="0" smtClean="0"/>
              <a:t>Red colored </a:t>
            </a:r>
            <a:r>
              <a:rPr lang="en-US" dirty="0" err="1" smtClean="0"/>
              <a:t>acr</a:t>
            </a:r>
            <a:r>
              <a:rPr lang="en-US" dirty="0" smtClean="0"/>
              <a:t>: suppression</a:t>
            </a:r>
            <a:endParaRPr lang="en-US" dirty="0"/>
          </a:p>
        </p:txBody>
      </p:sp>
    </p:spTree>
    <p:extLst>
      <p:ext uri="{BB962C8B-B14F-4D97-AF65-F5344CB8AC3E}">
        <p14:creationId xmlns:p14="http://schemas.microsoft.com/office/powerpoint/2010/main" val="837807559"/>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Shape 1"/>
          <p:cNvSpPr txBox="1"/>
          <p:nvPr/>
        </p:nvSpPr>
        <p:spPr>
          <a:xfrm>
            <a:off x="457172" y="273684"/>
            <a:ext cx="8228437" cy="1144562"/>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Pathways and genes related with breast cancer (KEGG)</a:t>
            </a:r>
          </a:p>
        </p:txBody>
      </p:sp>
      <p:pic>
        <p:nvPicPr>
          <p:cNvPr id="124" name="Picture 123"/>
          <p:cNvPicPr/>
          <p:nvPr/>
        </p:nvPicPr>
        <p:blipFill>
          <a:blip r:embed="rId2"/>
          <a:srcRect l="14776" t="8430" r="50744" b="17890"/>
          <a:stretch/>
        </p:blipFill>
        <p:spPr>
          <a:xfrm>
            <a:off x="83598" y="1659241"/>
            <a:ext cx="6386035" cy="4368275"/>
          </a:xfrm>
          <a:prstGeom prst="rect">
            <a:avLst/>
          </a:prstGeom>
          <a:ln>
            <a:noFill/>
          </a:ln>
        </p:spPr>
      </p:pic>
      <p:sp>
        <p:nvSpPr>
          <p:cNvPr id="125" name="TextShape 2"/>
          <p:cNvSpPr txBox="1"/>
          <p:nvPr/>
        </p:nvSpPr>
        <p:spPr>
          <a:xfrm>
            <a:off x="6220800" y="3732841"/>
            <a:ext cx="2762950" cy="1165461"/>
          </a:xfrm>
          <a:prstGeom prst="rect">
            <a:avLst/>
          </a:prstGeom>
          <a:noFill/>
          <a:ln>
            <a:noFill/>
          </a:ln>
        </p:spPr>
        <p:txBody>
          <a:bodyPr lIns="81638" tIns="40819" rIns="81638" bIns="40819"/>
          <a:lstStyle/>
          <a:p>
            <a:pPr>
              <a:lnSpc>
                <a:spcPct val="150000"/>
              </a:lnSpc>
            </a:pPr>
            <a:r>
              <a:rPr lang="en-US" sz="1089" spc="-1">
                <a:solidFill>
                  <a:srgbClr val="000000"/>
                </a:solidFill>
                <a:uFill>
                  <a:solidFill>
                    <a:srgbClr val="FFFFFF"/>
                  </a:solidFill>
                </a:uFill>
                <a:latin typeface="Arial"/>
              </a:rPr>
              <a:t>[1] "NFKB2"  "</a:t>
            </a:r>
          </a:p>
          <a:p>
            <a:pPr>
              <a:lnSpc>
                <a:spcPct val="150000"/>
              </a:lnSpc>
            </a:pPr>
            <a:r>
              <a:rPr lang="en-US" sz="1089" spc="-1">
                <a:solidFill>
                  <a:srgbClr val="000000"/>
                </a:solidFill>
                <a:uFill>
                  <a:solidFill>
                    <a:srgbClr val="FFFFFF"/>
                  </a:solidFill>
                </a:uFill>
                <a:latin typeface="Arial"/>
              </a:rPr>
              <a:t>[[1]][[2]]</a:t>
            </a:r>
          </a:p>
          <a:p>
            <a:pPr>
              <a:lnSpc>
                <a:spcPct val="150000"/>
              </a:lnSpc>
            </a:pPr>
            <a:r>
              <a:rPr lang="en-US" sz="1089" spc="-1">
                <a:solidFill>
                  <a:srgbClr val="000000"/>
                </a:solidFill>
                <a:uFill>
                  <a:solidFill>
                    <a:srgbClr val="FFFFFF"/>
                  </a:solidFill>
                </a:uFill>
                <a:latin typeface="Arial"/>
              </a:rPr>
              <a:t> [1] "FZD1"    "MAP2K2"       </a:t>
            </a:r>
          </a:p>
          <a:p>
            <a:pPr>
              <a:lnSpc>
                <a:spcPct val="150000"/>
              </a:lnSpc>
            </a:pPr>
            <a:r>
              <a:rPr lang="en-US" sz="1089" spc="-1">
                <a:solidFill>
                  <a:srgbClr val="000000"/>
                </a:solidFill>
                <a:uFill>
                  <a:solidFill>
                    <a:srgbClr val="FFFFFF"/>
                  </a:solidFill>
                </a:uFill>
                <a:latin typeface="Arial"/>
              </a:rPr>
              <a:t>[[1]][[3]]</a:t>
            </a:r>
          </a:p>
          <a:p>
            <a:pPr>
              <a:lnSpc>
                <a:spcPct val="150000"/>
              </a:lnSpc>
            </a:pPr>
            <a:r>
              <a:rPr lang="en-US" sz="1089" spc="-1">
                <a:solidFill>
                  <a:srgbClr val="000000"/>
                </a:solidFill>
                <a:uFill>
                  <a:solidFill>
                    <a:srgbClr val="FFFFFF"/>
                  </a:solidFill>
                </a:uFill>
                <a:latin typeface="Arial"/>
              </a:rPr>
              <a:t> [1]    "RPS6KB2"   "DLL3"      "MAPK3"    </a:t>
            </a:r>
          </a:p>
        </p:txBody>
      </p:sp>
    </p:spTree>
    <p:extLst>
      <p:ext uri="{BB962C8B-B14F-4D97-AF65-F5344CB8AC3E}">
        <p14:creationId xmlns:p14="http://schemas.microsoft.com/office/powerpoint/2010/main" val="474657172"/>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TextShape 1"/>
          <p:cNvSpPr txBox="1"/>
          <p:nvPr/>
        </p:nvSpPr>
        <p:spPr>
          <a:xfrm>
            <a:off x="457172" y="273684"/>
            <a:ext cx="8228437" cy="1144562"/>
          </a:xfrm>
          <a:prstGeom prst="rect">
            <a:avLst/>
          </a:prstGeom>
          <a:noFill/>
          <a:ln>
            <a:noFill/>
          </a:ln>
        </p:spPr>
        <p:txBody>
          <a:bodyPr lIns="0" tIns="0" rIns="0" bIns="0" anchor="ctr"/>
          <a:lstStyle/>
          <a:p>
            <a:pPr algn="ctr"/>
            <a:r>
              <a:rPr lang="en-US" sz="3991" spc="-1">
                <a:solidFill>
                  <a:srgbClr val="000000"/>
                </a:solidFill>
                <a:uFill>
                  <a:solidFill>
                    <a:srgbClr val="FFFFFF"/>
                  </a:solidFill>
                </a:uFill>
                <a:latin typeface="Arial"/>
              </a:rPr>
              <a:t>Pathways and genes related with mTOR pathway</a:t>
            </a:r>
          </a:p>
        </p:txBody>
      </p:sp>
      <p:pic>
        <p:nvPicPr>
          <p:cNvPr id="127" name="Picture 126"/>
          <p:cNvPicPr/>
          <p:nvPr/>
        </p:nvPicPr>
        <p:blipFill>
          <a:blip r:embed="rId2"/>
          <a:srcRect l="15352" t="9121" r="50176" b="31374"/>
          <a:stretch/>
        </p:blipFill>
        <p:spPr>
          <a:xfrm>
            <a:off x="332103" y="1659240"/>
            <a:ext cx="8707487" cy="4810752"/>
          </a:xfrm>
          <a:prstGeom prst="rect">
            <a:avLst/>
          </a:prstGeom>
          <a:ln>
            <a:noFill/>
          </a:ln>
        </p:spPr>
      </p:pic>
    </p:spTree>
    <p:extLst>
      <p:ext uri="{BB962C8B-B14F-4D97-AF65-F5344CB8AC3E}">
        <p14:creationId xmlns:p14="http://schemas.microsoft.com/office/powerpoint/2010/main" val="138471972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5123" t="13999" r="7471" b="4335"/>
          <a:stretch/>
        </p:blipFill>
        <p:spPr>
          <a:xfrm>
            <a:off x="526179" y="1268760"/>
            <a:ext cx="8091642" cy="4968552"/>
          </a:xfrm>
          <a:prstGeom prst="rect">
            <a:avLst/>
          </a:prstGeom>
        </p:spPr>
      </p:pic>
      <p:sp>
        <p:nvSpPr>
          <p:cNvPr id="3" name="TextBox 2"/>
          <p:cNvSpPr txBox="1"/>
          <p:nvPr/>
        </p:nvSpPr>
        <p:spPr>
          <a:xfrm>
            <a:off x="1043608" y="404664"/>
            <a:ext cx="7488832" cy="369332"/>
          </a:xfrm>
          <a:prstGeom prst="rect">
            <a:avLst/>
          </a:prstGeom>
          <a:noFill/>
        </p:spPr>
        <p:txBody>
          <a:bodyPr wrap="square" rtlCol="0">
            <a:spAutoFit/>
          </a:bodyPr>
          <a:lstStyle/>
          <a:p>
            <a:r>
              <a:rPr lang="en-US" dirty="0" smtClean="0"/>
              <a:t>3</a:t>
            </a:r>
            <a:r>
              <a:rPr lang="en-US" baseline="30000" dirty="0" smtClean="0"/>
              <a:t>rd</a:t>
            </a:r>
            <a:r>
              <a:rPr lang="en-US" dirty="0" smtClean="0"/>
              <a:t> degree Markov Blanket of 70 genes (target node : group node)</a:t>
            </a:r>
            <a:endParaRPr lang="en-US" dirty="0"/>
          </a:p>
        </p:txBody>
      </p:sp>
    </p:spTree>
    <p:extLst>
      <p:ext uri="{BB962C8B-B14F-4D97-AF65-F5344CB8AC3E}">
        <p14:creationId xmlns:p14="http://schemas.microsoft.com/office/powerpoint/2010/main" val="969711117"/>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Contents</a:t>
            </a:r>
            <a:endParaRPr lang="ko-KR" altLang="en-US" dirty="0"/>
          </a:p>
        </p:txBody>
      </p:sp>
      <p:sp>
        <p:nvSpPr>
          <p:cNvPr id="3" name="내용 개체 틀 2"/>
          <p:cNvSpPr>
            <a:spLocks noGrp="1"/>
          </p:cNvSpPr>
          <p:nvPr>
            <p:ph idx="1"/>
          </p:nvPr>
        </p:nvSpPr>
        <p:spPr/>
        <p:txBody>
          <a:bodyPr>
            <a:normAutofit fontScale="55000" lnSpcReduction="20000"/>
          </a:bodyPr>
          <a:lstStyle/>
          <a:p>
            <a:pPr marL="514350" indent="-514350">
              <a:lnSpc>
                <a:spcPct val="150000"/>
              </a:lnSpc>
              <a:buFont typeface="+mj-lt"/>
              <a:buAutoNum type="arabicPeriod"/>
            </a:pPr>
            <a:r>
              <a:rPr lang="en-US" altLang="ko-KR" dirty="0" smtClean="0">
                <a:solidFill>
                  <a:schemeClr val="bg1">
                    <a:lumMod val="85000"/>
                  </a:schemeClr>
                </a:solidFill>
              </a:rPr>
              <a:t>Collecting data from GEO</a:t>
            </a:r>
          </a:p>
          <a:p>
            <a:pPr marL="514350" indent="-514350">
              <a:lnSpc>
                <a:spcPct val="150000"/>
              </a:lnSpc>
              <a:buFont typeface="+mj-lt"/>
              <a:buAutoNum type="arabicPeriod"/>
            </a:pPr>
            <a:r>
              <a:rPr lang="en-US" altLang="ko-KR" dirty="0" smtClean="0">
                <a:solidFill>
                  <a:schemeClr val="bg1">
                    <a:lumMod val="85000"/>
                  </a:schemeClr>
                </a:solidFill>
              </a:rPr>
              <a:t>Banjo</a:t>
            </a:r>
          </a:p>
          <a:p>
            <a:pPr marL="514350" indent="-514350">
              <a:lnSpc>
                <a:spcPct val="150000"/>
              </a:lnSpc>
              <a:buFont typeface="+mj-lt"/>
              <a:buAutoNum type="arabicPeriod"/>
            </a:pPr>
            <a:r>
              <a:rPr lang="en-US" altLang="ko-KR" dirty="0" err="1" smtClean="0">
                <a:solidFill>
                  <a:schemeClr val="bg1">
                    <a:lumMod val="85000"/>
                  </a:schemeClr>
                </a:solidFill>
              </a:rPr>
              <a:t>Cytoscape</a:t>
            </a:r>
            <a:endParaRPr lang="en-US" altLang="ko-KR" dirty="0" smtClean="0">
              <a:solidFill>
                <a:schemeClr val="bg1">
                  <a:lumMod val="85000"/>
                </a:schemeClr>
              </a:solidFill>
            </a:endParaRPr>
          </a:p>
          <a:p>
            <a:pPr marL="514350" indent="-514350">
              <a:lnSpc>
                <a:spcPct val="150000"/>
              </a:lnSpc>
              <a:buFont typeface="+mj-lt"/>
              <a:buAutoNum type="arabicPeriod"/>
            </a:pPr>
            <a:r>
              <a:rPr lang="en-US" altLang="ko-KR" dirty="0">
                <a:solidFill>
                  <a:schemeClr val="bg1">
                    <a:lumMod val="85000"/>
                  </a:schemeClr>
                </a:solidFill>
              </a:rPr>
              <a:t>Banjo </a:t>
            </a:r>
            <a:r>
              <a:rPr lang="en-US" altLang="ko-KR" dirty="0" smtClean="0">
                <a:solidFill>
                  <a:schemeClr val="bg1">
                    <a:lumMod val="85000"/>
                  </a:schemeClr>
                </a:solidFill>
              </a:rPr>
              <a:t>analysis adding </a:t>
            </a:r>
            <a:r>
              <a:rPr lang="en-US" altLang="ko-KR" dirty="0">
                <a:solidFill>
                  <a:schemeClr val="bg1">
                    <a:lumMod val="85000"/>
                  </a:schemeClr>
                </a:solidFill>
              </a:rPr>
              <a:t>biological information using </a:t>
            </a:r>
            <a:r>
              <a:rPr lang="en-US" altLang="ko-KR" dirty="0" err="1" smtClean="0">
                <a:solidFill>
                  <a:schemeClr val="bg1">
                    <a:lumMod val="85000"/>
                  </a:schemeClr>
                </a:solidFill>
              </a:rPr>
              <a:t>cytoscape</a:t>
            </a:r>
            <a:endParaRPr lang="en-US" altLang="ko-KR" dirty="0" smtClean="0">
              <a:solidFill>
                <a:schemeClr val="bg1">
                  <a:lumMod val="85000"/>
                </a:schemeClr>
              </a:solidFill>
            </a:endParaRPr>
          </a:p>
          <a:p>
            <a:pPr marL="514350" indent="-514350">
              <a:lnSpc>
                <a:spcPct val="150000"/>
              </a:lnSpc>
              <a:buFont typeface="+mj-lt"/>
              <a:buAutoNum type="arabicPeriod"/>
            </a:pPr>
            <a:r>
              <a:rPr lang="en-US" altLang="ko-KR" dirty="0" err="1" smtClean="0"/>
              <a:t>GeNIe</a:t>
            </a:r>
            <a:r>
              <a:rPr lang="en-US" altLang="ko-KR" dirty="0" smtClean="0"/>
              <a:t> structure and validation</a:t>
            </a:r>
          </a:p>
          <a:p>
            <a:pPr marL="914400" lvl="1" indent="-514350">
              <a:lnSpc>
                <a:spcPct val="150000"/>
              </a:lnSpc>
              <a:buFont typeface="Arial" panose="020B0604020202020204" pitchFamily="34" charset="0"/>
              <a:buChar char="•"/>
            </a:pPr>
            <a:r>
              <a:rPr lang="en-US" altLang="ko-KR" dirty="0" err="1" smtClean="0"/>
              <a:t>GeNIe</a:t>
            </a:r>
            <a:r>
              <a:rPr lang="en-US" altLang="ko-KR" dirty="0" smtClean="0"/>
              <a:t> </a:t>
            </a:r>
          </a:p>
          <a:p>
            <a:pPr marL="914400" lvl="1" indent="-514350">
              <a:lnSpc>
                <a:spcPct val="150000"/>
              </a:lnSpc>
              <a:buFont typeface="Arial" panose="020B0604020202020204" pitchFamily="34" charset="0"/>
              <a:buChar char="•"/>
            </a:pPr>
            <a:r>
              <a:rPr lang="en-US" altLang="ko-KR" dirty="0" smtClean="0"/>
              <a:t>Validation of </a:t>
            </a:r>
            <a:r>
              <a:rPr lang="en-US" altLang="ko-KR" dirty="0" err="1" smtClean="0"/>
              <a:t>GeNIe</a:t>
            </a:r>
            <a:r>
              <a:rPr lang="en-US" altLang="ko-KR" dirty="0" smtClean="0"/>
              <a:t> structure</a:t>
            </a:r>
          </a:p>
          <a:p>
            <a:pPr marL="1314450" lvl="2" indent="-514350">
              <a:lnSpc>
                <a:spcPct val="150000"/>
              </a:lnSpc>
            </a:pPr>
            <a:r>
              <a:rPr lang="en-US" altLang="ko-KR" dirty="0" smtClean="0"/>
              <a:t>Extreme probability of Group node -&gt; change of genes’ values</a:t>
            </a:r>
          </a:p>
          <a:p>
            <a:pPr marL="1314450" lvl="2" indent="-514350">
              <a:lnSpc>
                <a:spcPct val="150000"/>
              </a:lnSpc>
            </a:pPr>
            <a:r>
              <a:rPr lang="en-US" altLang="ko-KR" dirty="0" smtClean="0"/>
              <a:t>Predict program</a:t>
            </a:r>
          </a:p>
          <a:p>
            <a:pPr marL="1314450" lvl="2" indent="-514350">
              <a:lnSpc>
                <a:spcPct val="150000"/>
              </a:lnSpc>
            </a:pPr>
            <a:r>
              <a:rPr lang="en-US" altLang="ko-KR" dirty="0" smtClean="0"/>
              <a:t>Calculate probability with best parameter… </a:t>
            </a:r>
          </a:p>
          <a:p>
            <a:pPr marL="514350" indent="-514350">
              <a:lnSpc>
                <a:spcPct val="150000"/>
              </a:lnSpc>
              <a:buFont typeface="+mj-lt"/>
              <a:buAutoNum type="arabicPeriod"/>
            </a:pPr>
            <a:r>
              <a:rPr lang="en-US" altLang="ko-KR" dirty="0" smtClean="0">
                <a:solidFill>
                  <a:schemeClr val="bg1">
                    <a:lumMod val="85000"/>
                  </a:schemeClr>
                </a:solidFill>
              </a:rPr>
              <a:t>Order code and independent</a:t>
            </a:r>
          </a:p>
        </p:txBody>
      </p:sp>
    </p:spTree>
    <p:extLst>
      <p:ext uri="{BB962C8B-B14F-4D97-AF65-F5344CB8AC3E}">
        <p14:creationId xmlns:p14="http://schemas.microsoft.com/office/powerpoint/2010/main" val="1424537693"/>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219998"/>
            <a:ext cx="8208912" cy="4247317"/>
          </a:xfrm>
          <a:prstGeom prst="rect">
            <a:avLst/>
          </a:prstGeom>
          <a:noFill/>
        </p:spPr>
        <p:txBody>
          <a:bodyPr wrap="square" rtlCol="0">
            <a:spAutoFit/>
          </a:bodyPr>
          <a:lstStyle/>
          <a:p>
            <a:pPr>
              <a:lnSpc>
                <a:spcPct val="150000"/>
              </a:lnSpc>
            </a:pPr>
            <a:r>
              <a:rPr lang="en-US" dirty="0" err="1" smtClean="0"/>
              <a:t>GeNIe</a:t>
            </a:r>
            <a:r>
              <a:rPr lang="en-US" dirty="0"/>
              <a:t> </a:t>
            </a:r>
            <a:r>
              <a:rPr lang="en-US" dirty="0" smtClean="0"/>
              <a:t>program  </a:t>
            </a:r>
          </a:p>
          <a:p>
            <a:pPr marL="342900" indent="-342900">
              <a:lnSpc>
                <a:spcPct val="150000"/>
              </a:lnSpc>
              <a:buFont typeface="+mj-lt"/>
              <a:buAutoNum type="arabicPeriod"/>
            </a:pPr>
            <a:r>
              <a:rPr lang="en-US" dirty="0" smtClean="0"/>
              <a:t>Before opening </a:t>
            </a:r>
            <a:r>
              <a:rPr lang="en-US" dirty="0" err="1" smtClean="0"/>
              <a:t>GeNIe</a:t>
            </a:r>
            <a:r>
              <a:rPr lang="en-US" dirty="0" smtClean="0"/>
              <a:t> program, making the input file as csv file </a:t>
            </a:r>
          </a:p>
          <a:p>
            <a:pPr marL="742950" lvl="1" indent="-285750">
              <a:lnSpc>
                <a:spcPct val="150000"/>
              </a:lnSpc>
              <a:buFontTx/>
              <a:buChar char="-"/>
            </a:pPr>
            <a:r>
              <a:rPr lang="en-US" dirty="0" smtClean="0"/>
              <a:t>1</a:t>
            </a:r>
            <a:r>
              <a:rPr lang="en-US" baseline="30000" dirty="0" smtClean="0"/>
              <a:t>st</a:t>
            </a:r>
            <a:r>
              <a:rPr lang="en-US" dirty="0" smtClean="0"/>
              <a:t> row as variable names, column as values </a:t>
            </a:r>
            <a:endParaRPr lang="en-US" dirty="0"/>
          </a:p>
          <a:p>
            <a:pPr marL="342900" indent="-342900">
              <a:lnSpc>
                <a:spcPct val="150000"/>
              </a:lnSpc>
              <a:buFont typeface="+mj-lt"/>
              <a:buAutoNum type="arabicPeriod"/>
            </a:pPr>
            <a:r>
              <a:rPr lang="en-US" dirty="0" smtClean="0"/>
              <a:t>open data file</a:t>
            </a:r>
          </a:p>
          <a:p>
            <a:pPr marL="342900" indent="-342900">
              <a:lnSpc>
                <a:spcPct val="150000"/>
              </a:lnSpc>
              <a:buFont typeface="+mj-lt"/>
              <a:buAutoNum type="arabicPeriod"/>
            </a:pPr>
            <a:r>
              <a:rPr lang="en-US" dirty="0"/>
              <a:t>Learning </a:t>
            </a:r>
            <a:r>
              <a:rPr lang="en-US" dirty="0" err="1"/>
              <a:t>newNetwork</a:t>
            </a:r>
            <a:endParaRPr lang="en-US" dirty="0"/>
          </a:p>
          <a:p>
            <a:pPr marL="342900" indent="-342900">
              <a:lnSpc>
                <a:spcPct val="150000"/>
              </a:lnSpc>
              <a:buFont typeface="+mj-lt"/>
              <a:buAutoNum type="arabicPeriod"/>
            </a:pPr>
            <a:r>
              <a:rPr lang="en-US" dirty="0" smtClean="0"/>
              <a:t>Manually make connections among nodes referring to Markov blanket, Banjo structure or </a:t>
            </a:r>
            <a:r>
              <a:rPr lang="en-US" dirty="0" err="1" smtClean="0"/>
              <a:t>Cytoscape</a:t>
            </a:r>
            <a:r>
              <a:rPr lang="en-US" dirty="0" smtClean="0"/>
              <a:t> structure</a:t>
            </a:r>
          </a:p>
          <a:p>
            <a:pPr marL="342900" indent="-342900">
              <a:lnSpc>
                <a:spcPct val="150000"/>
              </a:lnSpc>
              <a:buFont typeface="+mj-lt"/>
              <a:buAutoNum type="arabicPeriod"/>
            </a:pPr>
            <a:r>
              <a:rPr lang="en-US" dirty="0" smtClean="0"/>
              <a:t>Change to icon nodes  -&gt; bar charts</a:t>
            </a:r>
          </a:p>
          <a:p>
            <a:pPr marL="342900" indent="-342900">
              <a:lnSpc>
                <a:spcPct val="150000"/>
              </a:lnSpc>
              <a:buFont typeface="+mj-lt"/>
              <a:buAutoNum type="arabicPeriod"/>
            </a:pPr>
            <a:r>
              <a:rPr lang="en-US" dirty="0"/>
              <a:t>Network -&gt; update immediately </a:t>
            </a:r>
            <a:endParaRPr lang="en-US" dirty="0" smtClean="0"/>
          </a:p>
          <a:p>
            <a:pPr marL="342900" indent="-342900">
              <a:lnSpc>
                <a:spcPct val="150000"/>
              </a:lnSpc>
              <a:buFont typeface="+mj-lt"/>
              <a:buAutoNum type="arabicPeriod"/>
            </a:pPr>
            <a:r>
              <a:rPr lang="en-US" dirty="0" smtClean="0"/>
              <a:t>Learning -&gt; learning parameter </a:t>
            </a:r>
            <a:endParaRPr lang="en-US" dirty="0"/>
          </a:p>
        </p:txBody>
      </p:sp>
    </p:spTree>
    <p:extLst>
      <p:ext uri="{BB962C8B-B14F-4D97-AF65-F5344CB8AC3E}">
        <p14:creationId xmlns:p14="http://schemas.microsoft.com/office/powerpoint/2010/main" val="379902330"/>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7092" t="3500" r="1072" b="16001"/>
          <a:stretch/>
        </p:blipFill>
        <p:spPr>
          <a:xfrm>
            <a:off x="323527" y="1124744"/>
            <a:ext cx="8382671" cy="4536504"/>
          </a:xfrm>
          <a:prstGeom prst="rect">
            <a:avLst/>
          </a:prstGeom>
        </p:spPr>
      </p:pic>
      <p:sp>
        <p:nvSpPr>
          <p:cNvPr id="3" name="Rectangle 2"/>
          <p:cNvSpPr/>
          <p:nvPr/>
        </p:nvSpPr>
        <p:spPr>
          <a:xfrm>
            <a:off x="899592" y="188640"/>
            <a:ext cx="7806606" cy="646331"/>
          </a:xfrm>
          <a:prstGeom prst="rect">
            <a:avLst/>
          </a:prstGeom>
        </p:spPr>
        <p:txBody>
          <a:bodyPr wrap="square">
            <a:spAutoFit/>
          </a:bodyPr>
          <a:lstStyle/>
          <a:p>
            <a:pPr marL="342900" indent="-342900">
              <a:buFont typeface="+mj-lt"/>
              <a:buAutoNum type="arabicPeriod"/>
            </a:pPr>
            <a:r>
              <a:rPr lang="en-US" dirty="0"/>
              <a:t>Before opening </a:t>
            </a:r>
            <a:r>
              <a:rPr lang="en-US" dirty="0" err="1"/>
              <a:t>GeNIe</a:t>
            </a:r>
            <a:r>
              <a:rPr lang="en-US" dirty="0"/>
              <a:t> program, making the input file as csv file </a:t>
            </a:r>
          </a:p>
          <a:p>
            <a:pPr marL="742950" lvl="1" indent="-285750">
              <a:buFontTx/>
              <a:buChar char="-"/>
            </a:pPr>
            <a:r>
              <a:rPr lang="en-US" dirty="0"/>
              <a:t>1</a:t>
            </a:r>
            <a:r>
              <a:rPr lang="en-US" baseline="30000" dirty="0"/>
              <a:t>st</a:t>
            </a:r>
            <a:r>
              <a:rPr lang="en-US" dirty="0"/>
              <a:t> row as variable names, column as values </a:t>
            </a:r>
          </a:p>
        </p:txBody>
      </p:sp>
    </p:spTree>
    <p:extLst>
      <p:ext uri="{BB962C8B-B14F-4D97-AF65-F5344CB8AC3E}">
        <p14:creationId xmlns:p14="http://schemas.microsoft.com/office/powerpoint/2010/main" val="2835478634"/>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0203" r="12140" b="7763"/>
          <a:stretch/>
        </p:blipFill>
        <p:spPr>
          <a:xfrm>
            <a:off x="179512" y="836712"/>
            <a:ext cx="8257616" cy="5688632"/>
          </a:xfrm>
          <a:prstGeom prst="rect">
            <a:avLst/>
          </a:prstGeom>
        </p:spPr>
      </p:pic>
      <p:sp>
        <p:nvSpPr>
          <p:cNvPr id="3" name="TextBox 2"/>
          <p:cNvSpPr txBox="1"/>
          <p:nvPr/>
        </p:nvSpPr>
        <p:spPr>
          <a:xfrm>
            <a:off x="755576" y="260648"/>
            <a:ext cx="3024336" cy="369332"/>
          </a:xfrm>
          <a:prstGeom prst="rect">
            <a:avLst/>
          </a:prstGeom>
          <a:noFill/>
        </p:spPr>
        <p:txBody>
          <a:bodyPr wrap="square" rtlCol="0">
            <a:spAutoFit/>
          </a:bodyPr>
          <a:lstStyle/>
          <a:p>
            <a:r>
              <a:rPr lang="en-US" dirty="0" smtClean="0"/>
              <a:t>2. Open data file </a:t>
            </a:r>
            <a:endParaRPr lang="en-US" dirty="0"/>
          </a:p>
        </p:txBody>
      </p:sp>
    </p:spTree>
    <p:extLst>
      <p:ext uri="{BB962C8B-B14F-4D97-AF65-F5344CB8AC3E}">
        <p14:creationId xmlns:p14="http://schemas.microsoft.com/office/powerpoint/2010/main" val="333492398"/>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0202" t="-1" r="4634" b="31401"/>
          <a:stretch/>
        </p:blipFill>
        <p:spPr>
          <a:xfrm>
            <a:off x="323528" y="188640"/>
            <a:ext cx="7416824" cy="3168352"/>
          </a:xfrm>
          <a:prstGeom prst="rect">
            <a:avLst/>
          </a:prstGeom>
        </p:spPr>
      </p:pic>
      <p:sp>
        <p:nvSpPr>
          <p:cNvPr id="3" name="TextBox 2"/>
          <p:cNvSpPr txBox="1"/>
          <p:nvPr/>
        </p:nvSpPr>
        <p:spPr>
          <a:xfrm>
            <a:off x="251520" y="3730601"/>
            <a:ext cx="4176464" cy="369332"/>
          </a:xfrm>
          <a:prstGeom prst="rect">
            <a:avLst/>
          </a:prstGeom>
          <a:noFill/>
        </p:spPr>
        <p:txBody>
          <a:bodyPr wrap="square" rtlCol="0">
            <a:spAutoFit/>
          </a:bodyPr>
          <a:lstStyle/>
          <a:p>
            <a:r>
              <a:rPr lang="en-US" dirty="0" smtClean="0"/>
              <a:t>3. Learning </a:t>
            </a:r>
            <a:r>
              <a:rPr lang="en-US" dirty="0" err="1" smtClean="0"/>
              <a:t>newNetwork</a:t>
            </a:r>
            <a:endParaRPr lang="en-US" dirty="0"/>
          </a:p>
        </p:txBody>
      </p:sp>
      <p:pic>
        <p:nvPicPr>
          <p:cNvPr id="4" name="Picture 3"/>
          <p:cNvPicPr>
            <a:picLocks noChangeAspect="1"/>
          </p:cNvPicPr>
          <p:nvPr/>
        </p:nvPicPr>
        <p:blipFill rotWithShape="1">
          <a:blip r:embed="rId3"/>
          <a:srcRect l="49875" t="4501" r="5501" b="60500"/>
          <a:stretch/>
        </p:blipFill>
        <p:spPr>
          <a:xfrm>
            <a:off x="352407" y="4221088"/>
            <a:ext cx="7953634" cy="2448272"/>
          </a:xfrm>
          <a:prstGeom prst="rect">
            <a:avLst/>
          </a:prstGeom>
        </p:spPr>
      </p:pic>
    </p:spTree>
    <p:extLst>
      <p:ext uri="{BB962C8B-B14F-4D97-AF65-F5344CB8AC3E}">
        <p14:creationId xmlns:p14="http://schemas.microsoft.com/office/powerpoint/2010/main" val="1612816298"/>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49874" t="3334" r="26416" b="3334"/>
          <a:stretch/>
        </p:blipFill>
        <p:spPr>
          <a:xfrm>
            <a:off x="107504" y="116632"/>
            <a:ext cx="4032448" cy="4464496"/>
          </a:xfrm>
          <a:prstGeom prst="rect">
            <a:avLst/>
          </a:prstGeom>
        </p:spPr>
      </p:pic>
      <p:pic>
        <p:nvPicPr>
          <p:cNvPr id="3" name="Picture 2"/>
          <p:cNvPicPr>
            <a:picLocks noChangeAspect="1"/>
          </p:cNvPicPr>
          <p:nvPr/>
        </p:nvPicPr>
        <p:blipFill rotWithShape="1">
          <a:blip r:embed="rId3"/>
          <a:srcRect l="53155" t="2332" r="9439" b="4335"/>
          <a:stretch/>
        </p:blipFill>
        <p:spPr>
          <a:xfrm>
            <a:off x="2669190" y="2204864"/>
            <a:ext cx="6361906" cy="4464496"/>
          </a:xfrm>
          <a:prstGeom prst="rect">
            <a:avLst/>
          </a:prstGeom>
        </p:spPr>
      </p:pic>
      <p:sp>
        <p:nvSpPr>
          <p:cNvPr id="4" name="Rectangle 3"/>
          <p:cNvSpPr/>
          <p:nvPr/>
        </p:nvSpPr>
        <p:spPr>
          <a:xfrm>
            <a:off x="3275856" y="491334"/>
            <a:ext cx="5076056" cy="1338828"/>
          </a:xfrm>
          <a:prstGeom prst="rect">
            <a:avLst/>
          </a:prstGeom>
        </p:spPr>
        <p:txBody>
          <a:bodyPr wrap="square">
            <a:spAutoFit/>
          </a:bodyPr>
          <a:lstStyle/>
          <a:p>
            <a:pPr marL="342900" indent="-342900">
              <a:lnSpc>
                <a:spcPct val="150000"/>
              </a:lnSpc>
              <a:buFont typeface="Arial" panose="020B0604020202020204" pitchFamily="34" charset="0"/>
              <a:buChar char="•"/>
            </a:pPr>
            <a:r>
              <a:rPr lang="en-US" b="1" dirty="0"/>
              <a:t>Manually make </a:t>
            </a:r>
            <a:r>
              <a:rPr lang="en-US" b="1" dirty="0" smtClean="0"/>
              <a:t>connections (arcs) </a:t>
            </a:r>
            <a:r>
              <a:rPr lang="en-US" b="1" dirty="0"/>
              <a:t>among nodes referring to Markov blanket, Banjo structure or </a:t>
            </a:r>
            <a:r>
              <a:rPr lang="en-US" b="1" dirty="0" err="1"/>
              <a:t>Cytoscape</a:t>
            </a:r>
            <a:r>
              <a:rPr lang="en-US" b="1" dirty="0"/>
              <a:t> structure</a:t>
            </a:r>
          </a:p>
        </p:txBody>
      </p:sp>
    </p:spTree>
    <p:extLst>
      <p:ext uri="{BB962C8B-B14F-4D97-AF65-F5344CB8AC3E}">
        <p14:creationId xmlns:p14="http://schemas.microsoft.com/office/powerpoint/2010/main" val="3228102027"/>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2953" r="11367" b="7252"/>
          <a:stretch/>
        </p:blipFill>
        <p:spPr>
          <a:xfrm>
            <a:off x="539552" y="1052735"/>
            <a:ext cx="7746934" cy="5663827"/>
          </a:xfrm>
          <a:prstGeom prst="rect">
            <a:avLst/>
          </a:prstGeom>
        </p:spPr>
      </p:pic>
      <p:sp>
        <p:nvSpPr>
          <p:cNvPr id="3" name="Rectangle 2"/>
          <p:cNvSpPr/>
          <p:nvPr/>
        </p:nvSpPr>
        <p:spPr>
          <a:xfrm>
            <a:off x="1187624" y="332656"/>
            <a:ext cx="4407425" cy="454292"/>
          </a:xfrm>
          <a:prstGeom prst="rect">
            <a:avLst/>
          </a:prstGeom>
        </p:spPr>
        <p:txBody>
          <a:bodyPr wrap="none">
            <a:spAutoFit/>
          </a:bodyPr>
          <a:lstStyle/>
          <a:p>
            <a:pPr marL="342900" indent="-342900">
              <a:lnSpc>
                <a:spcPct val="150000"/>
              </a:lnSpc>
              <a:buFont typeface="Arial" panose="020B0604020202020204" pitchFamily="34" charset="0"/>
              <a:buChar char="•"/>
            </a:pPr>
            <a:r>
              <a:rPr lang="en-US" dirty="0"/>
              <a:t>Change to icon nodes  -&gt; bar charts</a:t>
            </a:r>
          </a:p>
        </p:txBody>
      </p:sp>
    </p:spTree>
    <p:extLst>
      <p:ext uri="{BB962C8B-B14F-4D97-AF65-F5344CB8AC3E}">
        <p14:creationId xmlns:p14="http://schemas.microsoft.com/office/powerpoint/2010/main" val="150892440"/>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8569" t="5250" r="7962" b="3752"/>
          <a:stretch/>
        </p:blipFill>
        <p:spPr>
          <a:xfrm>
            <a:off x="467544" y="908720"/>
            <a:ext cx="7416824" cy="5671689"/>
          </a:xfrm>
          <a:prstGeom prst="rect">
            <a:avLst/>
          </a:prstGeom>
        </p:spPr>
      </p:pic>
      <p:sp>
        <p:nvSpPr>
          <p:cNvPr id="3" name="Rectangle 2"/>
          <p:cNvSpPr/>
          <p:nvPr/>
        </p:nvSpPr>
        <p:spPr>
          <a:xfrm>
            <a:off x="812800" y="260648"/>
            <a:ext cx="4021265" cy="507831"/>
          </a:xfrm>
          <a:prstGeom prst="rect">
            <a:avLst/>
          </a:prstGeom>
        </p:spPr>
        <p:txBody>
          <a:bodyPr wrap="square">
            <a:spAutoFit/>
          </a:bodyPr>
          <a:lstStyle/>
          <a:p>
            <a:pPr marL="342900" indent="-342900">
              <a:lnSpc>
                <a:spcPct val="150000"/>
              </a:lnSpc>
              <a:buFont typeface="Arial" panose="020B0604020202020204" pitchFamily="34" charset="0"/>
              <a:buChar char="•"/>
            </a:pPr>
            <a:r>
              <a:rPr lang="en-US" dirty="0"/>
              <a:t>Network -&gt; update immediately </a:t>
            </a:r>
          </a:p>
        </p:txBody>
      </p:sp>
    </p:spTree>
    <p:extLst>
      <p:ext uri="{BB962C8B-B14F-4D97-AF65-F5344CB8AC3E}">
        <p14:creationId xmlns:p14="http://schemas.microsoft.com/office/powerpoint/2010/main" val="3259205643"/>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2800" y="260648"/>
            <a:ext cx="4021265" cy="454292"/>
          </a:xfrm>
          <a:prstGeom prst="rect">
            <a:avLst/>
          </a:prstGeom>
        </p:spPr>
        <p:txBody>
          <a:bodyPr wrap="square">
            <a:spAutoFit/>
          </a:bodyPr>
          <a:lstStyle/>
          <a:p>
            <a:pPr marL="342900" indent="-342900">
              <a:lnSpc>
                <a:spcPct val="150000"/>
              </a:lnSpc>
              <a:buFont typeface="Arial" panose="020B0604020202020204" pitchFamily="34" charset="0"/>
              <a:buChar char="•"/>
            </a:pPr>
            <a:r>
              <a:rPr lang="en-US" dirty="0" smtClean="0"/>
              <a:t>Learning  </a:t>
            </a:r>
            <a:r>
              <a:rPr lang="en-US" dirty="0"/>
              <a:t>-&gt; </a:t>
            </a:r>
            <a:r>
              <a:rPr lang="en-US" dirty="0" smtClean="0"/>
              <a:t>learn parameters </a:t>
            </a:r>
            <a:endParaRPr lang="en-US" dirty="0"/>
          </a:p>
        </p:txBody>
      </p:sp>
      <p:pic>
        <p:nvPicPr>
          <p:cNvPr id="3" name="Picture 2"/>
          <p:cNvPicPr>
            <a:picLocks noChangeAspect="1"/>
          </p:cNvPicPr>
          <p:nvPr/>
        </p:nvPicPr>
        <p:blipFill rotWithShape="1">
          <a:blip r:embed="rId2"/>
          <a:srcRect l="55780" t="11667" r="9439" b="6667"/>
          <a:stretch/>
        </p:blipFill>
        <p:spPr>
          <a:xfrm>
            <a:off x="395536" y="1196752"/>
            <a:ext cx="7560840" cy="4993008"/>
          </a:xfrm>
          <a:prstGeom prst="rect">
            <a:avLst/>
          </a:prstGeom>
        </p:spPr>
      </p:pic>
      <p:sp>
        <p:nvSpPr>
          <p:cNvPr id="4" name="Rectangle 3"/>
          <p:cNvSpPr/>
          <p:nvPr/>
        </p:nvSpPr>
        <p:spPr>
          <a:xfrm>
            <a:off x="537432" y="714940"/>
            <a:ext cx="7850992" cy="646331"/>
          </a:xfrm>
          <a:prstGeom prst="rect">
            <a:avLst/>
          </a:prstGeom>
        </p:spPr>
        <p:txBody>
          <a:bodyPr wrap="square">
            <a:spAutoFit/>
          </a:bodyPr>
          <a:lstStyle/>
          <a:p>
            <a:r>
              <a:rPr lang="en-US" dirty="0">
                <a:latin typeface="Georgia" panose="02040502050405020303" pitchFamily="18" charset="0"/>
              </a:rPr>
              <a:t>Clicking on the </a:t>
            </a:r>
            <a:r>
              <a:rPr lang="en-US" i="1" dirty="0">
                <a:latin typeface="Georgia,Italic"/>
              </a:rPr>
              <a:t>Learn parameters </a:t>
            </a:r>
            <a:r>
              <a:rPr lang="en-US" dirty="0">
                <a:latin typeface="Georgia" panose="02040502050405020303" pitchFamily="18" charset="0"/>
              </a:rPr>
              <a:t>( ) button yields a </a:t>
            </a:r>
            <a:r>
              <a:rPr lang="en-US" dirty="0" smtClean="0">
                <a:latin typeface="Georgia" panose="02040502050405020303" pitchFamily="18" charset="0"/>
              </a:rPr>
              <a:t>fully parametrized </a:t>
            </a:r>
            <a:r>
              <a:rPr lang="en-US" dirty="0">
                <a:latin typeface="Georgia" panose="02040502050405020303" pitchFamily="18" charset="0"/>
              </a:rPr>
              <a:t>Bayesian network:</a:t>
            </a:r>
            <a:endParaRPr lang="en-US" dirty="0"/>
          </a:p>
        </p:txBody>
      </p:sp>
    </p:spTree>
    <p:extLst>
      <p:ext uri="{BB962C8B-B14F-4D97-AF65-F5344CB8AC3E}">
        <p14:creationId xmlns:p14="http://schemas.microsoft.com/office/powerpoint/2010/main" val="1317433758"/>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606067"/>
            <a:ext cx="5544616" cy="369332"/>
          </a:xfrm>
          <a:prstGeom prst="rect">
            <a:avLst/>
          </a:prstGeom>
          <a:noFill/>
        </p:spPr>
        <p:txBody>
          <a:bodyPr wrap="square" rtlCol="0">
            <a:spAutoFit/>
          </a:bodyPr>
          <a:lstStyle/>
          <a:p>
            <a:r>
              <a:rPr lang="en-US" dirty="0" err="1" smtClean="0"/>
              <a:t>GeNIe</a:t>
            </a:r>
            <a:r>
              <a:rPr lang="en-US" dirty="0" smtClean="0"/>
              <a:t> structure of 1</a:t>
            </a:r>
            <a:r>
              <a:rPr lang="en-US" baseline="30000" dirty="0" smtClean="0"/>
              <a:t>st</a:t>
            </a:r>
            <a:r>
              <a:rPr lang="en-US" dirty="0" smtClean="0"/>
              <a:t> degree Markov Blanket</a:t>
            </a:r>
            <a:endParaRPr lang="en-US" dirty="0"/>
          </a:p>
        </p:txBody>
      </p:sp>
      <p:pic>
        <p:nvPicPr>
          <p:cNvPr id="3" name="Picture 2"/>
          <p:cNvPicPr>
            <a:picLocks noChangeAspect="1"/>
          </p:cNvPicPr>
          <p:nvPr/>
        </p:nvPicPr>
        <p:blipFill rotWithShape="1">
          <a:blip r:embed="rId2"/>
          <a:srcRect l="56109" t="10500" r="6486" b="10750"/>
          <a:stretch/>
        </p:blipFill>
        <p:spPr>
          <a:xfrm>
            <a:off x="193913" y="1268760"/>
            <a:ext cx="8756173" cy="5184576"/>
          </a:xfrm>
          <a:prstGeom prst="rect">
            <a:avLst/>
          </a:prstGeom>
        </p:spPr>
      </p:pic>
      <p:sp>
        <p:nvSpPr>
          <p:cNvPr id="4" name="TextBox 3"/>
          <p:cNvSpPr txBox="1"/>
          <p:nvPr/>
        </p:nvSpPr>
        <p:spPr>
          <a:xfrm>
            <a:off x="395536" y="219998"/>
            <a:ext cx="4248472" cy="369332"/>
          </a:xfrm>
          <a:prstGeom prst="rect">
            <a:avLst/>
          </a:prstGeom>
          <a:noFill/>
        </p:spPr>
        <p:txBody>
          <a:bodyPr wrap="square" rtlCol="0">
            <a:spAutoFit/>
          </a:bodyPr>
          <a:lstStyle/>
          <a:p>
            <a:r>
              <a:rPr lang="en-US" dirty="0" smtClean="0"/>
              <a:t>And, then trimming the layout</a:t>
            </a:r>
            <a:endParaRPr lang="en-US" dirty="0"/>
          </a:p>
        </p:txBody>
      </p:sp>
    </p:spTree>
    <p:extLst>
      <p:ext uri="{BB962C8B-B14F-4D97-AF65-F5344CB8AC3E}">
        <p14:creationId xmlns:p14="http://schemas.microsoft.com/office/powerpoint/2010/main" val="1544023187"/>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5249" t="9333" r="50783" b="9002"/>
          <a:stretch/>
        </p:blipFill>
        <p:spPr>
          <a:xfrm>
            <a:off x="251520" y="476672"/>
            <a:ext cx="8414649" cy="5112568"/>
          </a:xfrm>
          <a:prstGeom prst="rect">
            <a:avLst/>
          </a:prstGeom>
        </p:spPr>
      </p:pic>
    </p:spTree>
    <p:extLst>
      <p:ext uri="{BB962C8B-B14F-4D97-AF65-F5344CB8AC3E}">
        <p14:creationId xmlns:p14="http://schemas.microsoft.com/office/powerpoint/2010/main" val="1657970438"/>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Subtitle 2"/>
          <p:cNvSpPr>
            <a:spLocks noGrp="1"/>
          </p:cNvSpPr>
          <p:nvPr>
            <p:ph type="subTitle"/>
          </p:nvPr>
        </p:nvSpPr>
        <p:spPr/>
        <p:txBody>
          <a:bodyPr/>
          <a:lstStyle/>
          <a:p>
            <a:endParaRPr lang="en-US"/>
          </a:p>
        </p:txBody>
      </p:sp>
      <p:pic>
        <p:nvPicPr>
          <p:cNvPr id="4" name="Picture 3"/>
          <p:cNvPicPr>
            <a:picLocks noChangeAspect="1"/>
          </p:cNvPicPr>
          <p:nvPr/>
        </p:nvPicPr>
        <p:blipFill rotWithShape="1">
          <a:blip r:embed="rId2"/>
          <a:srcRect l="49571" r="22679" b="42829"/>
          <a:stretch/>
        </p:blipFill>
        <p:spPr>
          <a:xfrm>
            <a:off x="0" y="20709"/>
            <a:ext cx="8993367" cy="6937212"/>
          </a:xfrm>
          <a:prstGeom prst="rect">
            <a:avLst/>
          </a:prstGeom>
        </p:spPr>
      </p:pic>
    </p:spTree>
    <p:extLst>
      <p:ext uri="{BB962C8B-B14F-4D97-AF65-F5344CB8AC3E}">
        <p14:creationId xmlns:p14="http://schemas.microsoft.com/office/powerpoint/2010/main" val="235806041"/>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246" r="49798" b="3752"/>
          <a:stretch/>
        </p:blipFill>
        <p:spPr>
          <a:xfrm>
            <a:off x="179512" y="476672"/>
            <a:ext cx="8903462" cy="4824536"/>
          </a:xfrm>
          <a:prstGeom prst="rect">
            <a:avLst/>
          </a:prstGeom>
        </p:spPr>
      </p:pic>
      <p:sp>
        <p:nvSpPr>
          <p:cNvPr id="6" name="TextBox 5"/>
          <p:cNvSpPr txBox="1"/>
          <p:nvPr/>
        </p:nvSpPr>
        <p:spPr>
          <a:xfrm>
            <a:off x="1331640" y="5661248"/>
            <a:ext cx="4032448" cy="369332"/>
          </a:xfrm>
          <a:prstGeom prst="rect">
            <a:avLst/>
          </a:prstGeom>
          <a:noFill/>
        </p:spPr>
        <p:txBody>
          <a:bodyPr wrap="square" rtlCol="0">
            <a:spAutoFit/>
          </a:bodyPr>
          <a:lstStyle/>
          <a:p>
            <a:r>
              <a:rPr lang="en-US" dirty="0" smtClean="0"/>
              <a:t>It is possible to copy as excel file.</a:t>
            </a:r>
            <a:endParaRPr lang="en-US" dirty="0"/>
          </a:p>
        </p:txBody>
      </p:sp>
    </p:spTree>
    <p:extLst>
      <p:ext uri="{BB962C8B-B14F-4D97-AF65-F5344CB8AC3E}">
        <p14:creationId xmlns:p14="http://schemas.microsoft.com/office/powerpoint/2010/main" val="2901579204"/>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71" y="188640"/>
            <a:ext cx="8228437" cy="1080120"/>
          </a:xfrm>
        </p:spPr>
        <p:txBody>
          <a:bodyPr>
            <a:normAutofit/>
          </a:bodyPr>
          <a:lstStyle/>
          <a:p>
            <a:r>
              <a:rPr lang="en-US" sz="3200" dirty="0" smtClean="0"/>
              <a:t>Validation of model 1. : validation test in </a:t>
            </a:r>
            <a:r>
              <a:rPr lang="en-US" sz="3200" dirty="0" err="1" smtClean="0"/>
              <a:t>GeNIe</a:t>
            </a:r>
            <a:r>
              <a:rPr lang="en-US" sz="3200" dirty="0" smtClean="0"/>
              <a:t> program (leave one out cross test) </a:t>
            </a:r>
            <a:endParaRPr lang="en-US" sz="3200" dirty="0"/>
          </a:p>
        </p:txBody>
      </p:sp>
      <p:sp>
        <p:nvSpPr>
          <p:cNvPr id="3" name="Subtitle 2"/>
          <p:cNvSpPr>
            <a:spLocks noGrp="1"/>
          </p:cNvSpPr>
          <p:nvPr>
            <p:ph type="subTitle"/>
          </p:nvPr>
        </p:nvSpPr>
        <p:spPr>
          <a:xfrm>
            <a:off x="107504" y="1268760"/>
            <a:ext cx="8228437" cy="1008111"/>
          </a:xfrm>
        </p:spPr>
        <p:txBody>
          <a:bodyPr>
            <a:normAutofit/>
          </a:bodyPr>
          <a:lstStyle/>
          <a:p>
            <a:r>
              <a:rPr lang="en-US" sz="2000" dirty="0" smtClean="0"/>
              <a:t>Learning -&gt; validate -&gt; OK -&gt; select “Leave one out” AND no selection of EM options, and select the nodes</a:t>
            </a:r>
          </a:p>
          <a:p>
            <a:r>
              <a:rPr lang="en-US" sz="2000" dirty="0" smtClean="0"/>
              <a:t>You can get the accuracy (</a:t>
            </a:r>
            <a:r>
              <a:rPr lang="en-US" sz="2000" b="1" dirty="0" smtClean="0"/>
              <a:t>prediction</a:t>
            </a:r>
            <a:r>
              <a:rPr lang="en-US" sz="2000" dirty="0" smtClean="0"/>
              <a:t>) of selected nodes</a:t>
            </a:r>
          </a:p>
        </p:txBody>
      </p:sp>
      <p:pic>
        <p:nvPicPr>
          <p:cNvPr id="4" name="Picture 3"/>
          <p:cNvPicPr>
            <a:picLocks noChangeAspect="1"/>
          </p:cNvPicPr>
          <p:nvPr/>
        </p:nvPicPr>
        <p:blipFill rotWithShape="1">
          <a:blip r:embed="rId2"/>
          <a:srcRect l="67593" t="21000" r="17313" b="20668"/>
          <a:stretch/>
        </p:blipFill>
        <p:spPr>
          <a:xfrm>
            <a:off x="2843808" y="2358272"/>
            <a:ext cx="3960440" cy="4304826"/>
          </a:xfrm>
          <a:prstGeom prst="rect">
            <a:avLst/>
          </a:prstGeom>
        </p:spPr>
      </p:pic>
      <p:sp>
        <p:nvSpPr>
          <p:cNvPr id="5" name="Oval 4"/>
          <p:cNvSpPr/>
          <p:nvPr/>
        </p:nvSpPr>
        <p:spPr>
          <a:xfrm>
            <a:off x="3779912" y="2636912"/>
            <a:ext cx="432048" cy="28803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37359478"/>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a:extLst>
              <a:ext uri="{FF2B5EF4-FFF2-40B4-BE49-F238E27FC236}">
                <a16:creationId xmlns:a16="http://schemas.microsoft.com/office/drawing/2014/main" id="{48A74224-3BDE-472F-937F-75030C9244DE}"/>
              </a:ext>
            </a:extLst>
          </p:cNvPr>
          <p:cNvPicPr>
            <a:picLocks noChangeAspect="1"/>
          </p:cNvPicPr>
          <p:nvPr/>
        </p:nvPicPr>
        <p:blipFill rotWithShape="1">
          <a:blip r:embed="rId2"/>
          <a:srcRect l="15693" t="11469" r="22577" b="12597"/>
          <a:stretch/>
        </p:blipFill>
        <p:spPr>
          <a:xfrm>
            <a:off x="4830418" y="857250"/>
            <a:ext cx="3995531" cy="2763264"/>
          </a:xfrm>
          <a:prstGeom prst="rect">
            <a:avLst/>
          </a:prstGeom>
        </p:spPr>
      </p:pic>
      <p:sp>
        <p:nvSpPr>
          <p:cNvPr id="3" name="내용 개체 틀 2">
            <a:extLst>
              <a:ext uri="{FF2B5EF4-FFF2-40B4-BE49-F238E27FC236}">
                <a16:creationId xmlns:a16="http://schemas.microsoft.com/office/drawing/2014/main" id="{C902707B-F729-4E2D-95CD-02EAF68F5648}"/>
              </a:ext>
            </a:extLst>
          </p:cNvPr>
          <p:cNvSpPr>
            <a:spLocks noGrp="1"/>
          </p:cNvSpPr>
          <p:nvPr>
            <p:ph idx="1"/>
          </p:nvPr>
        </p:nvSpPr>
        <p:spPr>
          <a:xfrm>
            <a:off x="357808" y="3391729"/>
            <a:ext cx="7404653" cy="2279184"/>
          </a:xfrm>
        </p:spPr>
        <p:txBody>
          <a:bodyPr>
            <a:normAutofit/>
          </a:bodyPr>
          <a:lstStyle/>
          <a:p>
            <a:r>
              <a:rPr lang="en-US" altLang="ko-KR" sz="1500" dirty="0"/>
              <a:t>Parent node: Accuracy for all 3 nodes = 0.75  (108/144)</a:t>
            </a:r>
          </a:p>
          <a:p>
            <a:r>
              <a:rPr lang="en-US" altLang="ko-KR" sz="1500" dirty="0"/>
              <a:t>Child node: Accuracy for all 12 nodes = 0.852431  (491/576)</a:t>
            </a:r>
          </a:p>
          <a:p>
            <a:r>
              <a:rPr lang="en-US" altLang="ko-KR" sz="1500" dirty="0"/>
              <a:t>C.P: Accuracy for all 17 nodes = 0.77451  (632/816)</a:t>
            </a:r>
          </a:p>
          <a:p>
            <a:r>
              <a:rPr lang="en-US" altLang="ko-KR" sz="1500" dirty="0"/>
              <a:t>P+G: Accuracy for all 4 nodes = 0.8125  (156/192)</a:t>
            </a:r>
          </a:p>
          <a:p>
            <a:r>
              <a:rPr lang="en-US" altLang="ko-KR" sz="1500" dirty="0"/>
              <a:t>P + G + C : Accuracy for all 16 nodes = 0.821615  (631/768)</a:t>
            </a:r>
          </a:p>
          <a:p>
            <a:r>
              <a:rPr lang="en-US" altLang="ko-KR" sz="1500" dirty="0"/>
              <a:t>P+G+C+C.P: Accuracy for all 34 nodes = 0.683824  (1116/1632)</a:t>
            </a:r>
          </a:p>
          <a:p>
            <a:r>
              <a:rPr lang="en-US" altLang="ko-KR" sz="1500" dirty="0"/>
              <a:t>G + C: Accuracy for all 12 nodes = 0.875  (504/576)</a:t>
            </a:r>
          </a:p>
          <a:p>
            <a:endParaRPr lang="en-US" altLang="ko-KR" sz="1500" dirty="0"/>
          </a:p>
          <a:p>
            <a:endParaRPr lang="ko-KR" altLang="en-US" dirty="0"/>
          </a:p>
        </p:txBody>
      </p:sp>
      <p:sp>
        <p:nvSpPr>
          <p:cNvPr id="2" name="TextBox 1"/>
          <p:cNvSpPr txBox="1"/>
          <p:nvPr/>
        </p:nvSpPr>
        <p:spPr>
          <a:xfrm>
            <a:off x="574964" y="1252105"/>
            <a:ext cx="2563091" cy="507831"/>
          </a:xfrm>
          <a:prstGeom prst="rect">
            <a:avLst/>
          </a:prstGeom>
          <a:noFill/>
        </p:spPr>
        <p:txBody>
          <a:bodyPr wrap="square" rtlCol="0">
            <a:spAutoFit/>
          </a:bodyPr>
          <a:lstStyle/>
          <a:p>
            <a:r>
              <a:rPr lang="en-US" sz="1350" dirty="0"/>
              <a:t>Validation test in </a:t>
            </a:r>
            <a:r>
              <a:rPr lang="en-US" sz="1350" dirty="0" err="1"/>
              <a:t>GeNIe</a:t>
            </a:r>
            <a:endParaRPr lang="en-US" sz="1350" dirty="0"/>
          </a:p>
          <a:p>
            <a:r>
              <a:rPr lang="en-US" sz="1350" dirty="0"/>
              <a:t>- Leave one out cross test</a:t>
            </a:r>
          </a:p>
        </p:txBody>
      </p:sp>
    </p:spTree>
    <p:extLst>
      <p:ext uri="{BB962C8B-B14F-4D97-AF65-F5344CB8AC3E}">
        <p14:creationId xmlns:p14="http://schemas.microsoft.com/office/powerpoint/2010/main" val="3049773620"/>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a:extLst>
              <a:ext uri="{FF2B5EF4-FFF2-40B4-BE49-F238E27FC236}">
                <a16:creationId xmlns:a16="http://schemas.microsoft.com/office/drawing/2014/main" id="{48A74224-3BDE-472F-937F-75030C9244DE}"/>
              </a:ext>
            </a:extLst>
          </p:cNvPr>
          <p:cNvPicPr>
            <a:picLocks noChangeAspect="1"/>
          </p:cNvPicPr>
          <p:nvPr/>
        </p:nvPicPr>
        <p:blipFill rotWithShape="1">
          <a:blip r:embed="rId2"/>
          <a:srcRect l="15693" t="11469" r="22577" b="12597"/>
          <a:stretch/>
        </p:blipFill>
        <p:spPr>
          <a:xfrm>
            <a:off x="4830418" y="857250"/>
            <a:ext cx="3995531" cy="2763264"/>
          </a:xfrm>
          <a:prstGeom prst="rect">
            <a:avLst/>
          </a:prstGeom>
        </p:spPr>
      </p:pic>
      <p:sp>
        <p:nvSpPr>
          <p:cNvPr id="3" name="내용 개체 틀 2">
            <a:extLst>
              <a:ext uri="{FF2B5EF4-FFF2-40B4-BE49-F238E27FC236}">
                <a16:creationId xmlns:a16="http://schemas.microsoft.com/office/drawing/2014/main" id="{C902707B-F729-4E2D-95CD-02EAF68F5648}"/>
              </a:ext>
            </a:extLst>
          </p:cNvPr>
          <p:cNvSpPr>
            <a:spLocks noGrp="1"/>
          </p:cNvSpPr>
          <p:nvPr>
            <p:ph idx="1"/>
          </p:nvPr>
        </p:nvSpPr>
        <p:spPr>
          <a:xfrm>
            <a:off x="357808" y="3391729"/>
            <a:ext cx="7404653" cy="2279184"/>
          </a:xfrm>
        </p:spPr>
        <p:txBody>
          <a:bodyPr>
            <a:normAutofit/>
          </a:bodyPr>
          <a:lstStyle/>
          <a:p>
            <a:r>
              <a:rPr lang="en-US" altLang="ko-KR" sz="1500" dirty="0"/>
              <a:t>P + G + C : Accuracy for all 16 nodes = 0.821615  (631/768)</a:t>
            </a:r>
          </a:p>
          <a:p>
            <a:endParaRPr lang="en-US" altLang="ko-KR" sz="1500" dirty="0"/>
          </a:p>
          <a:p>
            <a:r>
              <a:rPr lang="en-US" altLang="ko-KR" sz="1500" dirty="0"/>
              <a:t>P + G + C : Accuracy for all 15 nodes = 0.838889  (604/720)</a:t>
            </a:r>
          </a:p>
          <a:p>
            <a:pPr lvl="1"/>
            <a:r>
              <a:rPr lang="en-US" altLang="ko-KR" sz="1200" dirty="0"/>
              <a:t>Exclude HEBP1 gene node </a:t>
            </a:r>
          </a:p>
          <a:p>
            <a:endParaRPr lang="ko-KR" altLang="en-US" dirty="0"/>
          </a:p>
        </p:txBody>
      </p:sp>
      <p:sp>
        <p:nvSpPr>
          <p:cNvPr id="2" name="TextBox 1"/>
          <p:cNvSpPr txBox="1"/>
          <p:nvPr/>
        </p:nvSpPr>
        <p:spPr>
          <a:xfrm>
            <a:off x="574964" y="1252105"/>
            <a:ext cx="2563091" cy="507831"/>
          </a:xfrm>
          <a:prstGeom prst="rect">
            <a:avLst/>
          </a:prstGeom>
          <a:noFill/>
        </p:spPr>
        <p:txBody>
          <a:bodyPr wrap="square" rtlCol="0">
            <a:spAutoFit/>
          </a:bodyPr>
          <a:lstStyle/>
          <a:p>
            <a:r>
              <a:rPr lang="en-US" sz="1350" dirty="0"/>
              <a:t>Validation test in </a:t>
            </a:r>
            <a:r>
              <a:rPr lang="en-US" sz="1350" dirty="0" err="1"/>
              <a:t>GeNIe</a:t>
            </a:r>
            <a:endParaRPr lang="en-US" sz="1350" dirty="0"/>
          </a:p>
          <a:p>
            <a:r>
              <a:rPr lang="en-US" sz="1350" dirty="0"/>
              <a:t>- Leave one out cross test</a:t>
            </a:r>
          </a:p>
        </p:txBody>
      </p:sp>
    </p:spTree>
    <p:extLst>
      <p:ext uri="{BB962C8B-B14F-4D97-AF65-F5344CB8AC3E}">
        <p14:creationId xmlns:p14="http://schemas.microsoft.com/office/powerpoint/2010/main" val="184610267"/>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rotWithShape="1">
          <a:blip r:embed="rId2"/>
          <a:srcRect l="4967" t="8482" r="61026" b="14301"/>
          <a:stretch/>
        </p:blipFill>
        <p:spPr>
          <a:xfrm>
            <a:off x="348094" y="857250"/>
            <a:ext cx="8167256" cy="5215721"/>
          </a:xfrm>
          <a:prstGeom prst="rect">
            <a:avLst/>
          </a:prstGeom>
        </p:spPr>
      </p:pic>
      <p:sp>
        <p:nvSpPr>
          <p:cNvPr id="5" name="5-Point Star 4"/>
          <p:cNvSpPr/>
          <p:nvPr/>
        </p:nvSpPr>
        <p:spPr>
          <a:xfrm>
            <a:off x="6594764" y="2810742"/>
            <a:ext cx="290945" cy="180109"/>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6" name="5-Point Star 5"/>
          <p:cNvSpPr/>
          <p:nvPr/>
        </p:nvSpPr>
        <p:spPr>
          <a:xfrm>
            <a:off x="7422574" y="1747405"/>
            <a:ext cx="290945" cy="180109"/>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Tree>
    <p:extLst>
      <p:ext uri="{BB962C8B-B14F-4D97-AF65-F5344CB8AC3E}">
        <p14:creationId xmlns:p14="http://schemas.microsoft.com/office/powerpoint/2010/main" val="3073127038"/>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145" t="11859" r="7917" b="7853"/>
          <a:stretch/>
        </p:blipFill>
        <p:spPr bwMode="auto">
          <a:xfrm>
            <a:off x="827584" y="42630"/>
            <a:ext cx="7058855" cy="40884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내용 개체 틀 2">
            <a:extLst>
              <a:ext uri="{FF2B5EF4-FFF2-40B4-BE49-F238E27FC236}">
                <a16:creationId xmlns:a16="http://schemas.microsoft.com/office/drawing/2014/main" id="{C902707B-F729-4E2D-95CD-02EAF68F5648}"/>
              </a:ext>
            </a:extLst>
          </p:cNvPr>
          <p:cNvSpPr>
            <a:spLocks noGrp="1"/>
          </p:cNvSpPr>
          <p:nvPr>
            <p:ph idx="1"/>
          </p:nvPr>
        </p:nvSpPr>
        <p:spPr>
          <a:xfrm>
            <a:off x="215441" y="4266598"/>
            <a:ext cx="3739407" cy="1624283"/>
          </a:xfrm>
        </p:spPr>
        <p:txBody>
          <a:bodyPr>
            <a:normAutofit lnSpcReduction="10000"/>
          </a:bodyPr>
          <a:lstStyle/>
          <a:p>
            <a:r>
              <a:rPr lang="en-US" altLang="ko-KR" sz="1050" b="1" dirty="0"/>
              <a:t>Group state 0 (osteoblast 100%)</a:t>
            </a:r>
          </a:p>
          <a:p>
            <a:r>
              <a:rPr lang="en-US" altLang="ko-KR" sz="1050" b="1" dirty="0"/>
              <a:t>FOLH1 state 0 45 ↑, State 1 47↓</a:t>
            </a:r>
          </a:p>
          <a:p>
            <a:r>
              <a:rPr lang="en-US" altLang="ko-KR" sz="1050" b="1" dirty="0"/>
              <a:t>ZFP36L2                    state 1, 43 ↓    state 2 47↑</a:t>
            </a:r>
          </a:p>
          <a:p>
            <a:endParaRPr lang="en-US" altLang="ko-KR" sz="1050" b="1" dirty="0"/>
          </a:p>
          <a:p>
            <a:r>
              <a:rPr lang="en-US" altLang="ko-KR" sz="1050" b="1" dirty="0"/>
              <a:t>Group state 1 (bone metastasis 100%)</a:t>
            </a:r>
          </a:p>
          <a:p>
            <a:r>
              <a:rPr lang="en-US" altLang="ko-KR" sz="1050" b="1" u="sng" dirty="0"/>
              <a:t>FOLH </a:t>
            </a:r>
            <a:r>
              <a:rPr lang="en-US" altLang="ko-KR" sz="1050" b="1" dirty="0"/>
              <a:t> state 0 13 ↓,   state 13↑</a:t>
            </a:r>
          </a:p>
          <a:p>
            <a:r>
              <a:rPr lang="en-US" altLang="ko-KR" sz="1050" b="1" dirty="0"/>
              <a:t>ZFP36L2                     state 11 ↑                state 13 ↓</a:t>
            </a:r>
            <a:endParaRPr lang="ko-KR" altLang="en-US" sz="1050" b="1" dirty="0"/>
          </a:p>
        </p:txBody>
      </p:sp>
      <p:sp>
        <p:nvSpPr>
          <p:cNvPr id="4" name="5-Point Star 3"/>
          <p:cNvSpPr/>
          <p:nvPr/>
        </p:nvSpPr>
        <p:spPr>
          <a:xfrm>
            <a:off x="6764482" y="2086842"/>
            <a:ext cx="290945" cy="180109"/>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
        <p:nvSpPr>
          <p:cNvPr id="5" name="5-Point Star 4"/>
          <p:cNvSpPr/>
          <p:nvPr/>
        </p:nvSpPr>
        <p:spPr>
          <a:xfrm>
            <a:off x="6546273" y="1274620"/>
            <a:ext cx="290945" cy="13854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sz="1350"/>
          </a:p>
        </p:txBody>
      </p:sp>
    </p:spTree>
    <p:extLst>
      <p:ext uri="{BB962C8B-B14F-4D97-AF65-F5344CB8AC3E}">
        <p14:creationId xmlns:p14="http://schemas.microsoft.com/office/powerpoint/2010/main" val="784592606"/>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71" y="188640"/>
            <a:ext cx="8228437" cy="864096"/>
          </a:xfrm>
        </p:spPr>
        <p:txBody>
          <a:bodyPr>
            <a:normAutofit/>
          </a:bodyPr>
          <a:lstStyle/>
          <a:p>
            <a:r>
              <a:rPr lang="en-US" sz="3200" dirty="0" smtClean="0"/>
              <a:t>Validation2 : Prediction program</a:t>
            </a:r>
            <a:endParaRPr lang="en-US" sz="3200" dirty="0"/>
          </a:p>
        </p:txBody>
      </p:sp>
      <p:sp>
        <p:nvSpPr>
          <p:cNvPr id="3" name="Subtitle 2"/>
          <p:cNvSpPr>
            <a:spLocks noGrp="1"/>
          </p:cNvSpPr>
          <p:nvPr>
            <p:ph type="subTitle"/>
          </p:nvPr>
        </p:nvSpPr>
        <p:spPr>
          <a:xfrm>
            <a:off x="107504" y="1268760"/>
            <a:ext cx="8496944" cy="1008111"/>
          </a:xfrm>
        </p:spPr>
        <p:txBody>
          <a:bodyPr>
            <a:normAutofit/>
          </a:bodyPr>
          <a:lstStyle/>
          <a:p>
            <a:pPr lvl="0" algn="l">
              <a:buSzPct val="45000"/>
              <a:buFont typeface="StarSymbol"/>
              <a:buChar char="●"/>
            </a:pPr>
            <a:r>
              <a:rPr lang="en-US" sz="2000" dirty="0"/>
              <a:t>Necessary files: predict.cpp, predict (function), data file (csv files), genie file (</a:t>
            </a:r>
            <a:r>
              <a:rPr lang="en-US" sz="2000" dirty="0" err="1"/>
              <a:t>xdls</a:t>
            </a:r>
            <a:r>
              <a:rPr lang="en-US" sz="2000" dirty="0"/>
              <a:t>), predict. </a:t>
            </a:r>
            <a:r>
              <a:rPr lang="en-US" sz="2000" dirty="0" err="1"/>
              <a:t>Config</a:t>
            </a:r>
            <a:endParaRPr lang="en-US" sz="2000" dirty="0"/>
          </a:p>
        </p:txBody>
      </p:sp>
      <p:pic>
        <p:nvPicPr>
          <p:cNvPr id="6" name="Picture 5">
            <a:extLst>
              <a:ext uri="{FF2B5EF4-FFF2-40B4-BE49-F238E27FC236}">
                <a16:creationId xmlns:a16="http://schemas.microsoft.com/office/drawing/2014/main" id="{00000000-0000-0000-0000-000000000000}"/>
              </a:ext>
            </a:extLst>
          </p:cNvPr>
          <p:cNvPicPr>
            <a:picLocks noChangeAspect="1"/>
          </p:cNvPicPr>
          <p:nvPr/>
        </p:nvPicPr>
        <p:blipFill>
          <a:blip r:embed="rId2">
            <a:lum/>
            <a:alphaModFix/>
          </a:blip>
          <a:srcRect r="70697" b="57560"/>
          <a:stretch>
            <a:fillRect/>
          </a:stretch>
        </p:blipFill>
        <p:spPr>
          <a:xfrm>
            <a:off x="12646" y="2244830"/>
            <a:ext cx="8591802" cy="3982183"/>
          </a:xfrm>
          <a:prstGeom prst="rect">
            <a:avLst/>
          </a:prstGeom>
          <a:noFill/>
          <a:ln>
            <a:noFill/>
          </a:ln>
        </p:spPr>
      </p:pic>
    </p:spTree>
    <p:extLst>
      <p:ext uri="{BB962C8B-B14F-4D97-AF65-F5344CB8AC3E}">
        <p14:creationId xmlns:p14="http://schemas.microsoft.com/office/powerpoint/2010/main" val="3536621238"/>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p:nvPr>
        </p:nvSpPr>
        <p:spPr>
          <a:xfrm>
            <a:off x="457781" y="476672"/>
            <a:ext cx="8228437" cy="1536127"/>
          </a:xfrm>
        </p:spPr>
        <p:txBody>
          <a:bodyPr anchor="t"/>
          <a:lstStyle/>
          <a:p>
            <a:r>
              <a:rPr lang="en-US" dirty="0" smtClean="0"/>
              <a:t>If you made the csv file under window system, you should change the csv of </a:t>
            </a:r>
            <a:r>
              <a:rPr lang="en-US" dirty="0" err="1" smtClean="0"/>
              <a:t>unix</a:t>
            </a:r>
            <a:r>
              <a:rPr lang="en-US" dirty="0" smtClean="0"/>
              <a:t> system using “</a:t>
            </a:r>
            <a:r>
              <a:rPr lang="en-US" dirty="0" err="1" smtClean="0"/>
              <a:t>fromdos</a:t>
            </a:r>
            <a:r>
              <a:rPr lang="en-US" dirty="0" smtClean="0"/>
              <a:t>”</a:t>
            </a:r>
            <a:endParaRPr lang="en-US" dirty="0"/>
          </a:p>
        </p:txBody>
      </p:sp>
      <p:pic>
        <p:nvPicPr>
          <p:cNvPr id="4" name="Picture 3">
            <a:extLst>
              <a:ext uri="{FF2B5EF4-FFF2-40B4-BE49-F238E27FC236}">
                <a16:creationId xmlns:a16="http://schemas.microsoft.com/office/drawing/2014/main" id="{00000000-0000-0000-0000-000000000000}"/>
              </a:ext>
            </a:extLst>
          </p:cNvPr>
          <p:cNvPicPr>
            <a:picLocks noChangeAspect="1"/>
          </p:cNvPicPr>
          <p:nvPr/>
        </p:nvPicPr>
        <p:blipFill>
          <a:blip r:embed="rId2">
            <a:lum/>
            <a:alphaModFix/>
          </a:blip>
          <a:srcRect l="51540" t="75450" r="15418" b="10090"/>
          <a:stretch>
            <a:fillRect/>
          </a:stretch>
        </p:blipFill>
        <p:spPr>
          <a:xfrm>
            <a:off x="303342" y="2420888"/>
            <a:ext cx="8352928" cy="1168851"/>
          </a:xfrm>
          <a:prstGeom prst="rect">
            <a:avLst/>
          </a:prstGeom>
          <a:noFill/>
          <a:ln>
            <a:noFill/>
          </a:ln>
        </p:spPr>
      </p:pic>
    </p:spTree>
    <p:extLst>
      <p:ext uri="{BB962C8B-B14F-4D97-AF65-F5344CB8AC3E}">
        <p14:creationId xmlns:p14="http://schemas.microsoft.com/office/powerpoint/2010/main" val="3523191444"/>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p:nvPr>
        </p:nvSpPr>
        <p:spPr>
          <a:xfrm>
            <a:off x="457171" y="620689"/>
            <a:ext cx="8228437" cy="576064"/>
          </a:xfrm>
        </p:spPr>
        <p:txBody>
          <a:bodyPr anchor="t"/>
          <a:lstStyle/>
          <a:p>
            <a:r>
              <a:rPr lang="en-US" dirty="0" smtClean="0"/>
              <a:t>Input Information in </a:t>
            </a:r>
            <a:r>
              <a:rPr lang="en-US" dirty="0" err="1" smtClean="0"/>
              <a:t>config</a:t>
            </a:r>
            <a:r>
              <a:rPr lang="en-US" dirty="0" smtClean="0"/>
              <a:t> file </a:t>
            </a:r>
            <a:endParaRPr lang="en-US" dirty="0"/>
          </a:p>
        </p:txBody>
      </p:sp>
      <p:sp>
        <p:nvSpPr>
          <p:cNvPr id="4" name="Subtitle 2"/>
          <p:cNvSpPr txBox="1">
            <a:spLocks/>
          </p:cNvSpPr>
          <p:nvPr/>
        </p:nvSpPr>
        <p:spPr>
          <a:xfrm>
            <a:off x="179512" y="4509120"/>
            <a:ext cx="8228437" cy="2088232"/>
          </a:xfrm>
          <a:prstGeom prst="rect">
            <a:avLst/>
          </a:prstGeom>
        </p:spPr>
        <p:txBody>
          <a:bodyPr vert="horz" lIns="0" tIns="0" rIns="0" bIns="0" rtlCol="0" anchor="t">
            <a:normAutofit lnSpcReduction="10000"/>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marL="285750" indent="-285750" algn="l">
              <a:buFont typeface="Arial" panose="020B0604020202020204" pitchFamily="34" charset="0"/>
              <a:buChar char="•"/>
            </a:pPr>
            <a:r>
              <a:rPr lang="en-US" sz="1600" dirty="0" smtClean="0">
                <a:latin typeface="Arial" panose="020B0604020202020204" pitchFamily="34" charset="0"/>
                <a:cs typeface="Arial" panose="020B0604020202020204" pitchFamily="34" charset="0"/>
              </a:rPr>
              <a:t>Prior outcome – based on previous article, 0.3 represents the prevalence of bone metastasis among breast cancers</a:t>
            </a:r>
          </a:p>
          <a:p>
            <a:pPr marL="285750" indent="-285750" algn="l">
              <a:buFont typeface="Arial" panose="020B0604020202020204" pitchFamily="34" charset="0"/>
              <a:buChar char="•"/>
            </a:pPr>
            <a:r>
              <a:rPr lang="en-US" sz="1600" dirty="0" smtClean="0">
                <a:latin typeface="Arial" panose="020B0604020202020204" pitchFamily="34" charset="0"/>
                <a:cs typeface="Arial" panose="020B0604020202020204" pitchFamily="34" charset="0"/>
              </a:rPr>
              <a:t>Outcome – name of outcome </a:t>
            </a:r>
          </a:p>
          <a:p>
            <a:pPr marL="285750" indent="-285750" algn="l">
              <a:buFont typeface="Arial" panose="020B0604020202020204" pitchFamily="34" charset="0"/>
              <a:buChar char="•"/>
            </a:pPr>
            <a:r>
              <a:rPr lang="en-US" sz="1600" dirty="0" err="1" smtClean="0">
                <a:latin typeface="Arial" panose="020B0604020202020204" pitchFamily="34" charset="0"/>
                <a:cs typeface="Arial" panose="020B0604020202020204" pitchFamily="34" charset="0"/>
              </a:rPr>
              <a:t>OutcomeState</a:t>
            </a:r>
            <a:r>
              <a:rPr lang="en-US" sz="1600" dirty="0" smtClean="0">
                <a:latin typeface="Arial" panose="020B0604020202020204" pitchFamily="34" charset="0"/>
                <a:cs typeface="Arial" panose="020B0604020202020204" pitchFamily="34" charset="0"/>
              </a:rPr>
              <a:t> – target value of outcome </a:t>
            </a:r>
          </a:p>
          <a:p>
            <a:pPr marL="285750" indent="-285750" algn="l">
              <a:buFont typeface="Arial" panose="020B0604020202020204" pitchFamily="34" charset="0"/>
              <a:buChar char="•"/>
            </a:pPr>
            <a:r>
              <a:rPr lang="en-US" sz="1600" dirty="0" err="1" smtClean="0">
                <a:latin typeface="Arial" panose="020B0604020202020204" pitchFamily="34" charset="0"/>
                <a:cs typeface="Arial" panose="020B0604020202020204" pitchFamily="34" charset="0"/>
              </a:rPr>
              <a:t>NotOutcomeState</a:t>
            </a:r>
            <a:r>
              <a:rPr lang="en-US" sz="1600" dirty="0" smtClean="0">
                <a:latin typeface="Arial" panose="020B0604020202020204" pitchFamily="34" charset="0"/>
                <a:cs typeface="Arial" panose="020B0604020202020204" pitchFamily="34" charset="0"/>
              </a:rPr>
              <a:t> – non target value of outcome</a:t>
            </a:r>
          </a:p>
          <a:p>
            <a:pPr marL="285750" indent="-285750" algn="l">
              <a:buFont typeface="Arial" panose="020B0604020202020204" pitchFamily="34" charset="0"/>
              <a:buChar char="•"/>
            </a:pPr>
            <a:r>
              <a:rPr lang="en-US" sz="1600" dirty="0" smtClean="0">
                <a:latin typeface="Arial" panose="020B0604020202020204" pitchFamily="34" charset="0"/>
                <a:cs typeface="Arial" panose="020B0604020202020204" pitchFamily="34" charset="0"/>
              </a:rPr>
              <a:t>Evidences – except outcome, input the others</a:t>
            </a:r>
          </a:p>
          <a:p>
            <a:pPr marL="285750" indent="-285750" algn="l">
              <a:buFont typeface="Arial" panose="020B0604020202020204" pitchFamily="34" charset="0"/>
              <a:buChar char="•"/>
            </a:pPr>
            <a:r>
              <a:rPr lang="en-US" sz="1600" dirty="0" err="1" smtClean="0">
                <a:latin typeface="Arial" panose="020B0604020202020204" pitchFamily="34" charset="0"/>
                <a:cs typeface="Arial" panose="020B0604020202020204" pitchFamily="34" charset="0"/>
              </a:rPr>
              <a:t>EvidenceStateNumber</a:t>
            </a:r>
            <a:r>
              <a:rPr lang="en-US" sz="1600" dirty="0" smtClean="0">
                <a:latin typeface="Arial" panose="020B0604020202020204" pitchFamily="34" charset="0"/>
                <a:cs typeface="Arial" panose="020B0604020202020204" pitchFamily="34" charset="0"/>
              </a:rPr>
              <a:t> – the count of kinds  of others value</a:t>
            </a:r>
          </a:p>
          <a:p>
            <a:pPr marL="285750" indent="-285750" algn="l">
              <a:buFont typeface="Arial" panose="020B0604020202020204" pitchFamily="34" charset="0"/>
              <a:buChar char="•"/>
            </a:pPr>
            <a:r>
              <a:rPr lang="en-US" sz="1600" dirty="0" smtClean="0">
                <a:latin typeface="Arial" panose="020B0604020202020204" pitchFamily="34" charset="0"/>
                <a:cs typeface="Arial" panose="020B0604020202020204" pitchFamily="34" charset="0"/>
              </a:rPr>
              <a:t>Filename = </a:t>
            </a:r>
            <a:r>
              <a:rPr lang="en-US" sz="1600" dirty="0" err="1" smtClean="0">
                <a:latin typeface="Arial" panose="020B0604020202020204" pitchFamily="34" charset="0"/>
                <a:cs typeface="Arial" panose="020B0604020202020204" pitchFamily="34" charset="0"/>
              </a:rPr>
              <a:t>GeNIe</a:t>
            </a:r>
            <a:r>
              <a:rPr lang="en-US" sz="1600" dirty="0" smtClean="0">
                <a:latin typeface="Arial" panose="020B0604020202020204" pitchFamily="34" charset="0"/>
                <a:cs typeface="Arial" panose="020B0604020202020204" pitchFamily="34" charset="0"/>
              </a:rPr>
              <a:t> file </a:t>
            </a:r>
          </a:p>
          <a:p>
            <a:pPr marL="285750" indent="-285750" algn="l">
              <a:buFont typeface="Arial" panose="020B0604020202020204" pitchFamily="34" charset="0"/>
              <a:buChar char="•"/>
            </a:pPr>
            <a:r>
              <a:rPr lang="en-US" sz="1600" dirty="0" err="1" smtClean="0">
                <a:latin typeface="Arial" panose="020B0604020202020204" pitchFamily="34" charset="0"/>
                <a:cs typeface="Arial" panose="020B0604020202020204" pitchFamily="34" charset="0"/>
              </a:rPr>
              <a:t>DataFilename</a:t>
            </a:r>
            <a:r>
              <a:rPr lang="en-US" sz="1600" dirty="0" smtClean="0">
                <a:latin typeface="Arial" panose="020B0604020202020204" pitchFamily="34" charset="0"/>
                <a:cs typeface="Arial" panose="020B0604020202020204" pitchFamily="34" charset="0"/>
              </a:rPr>
              <a:t>= data file (csv) of </a:t>
            </a:r>
            <a:r>
              <a:rPr lang="en-US" sz="1600" dirty="0" err="1" smtClean="0">
                <a:latin typeface="Arial" panose="020B0604020202020204" pitchFamily="34" charset="0"/>
                <a:cs typeface="Arial" panose="020B0604020202020204" pitchFamily="34" charset="0"/>
              </a:rPr>
              <a:t>GeNIe</a:t>
            </a:r>
            <a:r>
              <a:rPr lang="en-US" sz="1600" dirty="0" smtClean="0">
                <a:latin typeface="Arial" panose="020B0604020202020204" pitchFamily="34" charset="0"/>
                <a:cs typeface="Arial" panose="020B0604020202020204" pitchFamily="34" charset="0"/>
              </a:rPr>
              <a:t> file </a:t>
            </a:r>
          </a:p>
          <a:p>
            <a:pPr marL="285750" indent="-285750" algn="l">
              <a:buFont typeface="Arial" panose="020B0604020202020204" pitchFamily="34" charset="0"/>
              <a:buChar char="•"/>
            </a:pPr>
            <a:endParaRPr lang="en-US" sz="1600" dirty="0" smtClean="0">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0000000-0000-0000-0000-000000000000}"/>
              </a:ext>
            </a:extLst>
          </p:cNvPr>
          <p:cNvPicPr>
            <a:picLocks noChangeAspect="1"/>
          </p:cNvPicPr>
          <p:nvPr/>
        </p:nvPicPr>
        <p:blipFill>
          <a:blip r:embed="rId2">
            <a:lum/>
            <a:alphaModFix/>
          </a:blip>
          <a:srcRect l="15692" t="11256" r="59811" b="60393"/>
          <a:stretch>
            <a:fillRect/>
          </a:stretch>
        </p:blipFill>
        <p:spPr>
          <a:xfrm>
            <a:off x="332680" y="1228654"/>
            <a:ext cx="8352928" cy="3092929"/>
          </a:xfrm>
          <a:prstGeom prst="rect">
            <a:avLst/>
          </a:prstGeom>
          <a:noFill/>
          <a:ln>
            <a:noFill/>
          </a:ln>
        </p:spPr>
      </p:pic>
    </p:spTree>
    <p:extLst>
      <p:ext uri="{BB962C8B-B14F-4D97-AF65-F5344CB8AC3E}">
        <p14:creationId xmlns:p14="http://schemas.microsoft.com/office/powerpoint/2010/main" val="2516362001"/>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107504" y="476672"/>
            <a:ext cx="8228437" cy="576064"/>
          </a:xfrm>
          <a:prstGeom prst="rect">
            <a:avLst/>
          </a:prstGeom>
        </p:spPr>
        <p:txBody>
          <a:bodyPr vert="horz" lIns="0" tIns="0" rIns="0" bIns="0" rtlCol="0" anchor="t">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marL="285750" indent="-285750" algn="l">
              <a:buFont typeface="Arial" panose="020B0604020202020204" pitchFamily="34" charset="0"/>
              <a:buChar char="•"/>
            </a:pPr>
            <a:r>
              <a:rPr lang="en-US" sz="1600" dirty="0" smtClean="0">
                <a:latin typeface="Arial" panose="020B0604020202020204" pitchFamily="34" charset="0"/>
                <a:cs typeface="Arial" panose="020B0604020202020204" pitchFamily="34" charset="0"/>
              </a:rPr>
              <a:t>Input “./predict” on terminal screen and then, we get the result file as csv</a:t>
            </a:r>
          </a:p>
          <a:p>
            <a:pPr marL="285750" indent="-285750" algn="l">
              <a:buFont typeface="Arial" panose="020B0604020202020204" pitchFamily="34" charset="0"/>
              <a:buChar char="•"/>
            </a:pPr>
            <a:endParaRPr lang="en-US" sz="1600" dirty="0" smtClean="0">
              <a:latin typeface="Arial" panose="020B0604020202020204" pitchFamily="34" charset="0"/>
              <a:cs typeface="Arial" panose="020B0604020202020204" pitchFamily="34" charset="0"/>
            </a:endParaRPr>
          </a:p>
          <a:p>
            <a:pPr marL="285750" indent="-285750" algn="l">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0000000-0000-0000-0000-000000000000}"/>
              </a:ext>
            </a:extLst>
          </p:cNvPr>
          <p:cNvPicPr>
            <a:picLocks noChangeAspect="1"/>
          </p:cNvPicPr>
          <p:nvPr/>
        </p:nvPicPr>
        <p:blipFill>
          <a:blip r:embed="rId2">
            <a:lum/>
            <a:alphaModFix/>
          </a:blip>
          <a:srcRect l="50655" t="68719" r="21774" b="14254"/>
          <a:stretch>
            <a:fillRect/>
          </a:stretch>
        </p:blipFill>
        <p:spPr>
          <a:xfrm>
            <a:off x="323528" y="839699"/>
            <a:ext cx="6946199" cy="1371599"/>
          </a:xfrm>
          <a:prstGeom prst="rect">
            <a:avLst/>
          </a:prstGeom>
          <a:noFill/>
          <a:ln>
            <a:noFill/>
          </a:ln>
        </p:spPr>
      </p:pic>
      <p:pic>
        <p:nvPicPr>
          <p:cNvPr id="6" name="Picture 5">
            <a:extLst>
              <a:ext uri="{FF2B5EF4-FFF2-40B4-BE49-F238E27FC236}">
                <a16:creationId xmlns:a16="http://schemas.microsoft.com/office/drawing/2014/main" id="{00000000-0000-0000-0000-000000000000}"/>
              </a:ext>
            </a:extLst>
          </p:cNvPr>
          <p:cNvPicPr>
            <a:picLocks noChangeAspect="1"/>
          </p:cNvPicPr>
          <p:nvPr/>
        </p:nvPicPr>
        <p:blipFill>
          <a:blip r:embed="rId3">
            <a:lum/>
            <a:alphaModFix/>
          </a:blip>
          <a:srcRect l="50655" b="14254"/>
          <a:stretch>
            <a:fillRect/>
          </a:stretch>
        </p:blipFill>
        <p:spPr>
          <a:xfrm>
            <a:off x="0" y="2348880"/>
            <a:ext cx="7069320" cy="3931920"/>
          </a:xfrm>
          <a:prstGeom prst="rect">
            <a:avLst/>
          </a:prstGeom>
          <a:noFill/>
          <a:ln>
            <a:noFill/>
          </a:ln>
        </p:spPr>
      </p:pic>
      <p:pic>
        <p:nvPicPr>
          <p:cNvPr id="7" name="Picture 6">
            <a:extLst>
              <a:ext uri="{FF2B5EF4-FFF2-40B4-BE49-F238E27FC236}">
                <a16:creationId xmlns:a16="http://schemas.microsoft.com/office/drawing/2014/main" id="{00000000-0000-0000-0000-000000000000}"/>
              </a:ext>
            </a:extLst>
          </p:cNvPr>
          <p:cNvPicPr>
            <a:picLocks noChangeAspect="1"/>
          </p:cNvPicPr>
          <p:nvPr/>
        </p:nvPicPr>
        <p:blipFill>
          <a:blip r:embed="rId4">
            <a:lum/>
            <a:alphaModFix/>
          </a:blip>
          <a:srcRect l="51562" r="23034" b="11432"/>
          <a:stretch>
            <a:fillRect/>
          </a:stretch>
        </p:blipFill>
        <p:spPr>
          <a:xfrm>
            <a:off x="4988714" y="2345362"/>
            <a:ext cx="4178160" cy="4663440"/>
          </a:xfrm>
          <a:prstGeom prst="rect">
            <a:avLst/>
          </a:prstGeom>
          <a:noFill/>
          <a:ln>
            <a:noFill/>
          </a:ln>
        </p:spPr>
      </p:pic>
    </p:spTree>
    <p:extLst>
      <p:ext uri="{BB962C8B-B14F-4D97-AF65-F5344CB8AC3E}">
        <p14:creationId xmlns:p14="http://schemas.microsoft.com/office/powerpoint/2010/main" val="1819230577"/>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p:cNvSpPr txBox="1">
            <a:spLocks/>
          </p:cNvSpPr>
          <p:nvPr/>
        </p:nvSpPr>
        <p:spPr>
          <a:xfrm>
            <a:off x="107504" y="476672"/>
            <a:ext cx="8228437" cy="576064"/>
          </a:xfrm>
          <a:prstGeom prst="rect">
            <a:avLst/>
          </a:prstGeom>
        </p:spPr>
        <p:txBody>
          <a:bodyPr vert="horz" lIns="0" tIns="0" rIns="0" bIns="0" rtlCol="0" anchor="t">
            <a:normAutofit/>
          </a:bodyPr>
          <a:lstStyle>
            <a:lvl1pPr algn="ctr" defTabSz="914400" rtl="0" eaLnBrk="1" latinLnBrk="1" hangingPunct="1">
              <a:spcBef>
                <a:spcPct val="0"/>
              </a:spcBef>
              <a:buNone/>
              <a:defRPr sz="4400" kern="1200">
                <a:solidFill>
                  <a:schemeClr val="tx1"/>
                </a:solidFill>
                <a:latin typeface="+mj-lt"/>
                <a:ea typeface="+mj-ea"/>
                <a:cs typeface="+mj-cs"/>
              </a:defRPr>
            </a:lvl1pPr>
          </a:lstStyle>
          <a:p>
            <a:pPr marL="285750" indent="-285750" algn="l">
              <a:buFont typeface="Arial" panose="020B0604020202020204" pitchFamily="34" charset="0"/>
              <a:buChar char="•"/>
            </a:pPr>
            <a:r>
              <a:rPr lang="en-US" sz="1600" dirty="0" smtClean="0">
                <a:latin typeface="Arial" panose="020B0604020202020204" pitchFamily="34" charset="0"/>
                <a:cs typeface="Arial" panose="020B0604020202020204" pitchFamily="34" charset="0"/>
              </a:rPr>
              <a:t>If you change the number of evidence, you can get the probability of </a:t>
            </a:r>
            <a:r>
              <a:rPr lang="en-US" sz="1600" dirty="0" err="1" smtClean="0">
                <a:latin typeface="Arial" panose="020B0604020202020204" pitchFamily="34" charset="0"/>
                <a:cs typeface="Arial" panose="020B0604020202020204" pitchFamily="34" charset="0"/>
              </a:rPr>
              <a:t>GeNIe</a:t>
            </a:r>
            <a:r>
              <a:rPr lang="en-US" sz="1600" dirty="0" smtClean="0">
                <a:latin typeface="Arial" panose="020B0604020202020204" pitchFamily="34" charset="0"/>
                <a:cs typeface="Arial" panose="020B0604020202020204" pitchFamily="34" charset="0"/>
              </a:rPr>
              <a:t> model according to given evidence information. </a:t>
            </a:r>
            <a:endParaRPr lang="en-US" sz="1600"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rotWithShape="1">
          <a:blip r:embed="rId2"/>
          <a:srcRect t="12249" r="81543" b="3752"/>
          <a:stretch/>
        </p:blipFill>
        <p:spPr>
          <a:xfrm>
            <a:off x="395536" y="1052736"/>
            <a:ext cx="5544616" cy="5688632"/>
          </a:xfrm>
          <a:prstGeom prst="rect">
            <a:avLst/>
          </a:prstGeom>
        </p:spPr>
      </p:pic>
      <p:sp>
        <p:nvSpPr>
          <p:cNvPr id="3" name="TextBox 2"/>
          <p:cNvSpPr txBox="1"/>
          <p:nvPr/>
        </p:nvSpPr>
        <p:spPr>
          <a:xfrm>
            <a:off x="5274948" y="2696722"/>
            <a:ext cx="3672407" cy="1200329"/>
          </a:xfrm>
          <a:prstGeom prst="rect">
            <a:avLst/>
          </a:prstGeom>
          <a:noFill/>
        </p:spPr>
        <p:txBody>
          <a:bodyPr wrap="square" rtlCol="0">
            <a:spAutoFit/>
          </a:bodyPr>
          <a:lstStyle/>
          <a:p>
            <a:r>
              <a:rPr lang="en-US" dirty="0" smtClean="0"/>
              <a:t>If we only know information of 3 parent nodes, we can expect the bone metastasis over 95% within given 48 data set.</a:t>
            </a:r>
            <a:endParaRPr lang="en-US" dirty="0"/>
          </a:p>
        </p:txBody>
      </p:sp>
    </p:spTree>
    <p:extLst>
      <p:ext uri="{BB962C8B-B14F-4D97-AF65-F5344CB8AC3E}">
        <p14:creationId xmlns:p14="http://schemas.microsoft.com/office/powerpoint/2010/main" val="1190025871"/>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en-US" altLang="ko-KR" dirty="0" smtClean="0"/>
              <a:t>Contents</a:t>
            </a:r>
            <a:endParaRPr lang="ko-KR" altLang="en-US" dirty="0"/>
          </a:p>
        </p:txBody>
      </p:sp>
      <p:sp>
        <p:nvSpPr>
          <p:cNvPr id="3" name="내용 개체 틀 2"/>
          <p:cNvSpPr>
            <a:spLocks noGrp="1"/>
          </p:cNvSpPr>
          <p:nvPr>
            <p:ph idx="1"/>
          </p:nvPr>
        </p:nvSpPr>
        <p:spPr/>
        <p:txBody>
          <a:bodyPr>
            <a:normAutofit fontScale="55000" lnSpcReduction="20000"/>
          </a:bodyPr>
          <a:lstStyle/>
          <a:p>
            <a:pPr marL="514350" indent="-514350">
              <a:lnSpc>
                <a:spcPct val="150000"/>
              </a:lnSpc>
              <a:buFont typeface="+mj-lt"/>
              <a:buAutoNum type="arabicPeriod"/>
            </a:pPr>
            <a:r>
              <a:rPr lang="en-US" altLang="ko-KR" dirty="0" smtClean="0">
                <a:solidFill>
                  <a:schemeClr val="bg1">
                    <a:lumMod val="85000"/>
                  </a:schemeClr>
                </a:solidFill>
              </a:rPr>
              <a:t>Collecting data from GEO</a:t>
            </a:r>
          </a:p>
          <a:p>
            <a:pPr marL="514350" indent="-514350">
              <a:lnSpc>
                <a:spcPct val="150000"/>
              </a:lnSpc>
              <a:buFont typeface="+mj-lt"/>
              <a:buAutoNum type="arabicPeriod"/>
            </a:pPr>
            <a:r>
              <a:rPr lang="en-US" altLang="ko-KR" dirty="0" smtClean="0">
                <a:solidFill>
                  <a:schemeClr val="bg1">
                    <a:lumMod val="85000"/>
                  </a:schemeClr>
                </a:solidFill>
              </a:rPr>
              <a:t>Banjo</a:t>
            </a:r>
          </a:p>
          <a:p>
            <a:pPr marL="514350" indent="-514350">
              <a:lnSpc>
                <a:spcPct val="150000"/>
              </a:lnSpc>
              <a:buFont typeface="+mj-lt"/>
              <a:buAutoNum type="arabicPeriod"/>
            </a:pPr>
            <a:r>
              <a:rPr lang="en-US" altLang="ko-KR" dirty="0" err="1" smtClean="0">
                <a:solidFill>
                  <a:schemeClr val="bg1">
                    <a:lumMod val="85000"/>
                  </a:schemeClr>
                </a:solidFill>
              </a:rPr>
              <a:t>Cytoscape</a:t>
            </a:r>
            <a:endParaRPr lang="en-US" altLang="ko-KR" dirty="0" smtClean="0">
              <a:solidFill>
                <a:schemeClr val="bg1">
                  <a:lumMod val="85000"/>
                </a:schemeClr>
              </a:solidFill>
            </a:endParaRPr>
          </a:p>
          <a:p>
            <a:pPr marL="514350" indent="-514350">
              <a:lnSpc>
                <a:spcPct val="150000"/>
              </a:lnSpc>
              <a:buFont typeface="+mj-lt"/>
              <a:buAutoNum type="arabicPeriod"/>
            </a:pPr>
            <a:r>
              <a:rPr lang="en-US" altLang="ko-KR" dirty="0">
                <a:solidFill>
                  <a:schemeClr val="bg1">
                    <a:lumMod val="85000"/>
                  </a:schemeClr>
                </a:solidFill>
              </a:rPr>
              <a:t>Banjo </a:t>
            </a:r>
            <a:r>
              <a:rPr lang="en-US" altLang="ko-KR" dirty="0" smtClean="0">
                <a:solidFill>
                  <a:schemeClr val="bg1">
                    <a:lumMod val="85000"/>
                  </a:schemeClr>
                </a:solidFill>
              </a:rPr>
              <a:t>analysis adding </a:t>
            </a:r>
            <a:r>
              <a:rPr lang="en-US" altLang="ko-KR" dirty="0">
                <a:solidFill>
                  <a:schemeClr val="bg1">
                    <a:lumMod val="85000"/>
                  </a:schemeClr>
                </a:solidFill>
              </a:rPr>
              <a:t>biological information using </a:t>
            </a:r>
            <a:r>
              <a:rPr lang="en-US" altLang="ko-KR" dirty="0" err="1" smtClean="0">
                <a:solidFill>
                  <a:schemeClr val="bg1">
                    <a:lumMod val="85000"/>
                  </a:schemeClr>
                </a:solidFill>
              </a:rPr>
              <a:t>cytoscape</a:t>
            </a:r>
            <a:endParaRPr lang="en-US" altLang="ko-KR" dirty="0" smtClean="0">
              <a:solidFill>
                <a:schemeClr val="bg1">
                  <a:lumMod val="85000"/>
                </a:schemeClr>
              </a:solidFill>
            </a:endParaRPr>
          </a:p>
          <a:p>
            <a:pPr marL="514350" indent="-514350">
              <a:lnSpc>
                <a:spcPct val="150000"/>
              </a:lnSpc>
              <a:buFont typeface="+mj-lt"/>
              <a:buAutoNum type="arabicPeriod"/>
            </a:pPr>
            <a:r>
              <a:rPr lang="en-US" altLang="ko-KR" dirty="0" err="1" smtClean="0">
                <a:solidFill>
                  <a:schemeClr val="bg1">
                    <a:lumMod val="85000"/>
                  </a:schemeClr>
                </a:solidFill>
              </a:rPr>
              <a:t>GeNIe</a:t>
            </a:r>
            <a:r>
              <a:rPr lang="en-US" altLang="ko-KR" dirty="0" smtClean="0">
                <a:solidFill>
                  <a:schemeClr val="bg1">
                    <a:lumMod val="85000"/>
                  </a:schemeClr>
                </a:solidFill>
              </a:rPr>
              <a:t> structure and validation</a:t>
            </a:r>
          </a:p>
          <a:p>
            <a:pPr marL="914400" lvl="1" indent="-514350">
              <a:lnSpc>
                <a:spcPct val="150000"/>
              </a:lnSpc>
              <a:buFont typeface="Arial" panose="020B0604020202020204" pitchFamily="34" charset="0"/>
              <a:buChar char="•"/>
            </a:pPr>
            <a:r>
              <a:rPr lang="en-US" altLang="ko-KR" dirty="0" err="1" smtClean="0">
                <a:solidFill>
                  <a:schemeClr val="bg1">
                    <a:lumMod val="85000"/>
                  </a:schemeClr>
                </a:solidFill>
              </a:rPr>
              <a:t>GeNIe</a:t>
            </a:r>
            <a:r>
              <a:rPr lang="en-US" altLang="ko-KR" dirty="0" smtClean="0">
                <a:solidFill>
                  <a:schemeClr val="bg1">
                    <a:lumMod val="85000"/>
                  </a:schemeClr>
                </a:solidFill>
              </a:rPr>
              <a:t> </a:t>
            </a:r>
          </a:p>
          <a:p>
            <a:pPr marL="914400" lvl="1" indent="-514350">
              <a:lnSpc>
                <a:spcPct val="150000"/>
              </a:lnSpc>
              <a:buFont typeface="Arial" panose="020B0604020202020204" pitchFamily="34" charset="0"/>
              <a:buChar char="•"/>
            </a:pPr>
            <a:r>
              <a:rPr lang="en-US" altLang="ko-KR" dirty="0" smtClean="0">
                <a:solidFill>
                  <a:schemeClr val="bg1">
                    <a:lumMod val="85000"/>
                  </a:schemeClr>
                </a:solidFill>
              </a:rPr>
              <a:t>Validation of </a:t>
            </a:r>
            <a:r>
              <a:rPr lang="en-US" altLang="ko-KR" dirty="0" err="1" smtClean="0">
                <a:solidFill>
                  <a:schemeClr val="bg1">
                    <a:lumMod val="85000"/>
                  </a:schemeClr>
                </a:solidFill>
              </a:rPr>
              <a:t>GeNIe</a:t>
            </a:r>
            <a:r>
              <a:rPr lang="en-US" altLang="ko-KR" dirty="0" smtClean="0">
                <a:solidFill>
                  <a:schemeClr val="bg1">
                    <a:lumMod val="85000"/>
                  </a:schemeClr>
                </a:solidFill>
              </a:rPr>
              <a:t> structure</a:t>
            </a:r>
          </a:p>
          <a:p>
            <a:pPr marL="1314450" lvl="2" indent="-514350">
              <a:lnSpc>
                <a:spcPct val="150000"/>
              </a:lnSpc>
            </a:pPr>
            <a:r>
              <a:rPr lang="en-US" altLang="ko-KR" dirty="0" smtClean="0">
                <a:solidFill>
                  <a:schemeClr val="bg1">
                    <a:lumMod val="85000"/>
                  </a:schemeClr>
                </a:solidFill>
              </a:rPr>
              <a:t>Extreme probability of Group node -&gt; change of genes’ values</a:t>
            </a:r>
          </a:p>
          <a:p>
            <a:pPr marL="1314450" lvl="2" indent="-514350">
              <a:lnSpc>
                <a:spcPct val="150000"/>
              </a:lnSpc>
            </a:pPr>
            <a:r>
              <a:rPr lang="en-US" altLang="ko-KR" dirty="0" smtClean="0">
                <a:solidFill>
                  <a:schemeClr val="bg1">
                    <a:lumMod val="85000"/>
                  </a:schemeClr>
                </a:solidFill>
              </a:rPr>
              <a:t>Predict program</a:t>
            </a:r>
          </a:p>
          <a:p>
            <a:pPr marL="1314450" lvl="2" indent="-514350">
              <a:lnSpc>
                <a:spcPct val="150000"/>
              </a:lnSpc>
            </a:pPr>
            <a:r>
              <a:rPr lang="en-US" altLang="ko-KR" dirty="0" smtClean="0">
                <a:solidFill>
                  <a:schemeClr val="bg1">
                    <a:lumMod val="85000"/>
                  </a:schemeClr>
                </a:solidFill>
              </a:rPr>
              <a:t>Calculate probability with best parameter… </a:t>
            </a:r>
          </a:p>
          <a:p>
            <a:pPr marL="514350" indent="-514350">
              <a:lnSpc>
                <a:spcPct val="150000"/>
              </a:lnSpc>
              <a:buFont typeface="+mj-lt"/>
              <a:buAutoNum type="arabicPeriod"/>
            </a:pPr>
            <a:r>
              <a:rPr lang="en-US" altLang="ko-KR" dirty="0" smtClean="0"/>
              <a:t>Order code and independent</a:t>
            </a:r>
          </a:p>
        </p:txBody>
      </p:sp>
    </p:spTree>
    <p:extLst>
      <p:ext uri="{BB962C8B-B14F-4D97-AF65-F5344CB8AC3E}">
        <p14:creationId xmlns:p14="http://schemas.microsoft.com/office/powerpoint/2010/main" val="3594845646"/>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Ordering with prior </a:t>
            </a:r>
            <a:endParaRPr lang="en-US" dirty="0"/>
          </a:p>
        </p:txBody>
      </p:sp>
      <p:sp>
        <p:nvSpPr>
          <p:cNvPr id="3" name="Subtitle 2"/>
          <p:cNvSpPr>
            <a:spLocks noGrp="1"/>
          </p:cNvSpPr>
          <p:nvPr>
            <p:ph type="subTitle"/>
          </p:nvPr>
        </p:nvSpPr>
        <p:spPr>
          <a:xfrm>
            <a:off x="457171" y="1628800"/>
            <a:ext cx="8228437" cy="2808312"/>
          </a:xfrm>
        </p:spPr>
        <p:txBody>
          <a:bodyPr anchor="t">
            <a:normAutofit fontScale="70000" lnSpcReduction="20000"/>
          </a:bodyPr>
          <a:lstStyle/>
          <a:p>
            <a:pPr>
              <a:lnSpc>
                <a:spcPct val="150000"/>
              </a:lnSpc>
            </a:pPr>
            <a:r>
              <a:rPr lang="en-US" dirty="0" smtClean="0"/>
              <a:t>How to use new MCMC order search code? </a:t>
            </a:r>
            <a:endParaRPr lang="en-US" dirty="0"/>
          </a:p>
          <a:p>
            <a:pPr>
              <a:lnSpc>
                <a:spcPct val="150000"/>
              </a:lnSpc>
            </a:pPr>
            <a:r>
              <a:rPr lang="en-US" b="1" dirty="0">
                <a:hlinkClick r:id="rId2"/>
              </a:rPr>
              <a:t>Board index</a:t>
            </a:r>
            <a:r>
              <a:rPr lang="en-US" b="1" dirty="0"/>
              <a:t> ‹ </a:t>
            </a:r>
            <a:r>
              <a:rPr lang="en-US" b="1" dirty="0">
                <a:hlinkClick r:id="rId3"/>
              </a:rPr>
              <a:t>Implementation</a:t>
            </a:r>
            <a:r>
              <a:rPr lang="en-US" b="1" dirty="0"/>
              <a:t> ‹ </a:t>
            </a:r>
            <a:r>
              <a:rPr lang="en-US" b="1" u="sng" dirty="0">
                <a:hlinkClick r:id="rId4"/>
              </a:rPr>
              <a:t>Ordering Search of Structures in Bayesian Networks</a:t>
            </a:r>
            <a:endParaRPr lang="en-US" dirty="0"/>
          </a:p>
        </p:txBody>
      </p:sp>
    </p:spTree>
    <p:extLst>
      <p:ext uri="{BB962C8B-B14F-4D97-AF65-F5344CB8AC3E}">
        <p14:creationId xmlns:p14="http://schemas.microsoft.com/office/powerpoint/2010/main" val="3439379213"/>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p:nvPr>
        </p:nvSpPr>
        <p:spPr>
          <a:xfrm>
            <a:off x="457171" y="116632"/>
            <a:ext cx="8228437" cy="6624736"/>
          </a:xfrm>
        </p:spPr>
        <p:txBody>
          <a:bodyPr anchor="t">
            <a:normAutofit lnSpcReduction="10000"/>
          </a:bodyPr>
          <a:lstStyle/>
          <a:p>
            <a:pPr marL="514350" indent="-514350" algn="l">
              <a:lnSpc>
                <a:spcPct val="150000"/>
              </a:lnSpc>
              <a:buFont typeface="+mj-lt"/>
              <a:buAutoNum type="arabicPeriod"/>
            </a:pPr>
            <a:r>
              <a:rPr lang="en-US" sz="2000" dirty="0" smtClean="0"/>
              <a:t>Preparing data file</a:t>
            </a:r>
          </a:p>
          <a:p>
            <a:pPr marL="914400" lvl="1" indent="-514350">
              <a:lnSpc>
                <a:spcPct val="150000"/>
              </a:lnSpc>
              <a:buFont typeface="Arial" panose="020B0604020202020204" pitchFamily="34" charset="0"/>
              <a:buChar char="•"/>
            </a:pPr>
            <a:r>
              <a:rPr lang="en-US" sz="1800" dirty="0" smtClean="0"/>
              <a:t>Put variables’ names into 1</a:t>
            </a:r>
            <a:r>
              <a:rPr lang="en-US" sz="1800" baseline="30000" dirty="0" smtClean="0"/>
              <a:t>st</a:t>
            </a:r>
            <a:r>
              <a:rPr lang="en-US" sz="1800" dirty="0" smtClean="0"/>
              <a:t> row represents.</a:t>
            </a:r>
          </a:p>
          <a:p>
            <a:pPr marL="914400" lvl="1" indent="-514350">
              <a:lnSpc>
                <a:spcPct val="150000"/>
              </a:lnSpc>
              <a:buFont typeface="Arial" panose="020B0604020202020204" pitchFamily="34" charset="0"/>
              <a:buChar char="•"/>
            </a:pPr>
            <a:r>
              <a:rPr lang="en-US" sz="1800" dirty="0" smtClean="0"/>
              <a:t>And the, remove the 1</a:t>
            </a:r>
            <a:r>
              <a:rPr lang="en-US" sz="1800" baseline="30000" dirty="0" smtClean="0"/>
              <a:t>st</a:t>
            </a:r>
            <a:r>
              <a:rPr lang="en-US" sz="1800" dirty="0" smtClean="0"/>
              <a:t> row (user should remember the order of variable names for following step with inputting order of prior.</a:t>
            </a:r>
          </a:p>
          <a:p>
            <a:pPr marL="914400" lvl="1" indent="-514350">
              <a:lnSpc>
                <a:spcPct val="150000"/>
              </a:lnSpc>
              <a:buFont typeface="Arial" panose="020B0604020202020204" pitchFamily="34" charset="0"/>
              <a:buChar char="•"/>
            </a:pPr>
            <a:endParaRPr lang="en-US" sz="1800" dirty="0"/>
          </a:p>
          <a:p>
            <a:pPr marL="914400" lvl="1" indent="-514350">
              <a:lnSpc>
                <a:spcPct val="150000"/>
              </a:lnSpc>
              <a:buFont typeface="Arial" panose="020B0604020202020204" pitchFamily="34" charset="0"/>
              <a:buChar char="•"/>
            </a:pPr>
            <a:endParaRPr lang="en-US" sz="1800" dirty="0" smtClean="0"/>
          </a:p>
          <a:p>
            <a:pPr marL="914400" lvl="1" indent="-514350">
              <a:lnSpc>
                <a:spcPct val="150000"/>
              </a:lnSpc>
              <a:buFont typeface="Arial" panose="020B0604020202020204" pitchFamily="34" charset="0"/>
              <a:buChar char="•"/>
            </a:pPr>
            <a:endParaRPr lang="en-US" sz="1800" dirty="0"/>
          </a:p>
          <a:p>
            <a:pPr marL="914400" lvl="1" indent="-514350">
              <a:lnSpc>
                <a:spcPct val="150000"/>
              </a:lnSpc>
              <a:buFont typeface="Arial" panose="020B0604020202020204" pitchFamily="34" charset="0"/>
              <a:buChar char="•"/>
            </a:pPr>
            <a:endParaRPr lang="en-US" sz="1800" dirty="0" smtClean="0"/>
          </a:p>
          <a:p>
            <a:pPr marL="914400" lvl="1" indent="-514350">
              <a:lnSpc>
                <a:spcPct val="150000"/>
              </a:lnSpc>
              <a:buFont typeface="Arial" panose="020B0604020202020204" pitchFamily="34" charset="0"/>
              <a:buChar char="•"/>
            </a:pPr>
            <a:endParaRPr lang="en-US" sz="1800" dirty="0"/>
          </a:p>
          <a:p>
            <a:pPr marL="914400" lvl="1" indent="-514350">
              <a:lnSpc>
                <a:spcPct val="150000"/>
              </a:lnSpc>
              <a:buFont typeface="Arial" panose="020B0604020202020204" pitchFamily="34" charset="0"/>
              <a:buChar char="•"/>
            </a:pPr>
            <a:endParaRPr lang="en-US" sz="1800" dirty="0" smtClean="0"/>
          </a:p>
          <a:p>
            <a:pPr marL="914400" lvl="1" indent="-514350">
              <a:lnSpc>
                <a:spcPct val="150000"/>
              </a:lnSpc>
              <a:buFont typeface="Arial" panose="020B0604020202020204" pitchFamily="34" charset="0"/>
              <a:buChar char="•"/>
            </a:pPr>
            <a:endParaRPr lang="en-US" sz="1800" dirty="0"/>
          </a:p>
          <a:p>
            <a:pPr marL="914400" lvl="1" indent="-514350">
              <a:lnSpc>
                <a:spcPct val="150000"/>
              </a:lnSpc>
              <a:buFont typeface="Arial" panose="020B0604020202020204" pitchFamily="34" charset="0"/>
              <a:buChar char="•"/>
            </a:pPr>
            <a:endParaRPr lang="en-US" sz="1800" dirty="0" smtClean="0"/>
          </a:p>
          <a:p>
            <a:pPr marL="914400" lvl="1" indent="-514350">
              <a:lnSpc>
                <a:spcPct val="150000"/>
              </a:lnSpc>
              <a:buFont typeface="Arial" panose="020B0604020202020204" pitchFamily="34" charset="0"/>
              <a:buChar char="•"/>
            </a:pPr>
            <a:endParaRPr lang="en-US" sz="1800" dirty="0"/>
          </a:p>
          <a:p>
            <a:pPr marL="514350" indent="-514350">
              <a:lnSpc>
                <a:spcPct val="150000"/>
              </a:lnSpc>
              <a:buFont typeface="+mj-lt"/>
              <a:buAutoNum type="arabicPeriod"/>
            </a:pPr>
            <a:r>
              <a:rPr lang="en-US" sz="2200" dirty="0" smtClean="0"/>
              <a:t>Download the MCMC code from </a:t>
            </a:r>
            <a:r>
              <a:rPr lang="en-US" sz="2200" dirty="0" err="1" smtClean="0"/>
              <a:t>Gitlab</a:t>
            </a:r>
            <a:endParaRPr lang="en-US" sz="2200" dirty="0" smtClean="0"/>
          </a:p>
          <a:p>
            <a:pPr marL="514350" indent="-514350">
              <a:lnSpc>
                <a:spcPct val="150000"/>
              </a:lnSpc>
              <a:buFont typeface="+mj-lt"/>
              <a:buAutoNum type="arabicPeriod"/>
            </a:pPr>
            <a:r>
              <a:rPr lang="en-US" sz="2200" dirty="0" smtClean="0"/>
              <a:t>Run the MCMC</a:t>
            </a:r>
          </a:p>
          <a:p>
            <a:pPr marL="914400" lvl="1" indent="-514350">
              <a:lnSpc>
                <a:spcPct val="150000"/>
              </a:lnSpc>
              <a:buFont typeface="Arial" panose="020B0604020202020204" pitchFamily="34" charset="0"/>
              <a:buChar char="•"/>
            </a:pPr>
            <a:r>
              <a:rPr lang="en-US" sz="1300" dirty="0"/>
              <a:t>g++ -x </a:t>
            </a:r>
            <a:r>
              <a:rPr lang="en-US" sz="1300" dirty="0" err="1"/>
              <a:t>c++</a:t>
            </a:r>
            <a:r>
              <a:rPr lang="en-US" sz="1300" dirty="0"/>
              <a:t> -</a:t>
            </a:r>
            <a:r>
              <a:rPr lang="en-US" sz="1300" dirty="0" err="1"/>
              <a:t>std</a:t>
            </a:r>
            <a:r>
              <a:rPr lang="en-US" sz="1300" dirty="0"/>
              <a:t>=</a:t>
            </a:r>
            <a:r>
              <a:rPr lang="en-US" sz="1300" dirty="0" err="1"/>
              <a:t>c++</a:t>
            </a:r>
            <a:r>
              <a:rPr lang="en-US" sz="1300" dirty="0"/>
              <a:t>11 -o MCMCE (</a:t>
            </a:r>
            <a:r>
              <a:rPr lang="en-US" sz="1300" dirty="0" err="1"/>
              <a:t>filepath</a:t>
            </a:r>
            <a:r>
              <a:rPr lang="en-US" sz="1300" dirty="0"/>
              <a:t>)/(MCMCfilename).cpp</a:t>
            </a:r>
          </a:p>
        </p:txBody>
      </p:sp>
      <p:pic>
        <p:nvPicPr>
          <p:cNvPr id="4" name="Picture 3"/>
          <p:cNvPicPr>
            <a:picLocks noChangeAspect="1"/>
          </p:cNvPicPr>
          <p:nvPr/>
        </p:nvPicPr>
        <p:blipFill rotWithShape="1">
          <a:blip r:embed="rId2"/>
          <a:srcRect l="50624" t="37999" r="27399" b="30001"/>
          <a:stretch/>
        </p:blipFill>
        <p:spPr>
          <a:xfrm>
            <a:off x="791361" y="1988840"/>
            <a:ext cx="7561277" cy="3096344"/>
          </a:xfrm>
          <a:prstGeom prst="rect">
            <a:avLst/>
          </a:prstGeom>
        </p:spPr>
      </p:pic>
    </p:spTree>
    <p:extLst>
      <p:ext uri="{BB962C8B-B14F-4D97-AF65-F5344CB8AC3E}">
        <p14:creationId xmlns:p14="http://schemas.microsoft.com/office/powerpoint/2010/main" val="4166524008"/>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p:nvPr>
        </p:nvSpPr>
        <p:spPr>
          <a:xfrm>
            <a:off x="457171" y="548680"/>
            <a:ext cx="8228437" cy="576064"/>
          </a:xfrm>
        </p:spPr>
        <p:txBody>
          <a:bodyPr anchor="t">
            <a:normAutofit/>
          </a:bodyPr>
          <a:lstStyle/>
          <a:p>
            <a:pPr marL="514350" indent="-514350" algn="l">
              <a:lnSpc>
                <a:spcPct val="150000"/>
              </a:lnSpc>
              <a:buFont typeface="+mj-lt"/>
              <a:buAutoNum type="arabicPeriod" startAt="4"/>
            </a:pPr>
            <a:r>
              <a:rPr lang="en-US" sz="2000" dirty="0" smtClean="0"/>
              <a:t>Making prior file as text file.</a:t>
            </a:r>
          </a:p>
        </p:txBody>
      </p:sp>
      <p:pic>
        <p:nvPicPr>
          <p:cNvPr id="2" name="Picture 1"/>
          <p:cNvPicPr>
            <a:picLocks noChangeAspect="1"/>
          </p:cNvPicPr>
          <p:nvPr/>
        </p:nvPicPr>
        <p:blipFill rotWithShape="1">
          <a:blip r:embed="rId2"/>
          <a:srcRect l="50695" t="47249" r="12392" b="19502"/>
          <a:stretch/>
        </p:blipFill>
        <p:spPr>
          <a:xfrm>
            <a:off x="-32723" y="1124744"/>
            <a:ext cx="9095747" cy="2880320"/>
          </a:xfrm>
          <a:prstGeom prst="rect">
            <a:avLst/>
          </a:prstGeom>
        </p:spPr>
      </p:pic>
      <p:sp>
        <p:nvSpPr>
          <p:cNvPr id="5" name="Subtitle 2"/>
          <p:cNvSpPr>
            <a:spLocks noGrp="1"/>
          </p:cNvSpPr>
          <p:nvPr>
            <p:ph type="subTitle"/>
          </p:nvPr>
        </p:nvSpPr>
        <p:spPr>
          <a:xfrm>
            <a:off x="179513" y="4509120"/>
            <a:ext cx="8784976" cy="936104"/>
          </a:xfrm>
        </p:spPr>
        <p:txBody>
          <a:bodyPr anchor="t">
            <a:noAutofit/>
          </a:bodyPr>
          <a:lstStyle/>
          <a:p>
            <a:pPr algn="l">
              <a:lnSpc>
                <a:spcPct val="150000"/>
              </a:lnSpc>
            </a:pPr>
            <a:r>
              <a:rPr lang="en-US" sz="1600" dirty="0" smtClean="0"/>
              <a:t>5. you </a:t>
            </a:r>
            <a:r>
              <a:rPr lang="en-US" sz="1600" dirty="0"/>
              <a:t>may run the code by using the following command on the terminal from your home directory </a:t>
            </a:r>
            <a:r>
              <a:rPr lang="en-US" sz="1600" b="1" dirty="0"/>
              <a:t>./MCMCE</a:t>
            </a:r>
            <a:r>
              <a:rPr lang="en-US" sz="1600" dirty="0"/>
              <a:t>.</a:t>
            </a:r>
            <a:endParaRPr lang="en-US" sz="1600" dirty="0" smtClean="0"/>
          </a:p>
        </p:txBody>
      </p:sp>
    </p:spTree>
    <p:extLst>
      <p:ext uri="{BB962C8B-B14F-4D97-AF65-F5344CB8AC3E}">
        <p14:creationId xmlns:p14="http://schemas.microsoft.com/office/powerpoint/2010/main" val="91954450"/>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Subtitle 2"/>
          <p:cNvSpPr>
            <a:spLocks noGrp="1"/>
          </p:cNvSpPr>
          <p:nvPr>
            <p:ph type="subTitle"/>
          </p:nvPr>
        </p:nvSpPr>
        <p:spPr/>
        <p:txBody>
          <a:bodyPr/>
          <a:lstStyle/>
          <a:p>
            <a:endParaRPr lang="en-US"/>
          </a:p>
        </p:txBody>
      </p:sp>
      <p:pic>
        <p:nvPicPr>
          <p:cNvPr id="4" name="Picture 3"/>
          <p:cNvPicPr>
            <a:picLocks noChangeAspect="1"/>
          </p:cNvPicPr>
          <p:nvPr/>
        </p:nvPicPr>
        <p:blipFill rotWithShape="1">
          <a:blip r:embed="rId2"/>
          <a:srcRect l="50749" t="14000" r="12064" b="9779"/>
          <a:stretch/>
        </p:blipFill>
        <p:spPr>
          <a:xfrm>
            <a:off x="46166" y="845693"/>
            <a:ext cx="9097834" cy="5244634"/>
          </a:xfrm>
          <a:prstGeom prst="rect">
            <a:avLst/>
          </a:prstGeom>
        </p:spPr>
      </p:pic>
    </p:spTree>
    <p:extLst>
      <p:ext uri="{BB962C8B-B14F-4D97-AF65-F5344CB8AC3E}">
        <p14:creationId xmlns:p14="http://schemas.microsoft.com/office/powerpoint/2010/main" val="153125361"/>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Subtitle 2"/>
          <p:cNvSpPr>
            <a:spLocks noGrp="1"/>
          </p:cNvSpPr>
          <p:nvPr>
            <p:ph type="subTitle"/>
          </p:nvPr>
        </p:nvSpPr>
        <p:spPr/>
        <p:txBody>
          <a:bodyPr/>
          <a:lstStyle/>
          <a:p>
            <a:endParaRPr lang="en-US"/>
          </a:p>
        </p:txBody>
      </p:sp>
      <p:pic>
        <p:nvPicPr>
          <p:cNvPr id="4" name="Picture 3"/>
          <p:cNvPicPr>
            <a:picLocks noChangeAspect="1"/>
          </p:cNvPicPr>
          <p:nvPr/>
        </p:nvPicPr>
        <p:blipFill rotWithShape="1">
          <a:blip r:embed="rId2"/>
          <a:srcRect l="51187" t="8621" r="16822" b="3690"/>
          <a:stretch/>
        </p:blipFill>
        <p:spPr>
          <a:xfrm>
            <a:off x="323528" y="205836"/>
            <a:ext cx="8362080" cy="6446328"/>
          </a:xfrm>
          <a:prstGeom prst="rect">
            <a:avLst/>
          </a:prstGeom>
        </p:spPr>
      </p:pic>
    </p:spTree>
    <p:extLst>
      <p:ext uri="{BB962C8B-B14F-4D97-AF65-F5344CB8AC3E}">
        <p14:creationId xmlns:p14="http://schemas.microsoft.com/office/powerpoint/2010/main" val="207152302"/>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71" y="273352"/>
            <a:ext cx="8228437" cy="563360"/>
          </a:xfrm>
        </p:spPr>
        <p:txBody>
          <a:bodyPr>
            <a:normAutofit fontScale="90000"/>
          </a:bodyPr>
          <a:lstStyle/>
          <a:p>
            <a:r>
              <a:rPr lang="en-US" dirty="0" smtClean="0"/>
              <a:t>Results of ordering </a:t>
            </a:r>
            <a:endParaRPr lang="en-US" dirty="0"/>
          </a:p>
        </p:txBody>
      </p:sp>
      <p:pic>
        <p:nvPicPr>
          <p:cNvPr id="4" name="Picture 3"/>
          <p:cNvPicPr>
            <a:picLocks noChangeAspect="1"/>
          </p:cNvPicPr>
          <p:nvPr/>
        </p:nvPicPr>
        <p:blipFill rotWithShape="1">
          <a:blip r:embed="rId2"/>
          <a:srcRect l="50446" t="21000" r="3289" b="39417"/>
          <a:stretch/>
        </p:blipFill>
        <p:spPr>
          <a:xfrm>
            <a:off x="166760" y="980728"/>
            <a:ext cx="8977240" cy="2880320"/>
          </a:xfrm>
          <a:prstGeom prst="rect">
            <a:avLst/>
          </a:prstGeom>
        </p:spPr>
      </p:pic>
      <p:sp>
        <p:nvSpPr>
          <p:cNvPr id="5" name="TextBox 4"/>
          <p:cNvSpPr txBox="1"/>
          <p:nvPr/>
        </p:nvSpPr>
        <p:spPr>
          <a:xfrm>
            <a:off x="251521" y="3857530"/>
            <a:ext cx="6264696" cy="133882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smtClean="0"/>
              <a:t>P-G-C (16 nodes) , 1hr analysis (1000 iteration)</a:t>
            </a:r>
          </a:p>
          <a:p>
            <a:pPr marL="285750" indent="-285750">
              <a:lnSpc>
                <a:spcPct val="150000"/>
              </a:lnSpc>
              <a:buFont typeface="Arial" panose="020B0604020202020204" pitchFamily="34" charset="0"/>
              <a:buChar char="•"/>
            </a:pPr>
            <a:r>
              <a:rPr lang="en-US" dirty="0"/>
              <a:t>Best score: -</a:t>
            </a:r>
            <a:r>
              <a:rPr lang="en-US" dirty="0" smtClean="0"/>
              <a:t>634.029957799401 (random starting order)</a:t>
            </a:r>
          </a:p>
          <a:p>
            <a:pPr marL="285750" indent="-285750">
              <a:lnSpc>
                <a:spcPct val="150000"/>
              </a:lnSpc>
              <a:buFont typeface="Arial" panose="020B0604020202020204" pitchFamily="34" charset="0"/>
              <a:buChar char="•"/>
            </a:pPr>
            <a:r>
              <a:rPr lang="en-US" dirty="0"/>
              <a:t>Order : </a:t>
            </a:r>
            <a:r>
              <a:rPr lang="en-US" dirty="0">
                <a:solidFill>
                  <a:srgbClr val="FF0000"/>
                </a:solidFill>
              </a:rPr>
              <a:t>1 3 0 9 15 8 12 11 7 13 5 2 6 10 14 4</a:t>
            </a:r>
          </a:p>
        </p:txBody>
      </p:sp>
      <p:sp>
        <p:nvSpPr>
          <p:cNvPr id="6" name="TextBox 5"/>
          <p:cNvSpPr txBox="1"/>
          <p:nvPr/>
        </p:nvSpPr>
        <p:spPr>
          <a:xfrm>
            <a:off x="251521" y="5157213"/>
            <a:ext cx="8784976" cy="170078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smtClean="0"/>
              <a:t>P-G-C-CP (34 nodes)</a:t>
            </a:r>
          </a:p>
          <a:p>
            <a:pPr marL="285750" indent="-285750">
              <a:lnSpc>
                <a:spcPct val="150000"/>
              </a:lnSpc>
              <a:buFont typeface="Arial" panose="020B0604020202020204" pitchFamily="34" charset="0"/>
              <a:buChar char="•"/>
            </a:pPr>
            <a:r>
              <a:rPr lang="en-US" dirty="0"/>
              <a:t>Best score: </a:t>
            </a:r>
            <a:r>
              <a:rPr lang="en-US" dirty="0" smtClean="0"/>
              <a:t>-781.689219798873 (prior: 1 &gt;12 0.8 , 1&gt;0 0.8)</a:t>
            </a:r>
          </a:p>
          <a:p>
            <a:pPr marL="285750" indent="-285750">
              <a:lnSpc>
                <a:spcPct val="150000"/>
              </a:lnSpc>
              <a:buFont typeface="Arial" panose="020B0604020202020204" pitchFamily="34" charset="0"/>
              <a:buChar char="•"/>
            </a:pPr>
            <a:r>
              <a:rPr lang="en-US" dirty="0"/>
              <a:t>Order : 0 26 29 19 9 17 16 30 13 14 4 31 22 33 32 24 3 6 23 2 21 7 8 20 1 18 5 25 12 28 15 10 11 27</a:t>
            </a:r>
          </a:p>
        </p:txBody>
      </p:sp>
    </p:spTree>
    <p:extLst>
      <p:ext uri="{BB962C8B-B14F-4D97-AF65-F5344CB8AC3E}">
        <p14:creationId xmlns:p14="http://schemas.microsoft.com/office/powerpoint/2010/main" val="3578624733"/>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6632"/>
            <a:ext cx="6264696" cy="133882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smtClean="0"/>
              <a:t>P-G-C (16 nodes) , 1hr analysis (1000 iteration)</a:t>
            </a:r>
          </a:p>
          <a:p>
            <a:pPr marL="285750" indent="-285750">
              <a:lnSpc>
                <a:spcPct val="150000"/>
              </a:lnSpc>
              <a:buFont typeface="Arial" panose="020B0604020202020204" pitchFamily="34" charset="0"/>
              <a:buChar char="•"/>
            </a:pPr>
            <a:r>
              <a:rPr lang="en-US" dirty="0"/>
              <a:t>Best score: -</a:t>
            </a:r>
            <a:r>
              <a:rPr lang="en-US" dirty="0" smtClean="0"/>
              <a:t>634.029957799401 (random starting order)</a:t>
            </a:r>
          </a:p>
          <a:p>
            <a:pPr marL="285750" indent="-285750">
              <a:lnSpc>
                <a:spcPct val="150000"/>
              </a:lnSpc>
              <a:buFont typeface="Arial" panose="020B0604020202020204" pitchFamily="34" charset="0"/>
              <a:buChar char="•"/>
            </a:pPr>
            <a:r>
              <a:rPr lang="en-US" dirty="0"/>
              <a:t>Order : </a:t>
            </a:r>
            <a:r>
              <a:rPr lang="en-US" dirty="0">
                <a:solidFill>
                  <a:srgbClr val="FF0000"/>
                </a:solidFill>
              </a:rPr>
              <a:t>1 3 0 9 15 8 12 11 7 13 5 2 6 10 14 4</a:t>
            </a:r>
          </a:p>
        </p:txBody>
      </p:sp>
      <p:graphicFrame>
        <p:nvGraphicFramePr>
          <p:cNvPr id="7" name="Table 6"/>
          <p:cNvGraphicFramePr>
            <a:graphicFrameLocks noGrp="1"/>
          </p:cNvGraphicFramePr>
          <p:nvPr>
            <p:extLst>
              <p:ext uri="{D42A27DB-BD31-4B8C-83A1-F6EECF244321}">
                <p14:modId xmlns:p14="http://schemas.microsoft.com/office/powerpoint/2010/main" val="2718856980"/>
              </p:ext>
            </p:extLst>
          </p:nvPr>
        </p:nvGraphicFramePr>
        <p:xfrm>
          <a:off x="251520" y="1556792"/>
          <a:ext cx="8229600" cy="226008"/>
        </p:xfrm>
        <a:graphic>
          <a:graphicData uri="http://schemas.openxmlformats.org/drawingml/2006/table">
            <a:tbl>
              <a:tblPr>
                <a:tableStyleId>{5C22544A-7EE6-4342-B048-85BDC9FD1C3A}</a:tableStyleId>
              </a:tblPr>
              <a:tblGrid>
                <a:gridCol w="514350">
                  <a:extLst>
                    <a:ext uri="{9D8B030D-6E8A-4147-A177-3AD203B41FA5}">
                      <a16:colId xmlns:a16="http://schemas.microsoft.com/office/drawing/2014/main" val="2359889460"/>
                    </a:ext>
                  </a:extLst>
                </a:gridCol>
                <a:gridCol w="514350">
                  <a:extLst>
                    <a:ext uri="{9D8B030D-6E8A-4147-A177-3AD203B41FA5}">
                      <a16:colId xmlns:a16="http://schemas.microsoft.com/office/drawing/2014/main" val="1667981886"/>
                    </a:ext>
                  </a:extLst>
                </a:gridCol>
                <a:gridCol w="514350">
                  <a:extLst>
                    <a:ext uri="{9D8B030D-6E8A-4147-A177-3AD203B41FA5}">
                      <a16:colId xmlns:a16="http://schemas.microsoft.com/office/drawing/2014/main" val="1659107638"/>
                    </a:ext>
                  </a:extLst>
                </a:gridCol>
                <a:gridCol w="514350">
                  <a:extLst>
                    <a:ext uri="{9D8B030D-6E8A-4147-A177-3AD203B41FA5}">
                      <a16:colId xmlns:a16="http://schemas.microsoft.com/office/drawing/2014/main" val="2379394009"/>
                    </a:ext>
                  </a:extLst>
                </a:gridCol>
                <a:gridCol w="514350">
                  <a:extLst>
                    <a:ext uri="{9D8B030D-6E8A-4147-A177-3AD203B41FA5}">
                      <a16:colId xmlns:a16="http://schemas.microsoft.com/office/drawing/2014/main" val="1796925449"/>
                    </a:ext>
                  </a:extLst>
                </a:gridCol>
                <a:gridCol w="514350">
                  <a:extLst>
                    <a:ext uri="{9D8B030D-6E8A-4147-A177-3AD203B41FA5}">
                      <a16:colId xmlns:a16="http://schemas.microsoft.com/office/drawing/2014/main" val="2527266294"/>
                    </a:ext>
                  </a:extLst>
                </a:gridCol>
                <a:gridCol w="514350">
                  <a:extLst>
                    <a:ext uri="{9D8B030D-6E8A-4147-A177-3AD203B41FA5}">
                      <a16:colId xmlns:a16="http://schemas.microsoft.com/office/drawing/2014/main" val="3169322651"/>
                    </a:ext>
                  </a:extLst>
                </a:gridCol>
                <a:gridCol w="514350">
                  <a:extLst>
                    <a:ext uri="{9D8B030D-6E8A-4147-A177-3AD203B41FA5}">
                      <a16:colId xmlns:a16="http://schemas.microsoft.com/office/drawing/2014/main" val="2738393858"/>
                    </a:ext>
                  </a:extLst>
                </a:gridCol>
                <a:gridCol w="514350">
                  <a:extLst>
                    <a:ext uri="{9D8B030D-6E8A-4147-A177-3AD203B41FA5}">
                      <a16:colId xmlns:a16="http://schemas.microsoft.com/office/drawing/2014/main" val="3639244944"/>
                    </a:ext>
                  </a:extLst>
                </a:gridCol>
                <a:gridCol w="514350">
                  <a:extLst>
                    <a:ext uri="{9D8B030D-6E8A-4147-A177-3AD203B41FA5}">
                      <a16:colId xmlns:a16="http://schemas.microsoft.com/office/drawing/2014/main" val="596613086"/>
                    </a:ext>
                  </a:extLst>
                </a:gridCol>
                <a:gridCol w="514350">
                  <a:extLst>
                    <a:ext uri="{9D8B030D-6E8A-4147-A177-3AD203B41FA5}">
                      <a16:colId xmlns:a16="http://schemas.microsoft.com/office/drawing/2014/main" val="4192836278"/>
                    </a:ext>
                  </a:extLst>
                </a:gridCol>
                <a:gridCol w="514350">
                  <a:extLst>
                    <a:ext uri="{9D8B030D-6E8A-4147-A177-3AD203B41FA5}">
                      <a16:colId xmlns:a16="http://schemas.microsoft.com/office/drawing/2014/main" val="2494478655"/>
                    </a:ext>
                  </a:extLst>
                </a:gridCol>
                <a:gridCol w="514350">
                  <a:extLst>
                    <a:ext uri="{9D8B030D-6E8A-4147-A177-3AD203B41FA5}">
                      <a16:colId xmlns:a16="http://schemas.microsoft.com/office/drawing/2014/main" val="573856170"/>
                    </a:ext>
                  </a:extLst>
                </a:gridCol>
                <a:gridCol w="514350">
                  <a:extLst>
                    <a:ext uri="{9D8B030D-6E8A-4147-A177-3AD203B41FA5}">
                      <a16:colId xmlns:a16="http://schemas.microsoft.com/office/drawing/2014/main" val="1065830149"/>
                    </a:ext>
                  </a:extLst>
                </a:gridCol>
                <a:gridCol w="514350">
                  <a:extLst>
                    <a:ext uri="{9D8B030D-6E8A-4147-A177-3AD203B41FA5}">
                      <a16:colId xmlns:a16="http://schemas.microsoft.com/office/drawing/2014/main" val="4166755607"/>
                    </a:ext>
                  </a:extLst>
                </a:gridCol>
                <a:gridCol w="514350">
                  <a:extLst>
                    <a:ext uri="{9D8B030D-6E8A-4147-A177-3AD203B41FA5}">
                      <a16:colId xmlns:a16="http://schemas.microsoft.com/office/drawing/2014/main" val="2293930672"/>
                    </a:ext>
                  </a:extLst>
                </a:gridCol>
              </a:tblGrid>
              <a:tr h="107508">
                <a:tc>
                  <a:txBody>
                    <a:bodyPr/>
                    <a:lstStyle/>
                    <a:p>
                      <a:pPr algn="r" fontAlgn="b"/>
                      <a:r>
                        <a:rPr lang="en-US" sz="700" u="none" strike="noStrike">
                          <a:effectLst/>
                        </a:rPr>
                        <a:t>0</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1</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2</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3</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4</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5</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6</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7</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8</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9</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10</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11</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12</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13</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14</a:t>
                      </a:r>
                      <a:endParaRPr lang="en-US" sz="700" b="0" i="0" u="none" strike="noStrike">
                        <a:effectLst/>
                        <a:latin typeface="Arial" panose="020B0604020202020204" pitchFamily="34" charset="0"/>
                      </a:endParaRPr>
                    </a:p>
                  </a:txBody>
                  <a:tcPr marL="6324" marR="6324" marT="6324" marB="0" anchor="b"/>
                </a:tc>
                <a:tc>
                  <a:txBody>
                    <a:bodyPr/>
                    <a:lstStyle/>
                    <a:p>
                      <a:pPr algn="r" fontAlgn="b"/>
                      <a:r>
                        <a:rPr lang="en-US" sz="700" u="none" strike="noStrike">
                          <a:effectLst/>
                        </a:rPr>
                        <a:t>15</a:t>
                      </a:r>
                      <a:endParaRPr lang="en-US" sz="700" b="0" i="0" u="none" strike="noStrike">
                        <a:effectLst/>
                        <a:latin typeface="Arial" panose="020B0604020202020204" pitchFamily="34" charset="0"/>
                      </a:endParaRPr>
                    </a:p>
                  </a:txBody>
                  <a:tcPr marL="6324" marR="6324" marT="6324" marB="0" anchor="b"/>
                </a:tc>
                <a:extLst>
                  <a:ext uri="{0D108BD9-81ED-4DB2-BD59-A6C34878D82A}">
                    <a16:rowId xmlns:a16="http://schemas.microsoft.com/office/drawing/2014/main" val="2738606255"/>
                  </a:ext>
                </a:extLst>
              </a:tr>
              <a:tr h="107508">
                <a:tc>
                  <a:txBody>
                    <a:bodyPr/>
                    <a:lstStyle/>
                    <a:p>
                      <a:pPr algn="l" fontAlgn="b"/>
                      <a:r>
                        <a:rPr lang="en-US" sz="700" u="none" strike="noStrike">
                          <a:effectLst/>
                        </a:rPr>
                        <a:t>Group</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NFKB2</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UBIAD1</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HEBP1</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FZD1</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MAP2K2</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BTNL8</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TSPO</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HOXB2</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FOLH1</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KIF11</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SLC10A3</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PSAT1</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CACYBP</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a:effectLst/>
                        </a:rPr>
                        <a:t>S100PBP</a:t>
                      </a:r>
                      <a:endParaRPr lang="en-US" sz="700" b="0" i="0" u="none" strike="noStrike">
                        <a:effectLst/>
                        <a:latin typeface="Arial" panose="020B0604020202020204" pitchFamily="34" charset="0"/>
                      </a:endParaRPr>
                    </a:p>
                  </a:txBody>
                  <a:tcPr marL="6324" marR="6324" marT="6324" marB="0" anchor="b"/>
                </a:tc>
                <a:tc>
                  <a:txBody>
                    <a:bodyPr/>
                    <a:lstStyle/>
                    <a:p>
                      <a:pPr algn="l" fontAlgn="b"/>
                      <a:r>
                        <a:rPr lang="en-US" sz="700" u="none" strike="noStrike" dirty="0">
                          <a:effectLst/>
                        </a:rPr>
                        <a:t>ZFP36L2</a:t>
                      </a:r>
                      <a:endParaRPr lang="en-US" sz="700" b="0" i="0" u="none" strike="noStrike" dirty="0">
                        <a:effectLst/>
                        <a:latin typeface="Arial" panose="020B0604020202020204" pitchFamily="34" charset="0"/>
                      </a:endParaRPr>
                    </a:p>
                  </a:txBody>
                  <a:tcPr marL="6324" marR="6324" marT="6324" marB="0" anchor="b"/>
                </a:tc>
                <a:extLst>
                  <a:ext uri="{0D108BD9-81ED-4DB2-BD59-A6C34878D82A}">
                    <a16:rowId xmlns:a16="http://schemas.microsoft.com/office/drawing/2014/main" val="1892093440"/>
                  </a:ext>
                </a:extLst>
              </a:tr>
            </a:tbl>
          </a:graphicData>
        </a:graphic>
      </p:graphicFrame>
      <p:pic>
        <p:nvPicPr>
          <p:cNvPr id="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4145" t="11859" r="7917" b="7853"/>
          <a:stretch/>
        </p:blipFill>
        <p:spPr bwMode="auto">
          <a:xfrm>
            <a:off x="107504" y="1988839"/>
            <a:ext cx="8231910" cy="47678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39354766"/>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5249" t="9333" r="65875" b="48667"/>
          <a:stretch/>
        </p:blipFill>
        <p:spPr>
          <a:xfrm>
            <a:off x="83502" y="1556792"/>
            <a:ext cx="8624958" cy="4464496"/>
          </a:xfrm>
          <a:prstGeom prst="rect">
            <a:avLst/>
          </a:prstGeom>
        </p:spPr>
      </p:pic>
      <p:sp>
        <p:nvSpPr>
          <p:cNvPr id="5" name="TextBox 4"/>
          <p:cNvSpPr txBox="1"/>
          <p:nvPr/>
        </p:nvSpPr>
        <p:spPr>
          <a:xfrm>
            <a:off x="0" y="116632"/>
            <a:ext cx="6264696" cy="133882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smtClean="0"/>
              <a:t>P-G-C (16 nodes) , 1hr analysis (1000 iteration)</a:t>
            </a:r>
          </a:p>
          <a:p>
            <a:pPr marL="285750" indent="-285750">
              <a:lnSpc>
                <a:spcPct val="150000"/>
              </a:lnSpc>
              <a:buFont typeface="Arial" panose="020B0604020202020204" pitchFamily="34" charset="0"/>
              <a:buChar char="•"/>
            </a:pPr>
            <a:r>
              <a:rPr lang="en-US" dirty="0"/>
              <a:t>Best score: -</a:t>
            </a:r>
            <a:r>
              <a:rPr lang="en-US" dirty="0" smtClean="0"/>
              <a:t>634.029957799401 (random starting order)</a:t>
            </a:r>
          </a:p>
          <a:p>
            <a:pPr marL="285750" indent="-285750">
              <a:lnSpc>
                <a:spcPct val="150000"/>
              </a:lnSpc>
              <a:buFont typeface="Arial" panose="020B0604020202020204" pitchFamily="34" charset="0"/>
              <a:buChar char="•"/>
            </a:pPr>
            <a:r>
              <a:rPr lang="en-US" dirty="0"/>
              <a:t>Order : </a:t>
            </a:r>
            <a:r>
              <a:rPr lang="en-US" dirty="0">
                <a:solidFill>
                  <a:srgbClr val="FF0000"/>
                </a:solidFill>
              </a:rPr>
              <a:t>1 3 0 9 15 8 12 11 7 13 5 2 6 10 14 4</a:t>
            </a:r>
          </a:p>
        </p:txBody>
      </p:sp>
      <p:sp>
        <p:nvSpPr>
          <p:cNvPr id="6" name="TextBox 5"/>
          <p:cNvSpPr txBox="1"/>
          <p:nvPr/>
        </p:nvSpPr>
        <p:spPr>
          <a:xfrm>
            <a:off x="5076056" y="4797152"/>
            <a:ext cx="432048" cy="369332"/>
          </a:xfrm>
          <a:prstGeom prst="rect">
            <a:avLst/>
          </a:prstGeom>
          <a:noFill/>
        </p:spPr>
        <p:txBody>
          <a:bodyPr wrap="square" rtlCol="0">
            <a:spAutoFit/>
          </a:bodyPr>
          <a:lstStyle/>
          <a:p>
            <a:r>
              <a:rPr lang="en-US" dirty="0" smtClean="0"/>
              <a:t>9</a:t>
            </a:r>
            <a:endParaRPr lang="en-US" dirty="0"/>
          </a:p>
        </p:txBody>
      </p:sp>
      <p:sp>
        <p:nvSpPr>
          <p:cNvPr id="7" name="TextBox 6"/>
          <p:cNvSpPr txBox="1"/>
          <p:nvPr/>
        </p:nvSpPr>
        <p:spPr>
          <a:xfrm>
            <a:off x="6948264" y="1455460"/>
            <a:ext cx="648072" cy="369332"/>
          </a:xfrm>
          <a:prstGeom prst="rect">
            <a:avLst/>
          </a:prstGeom>
          <a:noFill/>
        </p:spPr>
        <p:txBody>
          <a:bodyPr wrap="square" rtlCol="0">
            <a:spAutoFit/>
          </a:bodyPr>
          <a:lstStyle/>
          <a:p>
            <a:r>
              <a:rPr lang="en-US" dirty="0" smtClean="0"/>
              <a:t>15</a:t>
            </a:r>
            <a:endParaRPr lang="en-US" dirty="0"/>
          </a:p>
        </p:txBody>
      </p:sp>
      <p:sp>
        <p:nvSpPr>
          <p:cNvPr id="8" name="TextBox 7"/>
          <p:cNvSpPr txBox="1"/>
          <p:nvPr/>
        </p:nvSpPr>
        <p:spPr>
          <a:xfrm>
            <a:off x="5653136" y="3429000"/>
            <a:ext cx="611560" cy="369332"/>
          </a:xfrm>
          <a:prstGeom prst="rect">
            <a:avLst/>
          </a:prstGeom>
          <a:noFill/>
        </p:spPr>
        <p:txBody>
          <a:bodyPr wrap="square" rtlCol="0">
            <a:spAutoFit/>
          </a:bodyPr>
          <a:lstStyle/>
          <a:p>
            <a:r>
              <a:rPr lang="en-US" dirty="0" smtClean="0"/>
              <a:t>12</a:t>
            </a:r>
            <a:endParaRPr lang="en-US" dirty="0"/>
          </a:p>
        </p:txBody>
      </p:sp>
      <p:sp>
        <p:nvSpPr>
          <p:cNvPr id="9" name="TextBox 8"/>
          <p:cNvSpPr txBox="1"/>
          <p:nvPr/>
        </p:nvSpPr>
        <p:spPr>
          <a:xfrm>
            <a:off x="3963933" y="4837515"/>
            <a:ext cx="432048" cy="369332"/>
          </a:xfrm>
          <a:prstGeom prst="rect">
            <a:avLst/>
          </a:prstGeom>
          <a:noFill/>
        </p:spPr>
        <p:txBody>
          <a:bodyPr wrap="square" rtlCol="0">
            <a:spAutoFit/>
          </a:bodyPr>
          <a:lstStyle/>
          <a:p>
            <a:r>
              <a:rPr lang="en-US" dirty="0" smtClean="0"/>
              <a:t>8</a:t>
            </a:r>
            <a:endParaRPr lang="en-US" dirty="0"/>
          </a:p>
        </p:txBody>
      </p:sp>
      <p:sp>
        <p:nvSpPr>
          <p:cNvPr id="10" name="TextBox 9"/>
          <p:cNvSpPr txBox="1"/>
          <p:nvPr/>
        </p:nvSpPr>
        <p:spPr>
          <a:xfrm>
            <a:off x="2700300" y="4399824"/>
            <a:ext cx="432048" cy="369332"/>
          </a:xfrm>
          <a:prstGeom prst="rect">
            <a:avLst/>
          </a:prstGeom>
          <a:noFill/>
        </p:spPr>
        <p:txBody>
          <a:bodyPr wrap="square" rtlCol="0">
            <a:spAutoFit/>
          </a:bodyPr>
          <a:lstStyle/>
          <a:p>
            <a:r>
              <a:rPr lang="en-US" dirty="0" smtClean="0"/>
              <a:t>7</a:t>
            </a:r>
            <a:endParaRPr lang="en-US" dirty="0"/>
          </a:p>
        </p:txBody>
      </p:sp>
      <p:sp>
        <p:nvSpPr>
          <p:cNvPr id="11" name="TextBox 10"/>
          <p:cNvSpPr txBox="1"/>
          <p:nvPr/>
        </p:nvSpPr>
        <p:spPr>
          <a:xfrm>
            <a:off x="2220247" y="3059668"/>
            <a:ext cx="432048" cy="369332"/>
          </a:xfrm>
          <a:prstGeom prst="rect">
            <a:avLst/>
          </a:prstGeom>
          <a:noFill/>
        </p:spPr>
        <p:txBody>
          <a:bodyPr wrap="square" rtlCol="0">
            <a:spAutoFit/>
          </a:bodyPr>
          <a:lstStyle/>
          <a:p>
            <a:r>
              <a:rPr lang="en-US" dirty="0" smtClean="0"/>
              <a:t>5</a:t>
            </a:r>
            <a:endParaRPr lang="en-US" dirty="0"/>
          </a:p>
        </p:txBody>
      </p:sp>
      <p:sp>
        <p:nvSpPr>
          <p:cNvPr id="12" name="5-Point Star 11"/>
          <p:cNvSpPr/>
          <p:nvPr/>
        </p:nvSpPr>
        <p:spPr>
          <a:xfrm>
            <a:off x="4139952" y="4437112"/>
            <a:ext cx="144016" cy="14401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5-Point Star 12"/>
          <p:cNvSpPr/>
          <p:nvPr/>
        </p:nvSpPr>
        <p:spPr>
          <a:xfrm>
            <a:off x="3847098" y="2420888"/>
            <a:ext cx="144016" cy="14401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471545" y="6049569"/>
            <a:ext cx="7848872" cy="646331"/>
          </a:xfrm>
          <a:prstGeom prst="rect">
            <a:avLst/>
          </a:prstGeom>
          <a:noFill/>
        </p:spPr>
        <p:txBody>
          <a:bodyPr wrap="square" rtlCol="0">
            <a:spAutoFit/>
          </a:bodyPr>
          <a:lstStyle/>
          <a:p>
            <a:pPr marL="285750" indent="-285750">
              <a:buFont typeface="Arial" panose="020B0604020202020204" pitchFamily="34" charset="0"/>
              <a:buChar char="•"/>
            </a:pPr>
            <a:r>
              <a:rPr lang="en-US" dirty="0" smtClean="0"/>
              <a:t>The order result gotten after running order code with 16 nodes  seems to be suitable to </a:t>
            </a:r>
            <a:r>
              <a:rPr lang="en-US" dirty="0" err="1" smtClean="0"/>
              <a:t>GeNIe</a:t>
            </a:r>
            <a:r>
              <a:rPr lang="en-US" dirty="0" smtClean="0"/>
              <a:t> structure than with 34 nodes until now</a:t>
            </a:r>
            <a:endParaRPr lang="en-US" dirty="0"/>
          </a:p>
        </p:txBody>
      </p:sp>
    </p:spTree>
    <p:extLst>
      <p:ext uri="{BB962C8B-B14F-4D97-AF65-F5344CB8AC3E}">
        <p14:creationId xmlns:p14="http://schemas.microsoft.com/office/powerpoint/2010/main" val="2644167715"/>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Correlation scores</a:t>
            </a:r>
            <a:endParaRPr lang="en-US" dirty="0"/>
          </a:p>
        </p:txBody>
      </p:sp>
      <p:sp>
        <p:nvSpPr>
          <p:cNvPr id="3" name="Subtitle 2"/>
          <p:cNvSpPr>
            <a:spLocks noGrp="1"/>
          </p:cNvSpPr>
          <p:nvPr>
            <p:ph type="subTitle"/>
          </p:nvPr>
        </p:nvSpPr>
        <p:spPr/>
        <p:txBody>
          <a:bodyPr/>
          <a:lstStyle/>
          <a:p>
            <a:endParaRPr lang="en-US"/>
          </a:p>
        </p:txBody>
      </p:sp>
      <p:pic>
        <p:nvPicPr>
          <p:cNvPr id="4" name="Picture 3"/>
          <p:cNvPicPr>
            <a:picLocks noChangeAspect="1"/>
          </p:cNvPicPr>
          <p:nvPr/>
        </p:nvPicPr>
        <p:blipFill rotWithShape="1">
          <a:blip r:embed="rId2"/>
          <a:srcRect l="51188" t="20222" r="3624" b="10424"/>
          <a:stretch/>
        </p:blipFill>
        <p:spPr>
          <a:xfrm>
            <a:off x="-38023" y="1393804"/>
            <a:ext cx="9052209" cy="4411460"/>
          </a:xfrm>
          <a:prstGeom prst="rect">
            <a:avLst/>
          </a:prstGeom>
        </p:spPr>
      </p:pic>
    </p:spTree>
    <p:extLst>
      <p:ext uri="{BB962C8B-B14F-4D97-AF65-F5344CB8AC3E}">
        <p14:creationId xmlns:p14="http://schemas.microsoft.com/office/powerpoint/2010/main" val="169928454"/>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Conditional </a:t>
            </a:r>
            <a:r>
              <a:rPr lang="en-US" dirty="0" err="1" smtClean="0"/>
              <a:t>independece</a:t>
            </a:r>
            <a:endParaRPr lang="en-US" dirty="0"/>
          </a:p>
        </p:txBody>
      </p:sp>
    </p:spTree>
    <p:extLst>
      <p:ext uri="{BB962C8B-B14F-4D97-AF65-F5344CB8AC3E}">
        <p14:creationId xmlns:p14="http://schemas.microsoft.com/office/powerpoint/2010/main" val="1569496215"/>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Shape 1"/>
          <p:cNvSpPr txBox="1"/>
          <p:nvPr/>
        </p:nvSpPr>
        <p:spPr>
          <a:xfrm>
            <a:off x="331776" y="415080"/>
            <a:ext cx="8709120" cy="6243659"/>
          </a:xfrm>
          <a:prstGeom prst="rect">
            <a:avLst/>
          </a:prstGeom>
          <a:noFill/>
          <a:ln>
            <a:noFill/>
          </a:ln>
        </p:spPr>
        <p:txBody>
          <a:bodyPr lIns="81638" tIns="40819" rIns="81638" bIns="40819"/>
          <a:lstStyle/>
          <a:p>
            <a:pPr>
              <a:lnSpc>
                <a:spcPct val="150000"/>
              </a:lnSpc>
            </a:pPr>
            <a:r>
              <a:rPr lang="en-US" sz="1633" spc="-1">
                <a:solidFill>
                  <a:srgbClr val="000000"/>
                </a:solidFill>
                <a:uFill>
                  <a:solidFill>
                    <a:srgbClr val="FFFFFF"/>
                  </a:solidFill>
                </a:uFill>
                <a:latin typeface="Arial"/>
              </a:rPr>
              <a:t>1&gt;  Download the conditional independence code</a:t>
            </a:r>
          </a:p>
          <a:p>
            <a:pPr>
              <a:lnSpc>
                <a:spcPct val="150000"/>
              </a:lnSpc>
            </a:pPr>
            <a:r>
              <a:rPr lang="en-US" sz="1633" spc="-1">
                <a:solidFill>
                  <a:srgbClr val="000000"/>
                </a:solidFill>
                <a:uFill>
                  <a:solidFill>
                    <a:srgbClr val="FFFFFF"/>
                  </a:solidFill>
                </a:uFill>
                <a:latin typeface="Arial"/>
              </a:rPr>
              <a:t>“CondIndependent Text.R” made by zgong</a:t>
            </a:r>
          </a:p>
          <a:p>
            <a:pPr>
              <a:lnSpc>
                <a:spcPct val="150000"/>
              </a:lnSpc>
            </a:pPr>
            <a:r>
              <a:rPr lang="en-US" sz="1633" spc="-1">
                <a:solidFill>
                  <a:srgbClr val="000000"/>
                </a:solidFill>
                <a:uFill>
                  <a:solidFill>
                    <a:srgbClr val="FFFFFF"/>
                  </a:solidFill>
                </a:uFill>
                <a:latin typeface="Arial"/>
              </a:rPr>
              <a:t>2&gt; making data set </a:t>
            </a:r>
          </a:p>
          <a:p>
            <a:pPr>
              <a:lnSpc>
                <a:spcPct val="150000"/>
              </a:lnSpc>
            </a:pPr>
            <a:r>
              <a:rPr lang="en-US" sz="1633" spc="-1">
                <a:solidFill>
                  <a:srgbClr val="000000"/>
                </a:solidFill>
                <a:uFill>
                  <a:solidFill>
                    <a:srgbClr val="FFFFFF"/>
                  </a:solidFill>
                </a:uFill>
                <a:latin typeface="Arial"/>
              </a:rPr>
              <a:t>- put the variable name into 1</a:t>
            </a:r>
            <a:r>
              <a:rPr lang="en-US" sz="1633" spc="-1" baseline="101000">
                <a:solidFill>
                  <a:srgbClr val="000000"/>
                </a:solidFill>
                <a:uFill>
                  <a:solidFill>
                    <a:srgbClr val="FFFFFF"/>
                  </a:solidFill>
                </a:uFill>
                <a:latin typeface="Arial"/>
              </a:rPr>
              <a:t>st</a:t>
            </a:r>
            <a:r>
              <a:rPr lang="en-US" sz="1633" spc="-1">
                <a:solidFill>
                  <a:srgbClr val="000000"/>
                </a:solidFill>
                <a:uFill>
                  <a:solidFill>
                    <a:srgbClr val="FFFFFF"/>
                  </a:solidFill>
                </a:uFill>
                <a:latin typeface="Arial"/>
              </a:rPr>
              <a:t> raw </a:t>
            </a:r>
          </a:p>
          <a:p>
            <a:pPr>
              <a:lnSpc>
                <a:spcPct val="150000"/>
              </a:lnSpc>
            </a:pPr>
            <a:r>
              <a:rPr lang="en-US" sz="1633" spc="-1">
                <a:solidFill>
                  <a:srgbClr val="000000"/>
                </a:solidFill>
                <a:uFill>
                  <a:solidFill>
                    <a:srgbClr val="FFFFFF"/>
                  </a:solidFill>
                </a:uFill>
                <a:latin typeface="Arial"/>
              </a:rPr>
              <a:t>- put the vales into the columns according to variables</a:t>
            </a:r>
          </a:p>
          <a:p>
            <a:pPr>
              <a:lnSpc>
                <a:spcPct val="150000"/>
              </a:lnSpc>
            </a:pPr>
            <a:r>
              <a:rPr lang="en-US" sz="1633" spc="-1">
                <a:solidFill>
                  <a:srgbClr val="000000"/>
                </a:solidFill>
                <a:uFill>
                  <a:solidFill>
                    <a:srgbClr val="FFFFFF"/>
                  </a:solidFill>
                </a:uFill>
                <a:latin typeface="Arial"/>
              </a:rPr>
              <a:t>- change the integer  into text like as “ 0 → state0”</a:t>
            </a:r>
          </a:p>
          <a:p>
            <a:pPr>
              <a:lnSpc>
                <a:spcPct val="150000"/>
              </a:lnSpc>
            </a:pPr>
            <a:r>
              <a:rPr lang="en-US" sz="1633" spc="-1">
                <a:solidFill>
                  <a:srgbClr val="000000"/>
                </a:solidFill>
                <a:uFill>
                  <a:solidFill>
                    <a:srgbClr val="FFFFFF"/>
                  </a:solidFill>
                </a:uFill>
                <a:latin typeface="Arial"/>
              </a:rPr>
              <a:t>- save as text file into same folder</a:t>
            </a:r>
          </a:p>
          <a:p>
            <a:pPr>
              <a:lnSpc>
                <a:spcPct val="150000"/>
              </a:lnSpc>
            </a:pPr>
            <a:r>
              <a:rPr lang="en-US" sz="1633" spc="-1">
                <a:solidFill>
                  <a:srgbClr val="000000"/>
                </a:solidFill>
                <a:uFill>
                  <a:solidFill>
                    <a:srgbClr val="FFFFFF"/>
                  </a:solidFill>
                </a:uFill>
                <a:latin typeface="Arial"/>
              </a:rPr>
              <a:t>3&gt; Open R → Tools → installing bnlearn and xlsx package</a:t>
            </a:r>
          </a:p>
          <a:p>
            <a:pPr>
              <a:lnSpc>
                <a:spcPct val="150000"/>
              </a:lnSpc>
            </a:pPr>
            <a:r>
              <a:rPr lang="en-US" sz="1633" spc="-1">
                <a:solidFill>
                  <a:srgbClr val="000000"/>
                </a:solidFill>
                <a:uFill>
                  <a:solidFill>
                    <a:srgbClr val="FFFFFF"/>
                  </a:solidFill>
                </a:uFill>
                <a:latin typeface="Arial"/>
              </a:rPr>
              <a:t>4&gt; Session → choose the working directory </a:t>
            </a:r>
          </a:p>
          <a:p>
            <a:pPr>
              <a:lnSpc>
                <a:spcPct val="150000"/>
              </a:lnSpc>
            </a:pPr>
            <a:r>
              <a:rPr lang="en-US" sz="1633" spc="-1">
                <a:solidFill>
                  <a:srgbClr val="000000"/>
                </a:solidFill>
                <a:uFill>
                  <a:solidFill>
                    <a:srgbClr val="FFFFFF"/>
                  </a:solidFill>
                </a:uFill>
                <a:latin typeface="Arial"/>
              </a:rPr>
              <a:t>5&gt; Order running the program as “source("/home/zgong001/Documents/SprinklerDataset/Rcode/CondIndependentTest.R")” into console box   </a:t>
            </a:r>
          </a:p>
          <a:p>
            <a:pPr>
              <a:lnSpc>
                <a:spcPct val="150000"/>
              </a:lnSpc>
            </a:pPr>
            <a:r>
              <a:rPr lang="en-US" sz="1633" spc="-1">
                <a:solidFill>
                  <a:srgbClr val="000000"/>
                </a:solidFill>
                <a:uFill>
                  <a:solidFill>
                    <a:srgbClr val="FFFFFF"/>
                  </a:solidFill>
                </a:uFill>
                <a:latin typeface="Arial"/>
              </a:rPr>
              <a:t>4&gt; input the data set file and the output file as “y = CondIndTwoVar (filename = "/home/zgong001/Documents/SprinklerDataset/sprinkler1001.txt", methodu="x2", exfilename = "/home/zgong001/Documents/SprinklerDataset/pvalueSorted(sprinkler).xlsx")”</a:t>
            </a:r>
          </a:p>
          <a:p>
            <a:pPr>
              <a:lnSpc>
                <a:spcPct val="150000"/>
              </a:lnSpc>
            </a:pPr>
            <a:r>
              <a:rPr lang="en-US" sz="1633" spc="-1">
                <a:solidFill>
                  <a:srgbClr val="000000"/>
                </a:solidFill>
                <a:uFill>
                  <a:solidFill>
                    <a:srgbClr val="FFFFFF"/>
                  </a:solidFill>
                </a:uFill>
                <a:latin typeface="Arial"/>
              </a:rPr>
              <a:t>5&gt; and then, input the output file name and pathway. → you can see the example in next side   </a:t>
            </a:r>
          </a:p>
          <a:p>
            <a:pPr>
              <a:lnSpc>
                <a:spcPct val="150000"/>
              </a:lnSpc>
            </a:pPr>
            <a:endParaRPr lang="en-US" sz="1633" spc="-1">
              <a:solidFill>
                <a:srgbClr val="000000"/>
              </a:solidFill>
              <a:uFill>
                <a:solidFill>
                  <a:srgbClr val="FFFFFF"/>
                </a:solidFill>
              </a:uFill>
              <a:latin typeface="Arial"/>
            </a:endParaRPr>
          </a:p>
        </p:txBody>
      </p:sp>
    </p:spTree>
    <p:extLst>
      <p:ext uri="{BB962C8B-B14F-4D97-AF65-F5344CB8AC3E}">
        <p14:creationId xmlns:p14="http://schemas.microsoft.com/office/powerpoint/2010/main" val="125768960"/>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p:cNvPicPr/>
          <p:nvPr/>
        </p:nvPicPr>
        <p:blipFill>
          <a:blip r:embed="rId2"/>
          <a:srcRect l="51976" b="15057"/>
          <a:stretch/>
        </p:blipFill>
        <p:spPr>
          <a:xfrm>
            <a:off x="82945" y="360"/>
            <a:ext cx="8497188" cy="4810752"/>
          </a:xfrm>
          <a:prstGeom prst="rect">
            <a:avLst/>
          </a:prstGeom>
          <a:ln>
            <a:noFill/>
          </a:ln>
        </p:spPr>
      </p:pic>
      <p:pic>
        <p:nvPicPr>
          <p:cNvPr id="41" name="Picture 40"/>
          <p:cNvPicPr/>
          <p:nvPr/>
        </p:nvPicPr>
        <p:blipFill>
          <a:blip r:embed="rId3"/>
          <a:srcRect l="52884" b="29225"/>
          <a:stretch/>
        </p:blipFill>
        <p:spPr>
          <a:xfrm>
            <a:off x="88496" y="1742184"/>
            <a:ext cx="9143433" cy="4396032"/>
          </a:xfrm>
          <a:prstGeom prst="rect">
            <a:avLst/>
          </a:prstGeom>
          <a:ln>
            <a:noFill/>
          </a:ln>
        </p:spPr>
      </p:pic>
    </p:spTree>
    <p:extLst>
      <p:ext uri="{BB962C8B-B14F-4D97-AF65-F5344CB8AC3E}">
        <p14:creationId xmlns:p14="http://schemas.microsoft.com/office/powerpoint/2010/main" val="1984699868"/>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Picture 41"/>
          <p:cNvPicPr/>
          <p:nvPr/>
        </p:nvPicPr>
        <p:blipFill>
          <a:blip r:embed="rId2"/>
          <a:srcRect r="64347" b="49062"/>
          <a:stretch/>
        </p:blipFill>
        <p:spPr>
          <a:xfrm>
            <a:off x="1" y="502923"/>
            <a:ext cx="9058856" cy="4142302"/>
          </a:xfrm>
          <a:prstGeom prst="rect">
            <a:avLst/>
          </a:prstGeom>
          <a:ln>
            <a:noFill/>
          </a:ln>
        </p:spPr>
      </p:pic>
    </p:spTree>
    <p:extLst>
      <p:ext uri="{BB962C8B-B14F-4D97-AF65-F5344CB8AC3E}">
        <p14:creationId xmlns:p14="http://schemas.microsoft.com/office/powerpoint/2010/main" val="3177187143"/>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p:cNvPicPr/>
          <p:nvPr/>
        </p:nvPicPr>
        <p:blipFill>
          <a:blip r:embed="rId2"/>
          <a:srcRect t="2754" r="49833"/>
          <a:stretch/>
        </p:blipFill>
        <p:spPr>
          <a:xfrm>
            <a:off x="0" y="57507"/>
            <a:ext cx="9131351" cy="5665990"/>
          </a:xfrm>
          <a:prstGeom prst="rect">
            <a:avLst/>
          </a:prstGeom>
          <a:ln>
            <a:noFill/>
          </a:ln>
        </p:spPr>
      </p:pic>
    </p:spTree>
    <p:extLst>
      <p:ext uri="{BB962C8B-B14F-4D97-AF65-F5344CB8AC3E}">
        <p14:creationId xmlns:p14="http://schemas.microsoft.com/office/powerpoint/2010/main" val="343939161"/>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43"/>
          <p:cNvPicPr/>
          <p:nvPr/>
        </p:nvPicPr>
        <p:blipFill>
          <a:blip r:embed="rId2"/>
          <a:srcRect t="53835" r="66162" b="3726"/>
          <a:stretch/>
        </p:blipFill>
        <p:spPr>
          <a:xfrm>
            <a:off x="165889" y="251805"/>
            <a:ext cx="8879906" cy="3563980"/>
          </a:xfrm>
          <a:prstGeom prst="rect">
            <a:avLst/>
          </a:prstGeom>
          <a:ln>
            <a:noFill/>
          </a:ln>
        </p:spPr>
      </p:pic>
    </p:spTree>
    <p:extLst>
      <p:ext uri="{BB962C8B-B14F-4D97-AF65-F5344CB8AC3E}">
        <p14:creationId xmlns:p14="http://schemas.microsoft.com/office/powerpoint/2010/main" val="2719230255"/>
      </p:ext>
    </p:extLst>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extShape 1"/>
          <p:cNvSpPr txBox="1"/>
          <p:nvPr/>
        </p:nvSpPr>
        <p:spPr>
          <a:xfrm>
            <a:off x="414720" y="188640"/>
            <a:ext cx="8543232" cy="5783688"/>
          </a:xfrm>
          <a:prstGeom prst="rect">
            <a:avLst/>
          </a:prstGeom>
          <a:noFill/>
          <a:ln>
            <a:noFill/>
          </a:ln>
        </p:spPr>
        <p:txBody>
          <a:bodyPr lIns="0" tIns="0" rIns="0" bIns="0" anchor="b"/>
          <a:lstStyle/>
          <a:p>
            <a:pPr marL="391867" indent="-293900">
              <a:lnSpc>
                <a:spcPct val="150000"/>
              </a:lnSpc>
              <a:buClr>
                <a:srgbClr val="000000"/>
              </a:buClr>
              <a:buSzPct val="45000"/>
              <a:buFont typeface="Wingdings" charset="2"/>
              <a:buChar char=""/>
            </a:pPr>
            <a:r>
              <a:rPr lang="en-US" spc="-1" dirty="0">
                <a:solidFill>
                  <a:srgbClr val="000000"/>
                </a:solidFill>
                <a:uFill>
                  <a:solidFill>
                    <a:srgbClr val="FFFFFF"/>
                  </a:solidFill>
                </a:uFill>
                <a:latin typeface="Arial"/>
              </a:rPr>
              <a:t>If you want to get the result with one parent, you change the code as “ CondIndependentTest1Parent.R”. And then,  change the order name from “</a:t>
            </a:r>
            <a:r>
              <a:rPr lang="en-US" spc="-1" dirty="0">
                <a:solidFill>
                  <a:srgbClr val="3399FF"/>
                </a:solidFill>
                <a:uFill>
                  <a:solidFill>
                    <a:srgbClr val="FFFFFF"/>
                  </a:solidFill>
                </a:uFill>
                <a:latin typeface="Arial"/>
              </a:rPr>
              <a:t>source("/home/ddolbae01/Documents/2ndAnalysis/6.conditional independency/</a:t>
            </a:r>
            <a:r>
              <a:rPr lang="en-US" spc="-1" dirty="0" err="1">
                <a:solidFill>
                  <a:srgbClr val="3399FF"/>
                </a:solidFill>
                <a:uFill>
                  <a:solidFill>
                    <a:srgbClr val="FFFFFF"/>
                  </a:solidFill>
                </a:uFill>
                <a:latin typeface="Arial"/>
              </a:rPr>
              <a:t>CondIndependentTest.R</a:t>
            </a:r>
            <a:r>
              <a:rPr lang="en-US" spc="-1" dirty="0">
                <a:solidFill>
                  <a:srgbClr val="3399FF"/>
                </a:solidFill>
                <a:uFill>
                  <a:solidFill>
                    <a:srgbClr val="FFFFFF"/>
                  </a:solidFill>
                </a:uFill>
                <a:latin typeface="Arial"/>
              </a:rPr>
              <a:t>")</a:t>
            </a:r>
            <a:endParaRPr lang="en-US" spc="-1" dirty="0">
              <a:solidFill>
                <a:srgbClr val="000000"/>
              </a:solidFill>
              <a:uFill>
                <a:solidFill>
                  <a:srgbClr val="FFFFFF"/>
                </a:solidFill>
              </a:uFill>
              <a:latin typeface="Arial"/>
            </a:endParaRPr>
          </a:p>
          <a:p>
            <a:pPr marL="391867" indent="-293900">
              <a:lnSpc>
                <a:spcPct val="150000"/>
              </a:lnSpc>
              <a:buClr>
                <a:srgbClr val="000000"/>
              </a:buClr>
              <a:buSzPct val="45000"/>
              <a:buFont typeface="Wingdings" charset="2"/>
              <a:buChar char=""/>
            </a:pPr>
            <a:r>
              <a:rPr lang="en-US" spc="-1" dirty="0">
                <a:solidFill>
                  <a:srgbClr val="3399FF"/>
                </a:solidFill>
                <a:uFill>
                  <a:solidFill>
                    <a:srgbClr val="FFFFFF"/>
                  </a:solidFill>
                </a:uFill>
                <a:latin typeface="Arial"/>
              </a:rPr>
              <a:t>&gt; y = </a:t>
            </a:r>
            <a:r>
              <a:rPr lang="en-US" spc="-1" dirty="0" err="1">
                <a:solidFill>
                  <a:srgbClr val="3399FF"/>
                </a:solidFill>
                <a:uFill>
                  <a:solidFill>
                    <a:srgbClr val="FFFFFF"/>
                  </a:solidFill>
                </a:uFill>
                <a:latin typeface="Arial"/>
              </a:rPr>
              <a:t>CondIndTwoVar</a:t>
            </a:r>
            <a:r>
              <a:rPr lang="en-US" spc="-1" dirty="0">
                <a:solidFill>
                  <a:srgbClr val="3399FF"/>
                </a:solidFill>
                <a:uFill>
                  <a:solidFill>
                    <a:srgbClr val="FFFFFF"/>
                  </a:solidFill>
                </a:uFill>
                <a:latin typeface="Arial"/>
              </a:rPr>
              <a:t> (filename = "/home/ddolbae01/Documents/2ndAnalysis/6.conditional independency/16variables.txt", </a:t>
            </a:r>
            <a:r>
              <a:rPr lang="en-US" spc="-1" dirty="0" err="1">
                <a:solidFill>
                  <a:srgbClr val="3399FF"/>
                </a:solidFill>
                <a:uFill>
                  <a:solidFill>
                    <a:srgbClr val="FFFFFF"/>
                  </a:solidFill>
                </a:uFill>
                <a:latin typeface="Arial"/>
              </a:rPr>
              <a:t>methodu</a:t>
            </a:r>
            <a:r>
              <a:rPr lang="en-US" spc="-1" dirty="0">
                <a:solidFill>
                  <a:srgbClr val="3399FF"/>
                </a:solidFill>
                <a:uFill>
                  <a:solidFill>
                    <a:srgbClr val="FFFFFF"/>
                  </a:solidFill>
                </a:uFill>
                <a:latin typeface="Arial"/>
              </a:rPr>
              <a:t>="x2", </a:t>
            </a:r>
            <a:r>
              <a:rPr lang="en-US" spc="-1" dirty="0" err="1">
                <a:solidFill>
                  <a:srgbClr val="3399FF"/>
                </a:solidFill>
                <a:uFill>
                  <a:solidFill>
                    <a:srgbClr val="FFFFFF"/>
                  </a:solidFill>
                </a:uFill>
                <a:latin typeface="Arial"/>
              </a:rPr>
              <a:t>exfilename</a:t>
            </a:r>
            <a:r>
              <a:rPr lang="en-US" spc="-1" dirty="0">
                <a:solidFill>
                  <a:srgbClr val="3399FF"/>
                </a:solidFill>
                <a:uFill>
                  <a:solidFill>
                    <a:srgbClr val="FFFFFF"/>
                  </a:solidFill>
                </a:uFill>
                <a:latin typeface="Arial"/>
              </a:rPr>
              <a:t> = "/home/ddolbae01/Documents/2ndAnalysis/6.conditional independency/16variables.xlsx")</a:t>
            </a:r>
            <a:r>
              <a:rPr lang="en-US" spc="-1" dirty="0">
                <a:solidFill>
                  <a:srgbClr val="000000"/>
                </a:solidFill>
                <a:uFill>
                  <a:solidFill>
                    <a:srgbClr val="FFFFFF"/>
                  </a:solidFill>
                </a:uFill>
                <a:latin typeface="Arial"/>
              </a:rPr>
              <a:t> to “</a:t>
            </a:r>
            <a:r>
              <a:rPr lang="en-US" spc="-1" dirty="0">
                <a:solidFill>
                  <a:srgbClr val="3399FF"/>
                </a:solidFill>
                <a:uFill>
                  <a:solidFill>
                    <a:srgbClr val="FFFFFF"/>
                  </a:solidFill>
                </a:uFill>
                <a:latin typeface="Arial"/>
              </a:rPr>
              <a:t>source("/home/ddolbae01/Documents/2ndAnalysis/6.conditional independency/</a:t>
            </a:r>
            <a:r>
              <a:rPr lang="en-US" spc="-1" dirty="0">
                <a:solidFill>
                  <a:srgbClr val="FF3333"/>
                </a:solidFill>
                <a:uFill>
                  <a:solidFill>
                    <a:srgbClr val="FFFFFF"/>
                  </a:solidFill>
                </a:uFill>
                <a:latin typeface="Arial"/>
              </a:rPr>
              <a:t>CondIndependentTest1Parent.R</a:t>
            </a:r>
            <a:r>
              <a:rPr lang="en-US" spc="-1" dirty="0">
                <a:solidFill>
                  <a:srgbClr val="3399FF"/>
                </a:solidFill>
                <a:uFill>
                  <a:solidFill>
                    <a:srgbClr val="FFFFFF"/>
                  </a:solidFill>
                </a:uFill>
                <a:latin typeface="Arial"/>
              </a:rPr>
              <a:t>")</a:t>
            </a:r>
            <a:endParaRPr lang="en-US" spc="-1" dirty="0">
              <a:solidFill>
                <a:srgbClr val="000000"/>
              </a:solidFill>
              <a:uFill>
                <a:solidFill>
                  <a:srgbClr val="FFFFFF"/>
                </a:solidFill>
              </a:uFill>
              <a:latin typeface="Arial"/>
            </a:endParaRPr>
          </a:p>
          <a:p>
            <a:pPr marL="391867" indent="-293900">
              <a:lnSpc>
                <a:spcPct val="150000"/>
              </a:lnSpc>
              <a:buClr>
                <a:srgbClr val="000000"/>
              </a:buClr>
              <a:buSzPct val="45000"/>
              <a:buFont typeface="Wingdings" charset="2"/>
              <a:buChar char=""/>
            </a:pPr>
            <a:r>
              <a:rPr lang="en-US" spc="-1" dirty="0">
                <a:solidFill>
                  <a:srgbClr val="3399FF"/>
                </a:solidFill>
                <a:uFill>
                  <a:solidFill>
                    <a:srgbClr val="FFFFFF"/>
                  </a:solidFill>
                </a:uFill>
                <a:latin typeface="Arial"/>
              </a:rPr>
              <a:t>&gt; y = </a:t>
            </a:r>
            <a:r>
              <a:rPr lang="en-US" spc="-1" dirty="0" err="1">
                <a:solidFill>
                  <a:srgbClr val="FF3333"/>
                </a:solidFill>
                <a:uFill>
                  <a:solidFill>
                    <a:srgbClr val="FFFFFF"/>
                  </a:solidFill>
                </a:uFill>
                <a:latin typeface="Arial"/>
              </a:rPr>
              <a:t>CondIndOnePar</a:t>
            </a:r>
            <a:r>
              <a:rPr lang="en-US" spc="-1" dirty="0">
                <a:solidFill>
                  <a:srgbClr val="3399FF"/>
                </a:solidFill>
                <a:uFill>
                  <a:solidFill>
                    <a:srgbClr val="FFFFFF"/>
                  </a:solidFill>
                </a:uFill>
                <a:latin typeface="Arial"/>
              </a:rPr>
              <a:t> (filename = "/home/ddolbae01/Documents/2ndAnalysis/6.conditional independency/16variables.txt", </a:t>
            </a:r>
            <a:r>
              <a:rPr lang="en-US" spc="-1" dirty="0" err="1">
                <a:solidFill>
                  <a:srgbClr val="3399FF"/>
                </a:solidFill>
                <a:uFill>
                  <a:solidFill>
                    <a:srgbClr val="FFFFFF"/>
                  </a:solidFill>
                </a:uFill>
                <a:latin typeface="Arial"/>
              </a:rPr>
              <a:t>methodu</a:t>
            </a:r>
            <a:r>
              <a:rPr lang="en-US" spc="-1" dirty="0">
                <a:solidFill>
                  <a:srgbClr val="3399FF"/>
                </a:solidFill>
                <a:uFill>
                  <a:solidFill>
                    <a:srgbClr val="FFFFFF"/>
                  </a:solidFill>
                </a:uFill>
                <a:latin typeface="Arial"/>
              </a:rPr>
              <a:t>="x2", </a:t>
            </a:r>
            <a:r>
              <a:rPr lang="en-US" spc="-1" dirty="0" err="1">
                <a:solidFill>
                  <a:srgbClr val="3399FF"/>
                </a:solidFill>
                <a:uFill>
                  <a:solidFill>
                    <a:srgbClr val="FFFFFF"/>
                  </a:solidFill>
                </a:uFill>
                <a:latin typeface="Arial"/>
              </a:rPr>
              <a:t>exfilename</a:t>
            </a:r>
            <a:r>
              <a:rPr lang="en-US" spc="-1" dirty="0">
                <a:solidFill>
                  <a:srgbClr val="3399FF"/>
                </a:solidFill>
                <a:uFill>
                  <a:solidFill>
                    <a:srgbClr val="FFFFFF"/>
                  </a:solidFill>
                </a:uFill>
                <a:latin typeface="Arial"/>
              </a:rPr>
              <a:t> = "/home/ddolbae01/Documents/2ndAnalysis/6.conditional independency/16variables1parent.xlsx")</a:t>
            </a:r>
            <a:endParaRPr lang="en-US" spc="-1" dirty="0">
              <a:solidFill>
                <a:srgbClr val="000000"/>
              </a:solidFill>
              <a:uFill>
                <a:solidFill>
                  <a:srgbClr val="FFFFFF"/>
                </a:solidFill>
              </a:uFill>
              <a:latin typeface="Arial"/>
            </a:endParaRPr>
          </a:p>
          <a:p>
            <a:pPr marL="391867" indent="-293900">
              <a:lnSpc>
                <a:spcPct val="150000"/>
              </a:lnSpc>
              <a:buClr>
                <a:srgbClr val="000000"/>
              </a:buClr>
              <a:buSzPct val="45000"/>
              <a:buFont typeface="Wingdings" charset="2"/>
              <a:buChar char=""/>
            </a:pPr>
            <a:r>
              <a:rPr lang="en-US" spc="-1" dirty="0">
                <a:solidFill>
                  <a:srgbClr val="000000"/>
                </a:solidFill>
                <a:uFill>
                  <a:solidFill>
                    <a:srgbClr val="FFFFFF"/>
                  </a:solidFill>
                </a:uFill>
                <a:latin typeface="Arial"/>
              </a:rPr>
              <a:t> </a:t>
            </a:r>
          </a:p>
        </p:txBody>
      </p:sp>
      <p:sp>
        <p:nvSpPr>
          <p:cNvPr id="46" name="TextShape 2"/>
          <p:cNvSpPr txBox="1"/>
          <p:nvPr/>
        </p:nvSpPr>
        <p:spPr>
          <a:xfrm>
            <a:off x="912384" y="415081"/>
            <a:ext cx="6137856" cy="314142"/>
          </a:xfrm>
          <a:prstGeom prst="rect">
            <a:avLst/>
          </a:prstGeom>
          <a:noFill/>
          <a:ln>
            <a:noFill/>
          </a:ln>
        </p:spPr>
        <p:txBody>
          <a:bodyPr lIns="81638" tIns="40819" rIns="81638" bIns="40819"/>
          <a:lstStyle/>
          <a:p>
            <a:r>
              <a:rPr lang="en-US" sz="1633" spc="-1">
                <a:solidFill>
                  <a:srgbClr val="000000"/>
                </a:solidFill>
                <a:uFill>
                  <a:solidFill>
                    <a:srgbClr val="FFFFFF"/>
                  </a:solidFill>
                </a:uFill>
                <a:latin typeface="Arial"/>
              </a:rPr>
              <a:t> </a:t>
            </a:r>
          </a:p>
        </p:txBody>
      </p:sp>
      <p:sp>
        <p:nvSpPr>
          <p:cNvPr id="47" name="TextShape 3"/>
          <p:cNvSpPr txBox="1"/>
          <p:nvPr/>
        </p:nvSpPr>
        <p:spPr>
          <a:xfrm>
            <a:off x="6468653" y="6096091"/>
            <a:ext cx="555790" cy="492766"/>
          </a:xfrm>
          <a:prstGeom prst="rect">
            <a:avLst/>
          </a:prstGeom>
          <a:noFill/>
          <a:ln>
            <a:noFill/>
          </a:ln>
        </p:spPr>
      </p:sp>
    </p:spTree>
    <p:extLst>
      <p:ext uri="{BB962C8B-B14F-4D97-AF65-F5344CB8AC3E}">
        <p14:creationId xmlns:p14="http://schemas.microsoft.com/office/powerpoint/2010/main" val="1752049656"/>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49710" t="21000" r="18736" b="40372"/>
          <a:stretch/>
        </p:blipFill>
        <p:spPr>
          <a:xfrm>
            <a:off x="1" y="12298"/>
            <a:ext cx="8989246" cy="3560718"/>
          </a:xfrm>
          <a:prstGeom prst="rect">
            <a:avLst/>
          </a:prstGeom>
        </p:spPr>
      </p:pic>
      <p:sp>
        <p:nvSpPr>
          <p:cNvPr id="5" name="Right Arrow 4"/>
          <p:cNvSpPr/>
          <p:nvPr/>
        </p:nvSpPr>
        <p:spPr>
          <a:xfrm rot="16200000">
            <a:off x="-864604" y="2168860"/>
            <a:ext cx="3672408"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95536" y="4521912"/>
            <a:ext cx="7344816" cy="369332"/>
          </a:xfrm>
          <a:prstGeom prst="rect">
            <a:avLst/>
          </a:prstGeom>
          <a:noFill/>
        </p:spPr>
        <p:txBody>
          <a:bodyPr wrap="square" rtlCol="0">
            <a:spAutoFit/>
          </a:bodyPr>
          <a:lstStyle/>
          <a:p>
            <a:r>
              <a:rPr lang="en-US" dirty="0" smtClean="0"/>
              <a:t>100% Probability that 0 and 4 are child given parent node as 1,3</a:t>
            </a:r>
            <a:endParaRPr lang="en-US" dirty="0"/>
          </a:p>
        </p:txBody>
      </p:sp>
      <p:sp>
        <p:nvSpPr>
          <p:cNvPr id="7" name="Right Arrow 6"/>
          <p:cNvSpPr/>
          <p:nvPr/>
        </p:nvSpPr>
        <p:spPr>
          <a:xfrm rot="16200000">
            <a:off x="745809" y="3059193"/>
            <a:ext cx="4628045"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395536" y="6021288"/>
            <a:ext cx="7344816" cy="369332"/>
          </a:xfrm>
          <a:prstGeom prst="rect">
            <a:avLst/>
          </a:prstGeom>
          <a:noFill/>
        </p:spPr>
        <p:txBody>
          <a:bodyPr wrap="square" rtlCol="0">
            <a:spAutoFit/>
          </a:bodyPr>
          <a:lstStyle/>
          <a:p>
            <a:r>
              <a:rPr lang="en-US" dirty="0" smtClean="0"/>
              <a:t>99% Probability that 5 and 14 are child given parent node as 16</a:t>
            </a:r>
            <a:endParaRPr lang="en-US" dirty="0"/>
          </a:p>
        </p:txBody>
      </p:sp>
    </p:spTree>
    <p:extLst>
      <p:ext uri="{BB962C8B-B14F-4D97-AF65-F5344CB8AC3E}">
        <p14:creationId xmlns:p14="http://schemas.microsoft.com/office/powerpoint/2010/main" val="2022517821"/>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5249" t="9333" r="65875" b="48667"/>
          <a:stretch/>
        </p:blipFill>
        <p:spPr>
          <a:xfrm>
            <a:off x="3190039" y="1574979"/>
            <a:ext cx="5981826" cy="3708041"/>
          </a:xfrm>
          <a:prstGeom prst="rect">
            <a:avLst/>
          </a:prstGeom>
        </p:spPr>
      </p:pic>
      <p:sp>
        <p:nvSpPr>
          <p:cNvPr id="6" name="TextBox 5"/>
          <p:cNvSpPr txBox="1"/>
          <p:nvPr/>
        </p:nvSpPr>
        <p:spPr>
          <a:xfrm>
            <a:off x="107504" y="189511"/>
            <a:ext cx="3960440" cy="369332"/>
          </a:xfrm>
          <a:prstGeom prst="rect">
            <a:avLst/>
          </a:prstGeom>
          <a:noFill/>
        </p:spPr>
        <p:txBody>
          <a:bodyPr wrap="square" rtlCol="0">
            <a:spAutoFit/>
          </a:bodyPr>
          <a:lstStyle/>
          <a:p>
            <a:r>
              <a:rPr lang="en-US" dirty="0" smtClean="0"/>
              <a:t>1. Result of order code (16 node)</a:t>
            </a:r>
            <a:endParaRPr lang="en-US" dirty="0"/>
          </a:p>
        </p:txBody>
      </p:sp>
      <p:sp>
        <p:nvSpPr>
          <p:cNvPr id="7" name="Rectangle 6"/>
          <p:cNvSpPr/>
          <p:nvPr/>
        </p:nvSpPr>
        <p:spPr>
          <a:xfrm>
            <a:off x="4011929" y="189511"/>
            <a:ext cx="4338047" cy="369332"/>
          </a:xfrm>
          <a:prstGeom prst="rect">
            <a:avLst/>
          </a:prstGeom>
        </p:spPr>
        <p:txBody>
          <a:bodyPr wrap="none">
            <a:spAutoFit/>
          </a:bodyPr>
          <a:lstStyle/>
          <a:p>
            <a:r>
              <a:rPr lang="en-US" b="1" dirty="0">
                <a:solidFill>
                  <a:srgbClr val="FF0000"/>
                </a:solidFill>
              </a:rPr>
              <a:t>1 3 0 9 15 8 12 11 7 13 5 2 6 10 14 4</a:t>
            </a:r>
          </a:p>
        </p:txBody>
      </p:sp>
      <p:sp>
        <p:nvSpPr>
          <p:cNvPr id="8" name="TextBox 7"/>
          <p:cNvSpPr txBox="1"/>
          <p:nvPr/>
        </p:nvSpPr>
        <p:spPr>
          <a:xfrm>
            <a:off x="107504" y="558843"/>
            <a:ext cx="6840760" cy="369332"/>
          </a:xfrm>
          <a:prstGeom prst="rect">
            <a:avLst/>
          </a:prstGeom>
          <a:noFill/>
        </p:spPr>
        <p:txBody>
          <a:bodyPr wrap="square" rtlCol="0">
            <a:spAutoFit/>
          </a:bodyPr>
          <a:lstStyle/>
          <a:p>
            <a:r>
              <a:rPr lang="en-US" dirty="0" smtClean="0"/>
              <a:t>2. Result summary of conditional independence (16 node)</a:t>
            </a:r>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2635998075"/>
              </p:ext>
            </p:extLst>
          </p:nvPr>
        </p:nvGraphicFramePr>
        <p:xfrm>
          <a:off x="107504" y="937202"/>
          <a:ext cx="3334253" cy="4533424"/>
        </p:xfrm>
        <a:graphic>
          <a:graphicData uri="http://schemas.openxmlformats.org/drawingml/2006/table">
            <a:tbl>
              <a:tblPr>
                <a:tableStyleId>{5C22544A-7EE6-4342-B048-85BDC9FD1C3A}</a:tableStyleId>
              </a:tblPr>
              <a:tblGrid>
                <a:gridCol w="862088">
                  <a:extLst>
                    <a:ext uri="{9D8B030D-6E8A-4147-A177-3AD203B41FA5}">
                      <a16:colId xmlns:a16="http://schemas.microsoft.com/office/drawing/2014/main" val="1447160869"/>
                    </a:ext>
                  </a:extLst>
                </a:gridCol>
                <a:gridCol w="925477">
                  <a:extLst>
                    <a:ext uri="{9D8B030D-6E8A-4147-A177-3AD203B41FA5}">
                      <a16:colId xmlns:a16="http://schemas.microsoft.com/office/drawing/2014/main" val="3547860023"/>
                    </a:ext>
                  </a:extLst>
                </a:gridCol>
                <a:gridCol w="773344">
                  <a:extLst>
                    <a:ext uri="{9D8B030D-6E8A-4147-A177-3AD203B41FA5}">
                      <a16:colId xmlns:a16="http://schemas.microsoft.com/office/drawing/2014/main" val="2338828082"/>
                    </a:ext>
                  </a:extLst>
                </a:gridCol>
                <a:gridCol w="773344">
                  <a:extLst>
                    <a:ext uri="{9D8B030D-6E8A-4147-A177-3AD203B41FA5}">
                      <a16:colId xmlns:a16="http://schemas.microsoft.com/office/drawing/2014/main" val="4052991874"/>
                    </a:ext>
                  </a:extLst>
                </a:gridCol>
              </a:tblGrid>
              <a:tr h="161642">
                <a:tc>
                  <a:txBody>
                    <a:bodyPr/>
                    <a:lstStyle/>
                    <a:p>
                      <a:pPr algn="l" fontAlgn="b"/>
                      <a:r>
                        <a:rPr lang="en-US" sz="1000" u="none" strike="noStrike">
                          <a:effectLst/>
                        </a:rPr>
                        <a:t>1 3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0.025901157</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3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0.98022115</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625639706"/>
                  </a:ext>
                </a:extLst>
              </a:tr>
              <a:tr h="161642">
                <a:tc>
                  <a:txBody>
                    <a:bodyPr/>
                    <a:lstStyle/>
                    <a:p>
                      <a:pPr algn="l" fontAlgn="b"/>
                      <a:r>
                        <a:rPr lang="en-US" sz="1000" u="none" strike="noStrike">
                          <a:effectLst/>
                        </a:rPr>
                        <a:t>1 2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0.154987536</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2 | 0, 3</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0.99671648</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1968049590"/>
                  </a:ext>
                </a:extLst>
              </a:tr>
              <a:tr h="161642">
                <a:tc>
                  <a:txBody>
                    <a:bodyPr/>
                    <a:lstStyle/>
                    <a:p>
                      <a:pPr algn="l" fontAlgn="b"/>
                      <a:r>
                        <a:rPr lang="en-US" sz="1000" u="none" strike="noStrike">
                          <a:effectLst/>
                        </a:rPr>
                        <a:t>2 3 | 0</a:t>
                      </a:r>
                      <a:endParaRPr lang="en-US" sz="1000" b="0" i="0" u="none" strike="noStrike">
                        <a:solidFill>
                          <a:srgbClr val="FF3333"/>
                        </a:solidFill>
                        <a:effectLst/>
                        <a:latin typeface="Arial" panose="020B0604020202020204" pitchFamily="34" charset="0"/>
                      </a:endParaRPr>
                    </a:p>
                  </a:txBody>
                  <a:tcPr marL="9508" marR="9508" marT="9508" marB="0" anchor="b"/>
                </a:tc>
                <a:tc>
                  <a:txBody>
                    <a:bodyPr/>
                    <a:lstStyle/>
                    <a:p>
                      <a:pPr algn="r" fontAlgn="b"/>
                      <a:r>
                        <a:rPr lang="en-US" sz="1000" u="none" strike="noStrike">
                          <a:effectLst/>
                        </a:rPr>
                        <a:t>0.444929883</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2, 3 | 0, 1</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0.99999152</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3740850781"/>
                  </a:ext>
                </a:extLst>
              </a:tr>
              <a:tr h="161642">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2358197692"/>
                  </a:ext>
                </a:extLst>
              </a:tr>
              <a:tr h="161642">
                <a:tc>
                  <a:txBody>
                    <a:bodyPr/>
                    <a:lstStyle/>
                    <a:p>
                      <a:pPr algn="l" fontAlgn="b"/>
                      <a:r>
                        <a:rPr lang="en-US" sz="1000" u="none" strike="noStrike">
                          <a:effectLst/>
                        </a:rPr>
                        <a:t>4 6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0.000567166</a:t>
                      </a:r>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1186940728"/>
                  </a:ext>
                </a:extLst>
              </a:tr>
              <a:tr h="161642">
                <a:tc>
                  <a:txBody>
                    <a:bodyPr/>
                    <a:lstStyle/>
                    <a:p>
                      <a:pPr algn="l" fontAlgn="b"/>
                      <a:r>
                        <a:rPr lang="en-US" sz="1000" u="none" strike="noStrike">
                          <a:effectLst/>
                        </a:rPr>
                        <a:t>0 6 | 4</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0.000327667</a:t>
                      </a:r>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3523239638"/>
                  </a:ext>
                </a:extLst>
              </a:tr>
              <a:tr h="161642">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120132827"/>
                  </a:ext>
                </a:extLst>
              </a:tr>
              <a:tr h="161642">
                <a:tc>
                  <a:txBody>
                    <a:bodyPr/>
                    <a:lstStyle/>
                    <a:p>
                      <a:pPr algn="l" fontAlgn="b"/>
                      <a:r>
                        <a:rPr lang="en-US" sz="1000" u="none" strike="noStrike">
                          <a:effectLst/>
                        </a:rPr>
                        <a:t>5 7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0.026644013</a:t>
                      </a:r>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1589423776"/>
                  </a:ext>
                </a:extLst>
              </a:tr>
              <a:tr h="161642">
                <a:tc>
                  <a:txBody>
                    <a:bodyPr/>
                    <a:lstStyle/>
                    <a:p>
                      <a:pPr algn="l" fontAlgn="b"/>
                      <a:r>
                        <a:rPr lang="en-US" sz="1000" u="none" strike="noStrike" dirty="0">
                          <a:effectLst/>
                        </a:rPr>
                        <a:t>0 7 | 5</a:t>
                      </a:r>
                      <a:endParaRPr lang="en-US" sz="1000" b="0" i="0" u="none" strike="noStrike" dirty="0">
                        <a:effectLst/>
                        <a:latin typeface="Arial" panose="020B0604020202020204" pitchFamily="34" charset="0"/>
                      </a:endParaRPr>
                    </a:p>
                  </a:txBody>
                  <a:tcPr marL="9508" marR="9508" marT="9508" marB="0" anchor="b"/>
                </a:tc>
                <a:tc>
                  <a:txBody>
                    <a:bodyPr/>
                    <a:lstStyle/>
                    <a:p>
                      <a:pPr algn="r" fontAlgn="b"/>
                      <a:r>
                        <a:rPr lang="en-US" sz="1000" u="none" strike="noStrike">
                          <a:effectLst/>
                        </a:rPr>
                        <a:t>0.212602027</a:t>
                      </a:r>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2469162814"/>
                  </a:ext>
                </a:extLst>
              </a:tr>
              <a:tr h="161642">
                <a:tc>
                  <a:txBody>
                    <a:bodyPr/>
                    <a:lstStyle/>
                    <a:p>
                      <a:pPr algn="l" fontAlgn="b"/>
                      <a:r>
                        <a:rPr lang="en-US" sz="1000" u="none" strike="noStrike">
                          <a:effectLst/>
                        </a:rPr>
                        <a:t>5 12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0.183043189</a:t>
                      </a:r>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1866996136"/>
                  </a:ext>
                </a:extLst>
              </a:tr>
              <a:tr h="161642">
                <a:tc>
                  <a:txBody>
                    <a:bodyPr/>
                    <a:lstStyle/>
                    <a:p>
                      <a:pPr algn="l" fontAlgn="b"/>
                      <a:r>
                        <a:rPr lang="en-US" sz="1000" u="none" strike="noStrike">
                          <a:effectLst/>
                        </a:rPr>
                        <a:t>0 7 | 12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0.012458538</a:t>
                      </a:r>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2435952162"/>
                  </a:ext>
                </a:extLst>
              </a:tr>
              <a:tr h="161642">
                <a:tc>
                  <a:txBody>
                    <a:bodyPr/>
                    <a:lstStyle/>
                    <a:p>
                      <a:pPr algn="l" fontAlgn="b"/>
                      <a:r>
                        <a:rPr lang="en-US" sz="1000" u="none" strike="noStrike">
                          <a:effectLst/>
                        </a:rPr>
                        <a:t>7 12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0.107936769</a:t>
                      </a:r>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4202878508"/>
                  </a:ext>
                </a:extLst>
              </a:tr>
              <a:tr h="161642">
                <a:tc>
                  <a:txBody>
                    <a:bodyPr/>
                    <a:lstStyle/>
                    <a:p>
                      <a:pPr algn="l" fontAlgn="b"/>
                      <a:r>
                        <a:rPr lang="en-US" sz="1000" u="none" strike="noStrike">
                          <a:effectLst/>
                        </a:rPr>
                        <a:t>5 12 | 7</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0.401831221</a:t>
                      </a:r>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2743894611"/>
                  </a:ext>
                </a:extLst>
              </a:tr>
              <a:tr h="161642">
                <a:tc>
                  <a:txBody>
                    <a:bodyPr/>
                    <a:lstStyle/>
                    <a:p>
                      <a:pPr algn="l" fontAlgn="b"/>
                      <a:r>
                        <a:rPr lang="en-US" sz="1000" u="none" strike="noStrike">
                          <a:effectLst/>
                        </a:rPr>
                        <a:t>5, 12 | 0, 7</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0.99300762</a:t>
                      </a:r>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3174595190"/>
                  </a:ext>
                </a:extLst>
              </a:tr>
              <a:tr h="161642">
                <a:tc>
                  <a:txBody>
                    <a:bodyPr/>
                    <a:lstStyle/>
                    <a:p>
                      <a:pPr algn="l" fontAlgn="b"/>
                      <a:r>
                        <a:rPr lang="en-US" sz="1000" u="none" strike="noStrike">
                          <a:effectLst/>
                        </a:rPr>
                        <a:t>0, 7 | 5, 12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0.980509425</a:t>
                      </a:r>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766173033"/>
                  </a:ext>
                </a:extLst>
              </a:tr>
              <a:tr h="161642">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tc>
                  <a:txBody>
                    <a:bodyPr/>
                    <a:lstStyle/>
                    <a:p>
                      <a:pPr algn="l" fontAlgn="b"/>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1272399108"/>
                  </a:ext>
                </a:extLst>
              </a:tr>
              <a:tr h="161642">
                <a:tc>
                  <a:txBody>
                    <a:bodyPr/>
                    <a:lstStyle/>
                    <a:p>
                      <a:pPr algn="l" fontAlgn="b"/>
                      <a:r>
                        <a:rPr lang="en-US" sz="1000" u="none" strike="noStrike">
                          <a:effectLst/>
                        </a:rPr>
                        <a:t>1 9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0.824591795</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9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0.99999984</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4287175573"/>
                  </a:ext>
                </a:extLst>
              </a:tr>
              <a:tr h="161642">
                <a:tc>
                  <a:txBody>
                    <a:bodyPr/>
                    <a:lstStyle/>
                    <a:p>
                      <a:pPr algn="l" fontAlgn="b"/>
                      <a:r>
                        <a:rPr lang="en-US" sz="1000" u="none" strike="noStrike">
                          <a:effectLst/>
                        </a:rPr>
                        <a:t>1 15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0.67920291</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15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0.99998697</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509788531"/>
                  </a:ext>
                </a:extLst>
              </a:tr>
              <a:tr h="161642">
                <a:tc>
                  <a:txBody>
                    <a:bodyPr/>
                    <a:lstStyle/>
                    <a:p>
                      <a:pPr algn="l" fontAlgn="b"/>
                      <a:r>
                        <a:rPr lang="en-US" sz="1000" u="none" strike="noStrike">
                          <a:effectLst/>
                        </a:rPr>
                        <a:t>1 8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0.38774809</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8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0.99926277</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2268049250"/>
                  </a:ext>
                </a:extLst>
              </a:tr>
              <a:tr h="161642">
                <a:tc>
                  <a:txBody>
                    <a:bodyPr/>
                    <a:lstStyle/>
                    <a:p>
                      <a:pPr algn="l" fontAlgn="b"/>
                      <a:r>
                        <a:rPr lang="en-US" sz="1000" u="none" strike="noStrike">
                          <a:effectLst/>
                        </a:rPr>
                        <a:t>11 12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0.631138129</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11, 12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0.83975079</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669745077"/>
                  </a:ext>
                </a:extLst>
              </a:tr>
              <a:tr h="161642">
                <a:tc>
                  <a:txBody>
                    <a:bodyPr/>
                    <a:lstStyle/>
                    <a:p>
                      <a:pPr algn="l" fontAlgn="b"/>
                      <a:r>
                        <a:rPr lang="en-US" sz="1000" u="none" strike="noStrike">
                          <a:effectLst/>
                        </a:rPr>
                        <a:t>1 11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0.122294646</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11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0.93104194</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187929920"/>
                  </a:ext>
                </a:extLst>
              </a:tr>
              <a:tr h="161642">
                <a:tc>
                  <a:txBody>
                    <a:bodyPr/>
                    <a:lstStyle/>
                    <a:p>
                      <a:pPr algn="l" fontAlgn="b"/>
                      <a:r>
                        <a:rPr lang="en-US" sz="1000" u="none" strike="noStrike">
                          <a:effectLst/>
                        </a:rPr>
                        <a:t>1 7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0.594058915</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7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0.97154551</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3560478802"/>
                  </a:ext>
                </a:extLst>
              </a:tr>
              <a:tr h="161642">
                <a:tc>
                  <a:txBody>
                    <a:bodyPr/>
                    <a:lstStyle/>
                    <a:p>
                      <a:pPr algn="l" fontAlgn="b"/>
                      <a:r>
                        <a:rPr lang="en-US" sz="1000" u="none" strike="noStrike">
                          <a:effectLst/>
                        </a:rPr>
                        <a:t>1 13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0.726357975</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13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0.99306388</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1162518155"/>
                  </a:ext>
                </a:extLst>
              </a:tr>
              <a:tr h="161642">
                <a:tc>
                  <a:txBody>
                    <a:bodyPr/>
                    <a:lstStyle/>
                    <a:p>
                      <a:pPr algn="l" fontAlgn="b"/>
                      <a:r>
                        <a:rPr lang="en-US" sz="1000" u="none" strike="noStrike">
                          <a:effectLst/>
                        </a:rPr>
                        <a:t>1 5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0.139764167</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5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0.9969591</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1039694719"/>
                  </a:ext>
                </a:extLst>
              </a:tr>
              <a:tr h="161642">
                <a:tc>
                  <a:txBody>
                    <a:bodyPr/>
                    <a:lstStyle/>
                    <a:p>
                      <a:pPr algn="l" fontAlgn="b"/>
                      <a:r>
                        <a:rPr lang="en-US" sz="1000" u="none" strike="noStrike">
                          <a:effectLst/>
                        </a:rPr>
                        <a:t>1 6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0.575954589</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6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0.99937836</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2393538654"/>
                  </a:ext>
                </a:extLst>
              </a:tr>
              <a:tr h="161642">
                <a:tc>
                  <a:txBody>
                    <a:bodyPr/>
                    <a:lstStyle/>
                    <a:p>
                      <a:pPr algn="l" fontAlgn="b"/>
                      <a:r>
                        <a:rPr lang="en-US" sz="1000" u="none" strike="noStrike">
                          <a:effectLst/>
                        </a:rPr>
                        <a:t>1 10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0.844499153</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10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0.99241626</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2660743915"/>
                  </a:ext>
                </a:extLst>
              </a:tr>
              <a:tr h="161642">
                <a:tc>
                  <a:txBody>
                    <a:bodyPr/>
                    <a:lstStyle/>
                    <a:p>
                      <a:pPr algn="l" fontAlgn="b"/>
                      <a:r>
                        <a:rPr lang="en-US" sz="1000" u="none" strike="noStrike">
                          <a:effectLst/>
                        </a:rPr>
                        <a:t>1 14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0.973928825</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14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0.99999614</a:t>
                      </a:r>
                      <a:endParaRPr lang="en-US" sz="1000" b="0" i="0" u="none" strike="noStrike">
                        <a:effectLst/>
                        <a:latin typeface="Arial" panose="020B0604020202020204" pitchFamily="34" charset="0"/>
                      </a:endParaRPr>
                    </a:p>
                  </a:txBody>
                  <a:tcPr marL="9508" marR="9508" marT="9508" marB="0" anchor="b"/>
                </a:tc>
                <a:extLst>
                  <a:ext uri="{0D108BD9-81ED-4DB2-BD59-A6C34878D82A}">
                    <a16:rowId xmlns:a16="http://schemas.microsoft.com/office/drawing/2014/main" val="535156559"/>
                  </a:ext>
                </a:extLst>
              </a:tr>
              <a:tr h="161642">
                <a:tc>
                  <a:txBody>
                    <a:bodyPr/>
                    <a:lstStyle/>
                    <a:p>
                      <a:pPr algn="l" fontAlgn="b"/>
                      <a:r>
                        <a:rPr lang="en-US" sz="1000" u="none" strike="noStrike">
                          <a:effectLst/>
                        </a:rPr>
                        <a:t>1 4 | 0</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a:effectLst/>
                        </a:rPr>
                        <a:t>0.046591993</a:t>
                      </a:r>
                      <a:endParaRPr lang="en-US" sz="1000" b="0" i="0" u="none" strike="noStrike">
                        <a:effectLst/>
                        <a:latin typeface="Arial" panose="020B0604020202020204" pitchFamily="34" charset="0"/>
                      </a:endParaRPr>
                    </a:p>
                  </a:txBody>
                  <a:tcPr marL="9508" marR="9508" marT="9508" marB="0" anchor="b"/>
                </a:tc>
                <a:tc>
                  <a:txBody>
                    <a:bodyPr/>
                    <a:lstStyle/>
                    <a:p>
                      <a:pPr algn="l" fontAlgn="b"/>
                      <a:r>
                        <a:rPr lang="en-US" sz="1000" u="none" strike="noStrike">
                          <a:effectLst/>
                        </a:rPr>
                        <a:t>1, 4 | 0, 2</a:t>
                      </a:r>
                      <a:endParaRPr lang="en-US" sz="1000" b="0" i="0" u="none" strike="noStrike">
                        <a:effectLst/>
                        <a:latin typeface="Arial" panose="020B0604020202020204" pitchFamily="34" charset="0"/>
                      </a:endParaRPr>
                    </a:p>
                  </a:txBody>
                  <a:tcPr marL="9508" marR="9508" marT="9508" marB="0" anchor="b"/>
                </a:tc>
                <a:tc>
                  <a:txBody>
                    <a:bodyPr/>
                    <a:lstStyle/>
                    <a:p>
                      <a:pPr algn="r" fontAlgn="b"/>
                      <a:r>
                        <a:rPr lang="en-US" sz="1000" u="none" strike="noStrike" dirty="0">
                          <a:effectLst/>
                        </a:rPr>
                        <a:t>0.96125953</a:t>
                      </a:r>
                      <a:endParaRPr lang="en-US" sz="1000" b="0" i="0" u="none" strike="noStrike" dirty="0">
                        <a:effectLst/>
                        <a:latin typeface="Arial" panose="020B0604020202020204" pitchFamily="34" charset="0"/>
                      </a:endParaRPr>
                    </a:p>
                  </a:txBody>
                  <a:tcPr marL="9508" marR="9508" marT="9508" marB="0" anchor="b"/>
                </a:tc>
                <a:extLst>
                  <a:ext uri="{0D108BD9-81ED-4DB2-BD59-A6C34878D82A}">
                    <a16:rowId xmlns:a16="http://schemas.microsoft.com/office/drawing/2014/main" val="2975339896"/>
                  </a:ext>
                </a:extLst>
              </a:tr>
            </a:tbl>
          </a:graphicData>
        </a:graphic>
      </p:graphicFrame>
      <p:sp>
        <p:nvSpPr>
          <p:cNvPr id="10" name="TextBox 9"/>
          <p:cNvSpPr txBox="1"/>
          <p:nvPr/>
        </p:nvSpPr>
        <p:spPr>
          <a:xfrm>
            <a:off x="5076056" y="1196751"/>
            <a:ext cx="2448272" cy="378227"/>
          </a:xfrm>
          <a:prstGeom prst="rect">
            <a:avLst/>
          </a:prstGeom>
          <a:noFill/>
        </p:spPr>
        <p:txBody>
          <a:bodyPr wrap="square" rtlCol="0">
            <a:spAutoFit/>
          </a:bodyPr>
          <a:lstStyle/>
          <a:p>
            <a:r>
              <a:rPr lang="en-US" dirty="0" smtClean="0"/>
              <a:t>3. </a:t>
            </a:r>
            <a:r>
              <a:rPr lang="en-US" dirty="0" err="1" smtClean="0"/>
              <a:t>GeNIe</a:t>
            </a:r>
            <a:r>
              <a:rPr lang="en-US" dirty="0" smtClean="0"/>
              <a:t> structure</a:t>
            </a:r>
            <a:endParaRPr lang="en-US" dirty="0"/>
          </a:p>
        </p:txBody>
      </p:sp>
      <p:sp>
        <p:nvSpPr>
          <p:cNvPr id="11" name="TextBox 10"/>
          <p:cNvSpPr txBox="1"/>
          <p:nvPr/>
        </p:nvSpPr>
        <p:spPr>
          <a:xfrm>
            <a:off x="107682" y="5596437"/>
            <a:ext cx="8784976" cy="1200329"/>
          </a:xfrm>
          <a:prstGeom prst="rect">
            <a:avLst/>
          </a:prstGeom>
          <a:noFill/>
        </p:spPr>
        <p:txBody>
          <a:bodyPr wrap="square" rtlCol="0">
            <a:spAutoFit/>
          </a:bodyPr>
          <a:lstStyle/>
          <a:p>
            <a:pPr marL="285750" indent="-285750">
              <a:buFont typeface="Arial" panose="020B0604020202020204" pitchFamily="34" charset="0"/>
              <a:buChar char="•"/>
            </a:pPr>
            <a:r>
              <a:rPr lang="en-US" dirty="0" smtClean="0"/>
              <a:t>Results of order analysis and conditional independence analysis show us that the </a:t>
            </a:r>
            <a:r>
              <a:rPr lang="en-US" dirty="0" err="1" smtClean="0"/>
              <a:t>GeNIe</a:t>
            </a:r>
            <a:r>
              <a:rPr lang="en-US" dirty="0" smtClean="0"/>
              <a:t>  structure (16 nodes) has reasonable causal  structure. Some confusion like as “2” node may happen because of relationship with other nodes over 1</a:t>
            </a:r>
            <a:r>
              <a:rPr lang="en-US" baseline="30000" dirty="0" smtClean="0"/>
              <a:t>st</a:t>
            </a:r>
            <a:r>
              <a:rPr lang="en-US" dirty="0" smtClean="0"/>
              <a:t> degree Markov Blanket. </a:t>
            </a:r>
            <a:endParaRPr lang="en-US" dirty="0"/>
          </a:p>
        </p:txBody>
      </p:sp>
    </p:spTree>
    <p:extLst>
      <p:ext uri="{BB962C8B-B14F-4D97-AF65-F5344CB8AC3E}">
        <p14:creationId xmlns:p14="http://schemas.microsoft.com/office/powerpoint/2010/main" val="3863673104"/>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5249" t="9333" r="65875" b="48667"/>
          <a:stretch/>
        </p:blipFill>
        <p:spPr>
          <a:xfrm>
            <a:off x="83502" y="1556792"/>
            <a:ext cx="8624958" cy="4464496"/>
          </a:xfrm>
          <a:prstGeom prst="rect">
            <a:avLst/>
          </a:prstGeom>
        </p:spPr>
      </p:pic>
      <p:sp>
        <p:nvSpPr>
          <p:cNvPr id="5" name="TextBox 4"/>
          <p:cNvSpPr txBox="1"/>
          <p:nvPr/>
        </p:nvSpPr>
        <p:spPr>
          <a:xfrm>
            <a:off x="0" y="116632"/>
            <a:ext cx="6264696" cy="133882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smtClean="0"/>
              <a:t>P-G-C (16 nodes) , 1hr analysis (1000 iteration)</a:t>
            </a:r>
          </a:p>
          <a:p>
            <a:pPr marL="285750" indent="-285750">
              <a:lnSpc>
                <a:spcPct val="150000"/>
              </a:lnSpc>
              <a:buFont typeface="Arial" panose="020B0604020202020204" pitchFamily="34" charset="0"/>
              <a:buChar char="•"/>
            </a:pPr>
            <a:r>
              <a:rPr lang="en-US" dirty="0"/>
              <a:t>Best score: -</a:t>
            </a:r>
            <a:r>
              <a:rPr lang="en-US" dirty="0" smtClean="0"/>
              <a:t>634.029957799401 (random starting order)</a:t>
            </a:r>
          </a:p>
          <a:p>
            <a:pPr marL="285750" indent="-285750">
              <a:lnSpc>
                <a:spcPct val="150000"/>
              </a:lnSpc>
              <a:buFont typeface="Arial" panose="020B0604020202020204" pitchFamily="34" charset="0"/>
              <a:buChar char="•"/>
            </a:pPr>
            <a:r>
              <a:rPr lang="en-US" dirty="0"/>
              <a:t>Order : </a:t>
            </a:r>
            <a:r>
              <a:rPr lang="en-US" dirty="0">
                <a:solidFill>
                  <a:srgbClr val="FF0000"/>
                </a:solidFill>
              </a:rPr>
              <a:t>1 3 0 9 15 8 12 11 7 13 5 2 6 10 14 4</a:t>
            </a:r>
          </a:p>
        </p:txBody>
      </p:sp>
      <p:sp>
        <p:nvSpPr>
          <p:cNvPr id="6" name="TextBox 5"/>
          <p:cNvSpPr txBox="1"/>
          <p:nvPr/>
        </p:nvSpPr>
        <p:spPr>
          <a:xfrm>
            <a:off x="5076056" y="4797152"/>
            <a:ext cx="432048" cy="369332"/>
          </a:xfrm>
          <a:prstGeom prst="rect">
            <a:avLst/>
          </a:prstGeom>
          <a:noFill/>
        </p:spPr>
        <p:txBody>
          <a:bodyPr wrap="square" rtlCol="0">
            <a:spAutoFit/>
          </a:bodyPr>
          <a:lstStyle/>
          <a:p>
            <a:r>
              <a:rPr lang="en-US" dirty="0" smtClean="0"/>
              <a:t>9</a:t>
            </a:r>
            <a:endParaRPr lang="en-US" dirty="0"/>
          </a:p>
        </p:txBody>
      </p:sp>
      <p:sp>
        <p:nvSpPr>
          <p:cNvPr id="7" name="TextBox 6"/>
          <p:cNvSpPr txBox="1"/>
          <p:nvPr/>
        </p:nvSpPr>
        <p:spPr>
          <a:xfrm>
            <a:off x="6948264" y="1455460"/>
            <a:ext cx="648072" cy="369332"/>
          </a:xfrm>
          <a:prstGeom prst="rect">
            <a:avLst/>
          </a:prstGeom>
          <a:noFill/>
        </p:spPr>
        <p:txBody>
          <a:bodyPr wrap="square" rtlCol="0">
            <a:spAutoFit/>
          </a:bodyPr>
          <a:lstStyle/>
          <a:p>
            <a:r>
              <a:rPr lang="en-US" dirty="0" smtClean="0"/>
              <a:t>15</a:t>
            </a:r>
            <a:endParaRPr lang="en-US" dirty="0"/>
          </a:p>
        </p:txBody>
      </p:sp>
      <p:sp>
        <p:nvSpPr>
          <p:cNvPr id="8" name="TextBox 7"/>
          <p:cNvSpPr txBox="1"/>
          <p:nvPr/>
        </p:nvSpPr>
        <p:spPr>
          <a:xfrm>
            <a:off x="5653136" y="3429000"/>
            <a:ext cx="611560" cy="369332"/>
          </a:xfrm>
          <a:prstGeom prst="rect">
            <a:avLst/>
          </a:prstGeom>
          <a:noFill/>
        </p:spPr>
        <p:txBody>
          <a:bodyPr wrap="square" rtlCol="0">
            <a:spAutoFit/>
          </a:bodyPr>
          <a:lstStyle/>
          <a:p>
            <a:r>
              <a:rPr lang="en-US" dirty="0" smtClean="0"/>
              <a:t>12</a:t>
            </a:r>
            <a:endParaRPr lang="en-US" dirty="0"/>
          </a:p>
        </p:txBody>
      </p:sp>
      <p:sp>
        <p:nvSpPr>
          <p:cNvPr id="9" name="TextBox 8"/>
          <p:cNvSpPr txBox="1"/>
          <p:nvPr/>
        </p:nvSpPr>
        <p:spPr>
          <a:xfrm>
            <a:off x="3963933" y="4837515"/>
            <a:ext cx="432048" cy="369332"/>
          </a:xfrm>
          <a:prstGeom prst="rect">
            <a:avLst/>
          </a:prstGeom>
          <a:noFill/>
        </p:spPr>
        <p:txBody>
          <a:bodyPr wrap="square" rtlCol="0">
            <a:spAutoFit/>
          </a:bodyPr>
          <a:lstStyle/>
          <a:p>
            <a:r>
              <a:rPr lang="en-US" dirty="0" smtClean="0"/>
              <a:t>8</a:t>
            </a:r>
            <a:endParaRPr lang="en-US" dirty="0"/>
          </a:p>
        </p:txBody>
      </p:sp>
      <p:sp>
        <p:nvSpPr>
          <p:cNvPr id="10" name="TextBox 9"/>
          <p:cNvSpPr txBox="1"/>
          <p:nvPr/>
        </p:nvSpPr>
        <p:spPr>
          <a:xfrm>
            <a:off x="2700300" y="4399824"/>
            <a:ext cx="432048" cy="369332"/>
          </a:xfrm>
          <a:prstGeom prst="rect">
            <a:avLst/>
          </a:prstGeom>
          <a:noFill/>
        </p:spPr>
        <p:txBody>
          <a:bodyPr wrap="square" rtlCol="0">
            <a:spAutoFit/>
          </a:bodyPr>
          <a:lstStyle/>
          <a:p>
            <a:r>
              <a:rPr lang="en-US" dirty="0" smtClean="0"/>
              <a:t>7</a:t>
            </a:r>
            <a:endParaRPr lang="en-US" dirty="0"/>
          </a:p>
        </p:txBody>
      </p:sp>
      <p:sp>
        <p:nvSpPr>
          <p:cNvPr id="11" name="TextBox 10"/>
          <p:cNvSpPr txBox="1"/>
          <p:nvPr/>
        </p:nvSpPr>
        <p:spPr>
          <a:xfrm>
            <a:off x="2220247" y="3059668"/>
            <a:ext cx="432048" cy="369332"/>
          </a:xfrm>
          <a:prstGeom prst="rect">
            <a:avLst/>
          </a:prstGeom>
          <a:noFill/>
        </p:spPr>
        <p:txBody>
          <a:bodyPr wrap="square" rtlCol="0">
            <a:spAutoFit/>
          </a:bodyPr>
          <a:lstStyle/>
          <a:p>
            <a:r>
              <a:rPr lang="en-US" dirty="0" smtClean="0"/>
              <a:t>5</a:t>
            </a:r>
            <a:endParaRPr lang="en-US" dirty="0"/>
          </a:p>
        </p:txBody>
      </p:sp>
      <p:sp>
        <p:nvSpPr>
          <p:cNvPr id="12" name="5-Point Star 11"/>
          <p:cNvSpPr/>
          <p:nvPr/>
        </p:nvSpPr>
        <p:spPr>
          <a:xfrm>
            <a:off x="4139952" y="4437112"/>
            <a:ext cx="144016" cy="14401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5-Point Star 12"/>
          <p:cNvSpPr/>
          <p:nvPr/>
        </p:nvSpPr>
        <p:spPr>
          <a:xfrm>
            <a:off x="3847098" y="2420888"/>
            <a:ext cx="144016" cy="144016"/>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471545" y="6049569"/>
            <a:ext cx="7848872" cy="646331"/>
          </a:xfrm>
          <a:prstGeom prst="rect">
            <a:avLst/>
          </a:prstGeom>
          <a:noFill/>
        </p:spPr>
        <p:txBody>
          <a:bodyPr wrap="square" rtlCol="0">
            <a:spAutoFit/>
          </a:bodyPr>
          <a:lstStyle/>
          <a:p>
            <a:pPr marL="285750" indent="-285750">
              <a:buFont typeface="Arial" panose="020B0604020202020204" pitchFamily="34" charset="0"/>
              <a:buChar char="•"/>
            </a:pPr>
            <a:r>
              <a:rPr lang="en-US" dirty="0" smtClean="0"/>
              <a:t>The order result gotten after running order code with 16 nodes  seems to be suitable to </a:t>
            </a:r>
            <a:r>
              <a:rPr lang="en-US" dirty="0" err="1" smtClean="0"/>
              <a:t>GeNIe</a:t>
            </a:r>
            <a:r>
              <a:rPr lang="en-US" dirty="0" smtClean="0"/>
              <a:t> structure than with 34 nodes until now</a:t>
            </a:r>
            <a:endParaRPr lang="en-US" dirty="0"/>
          </a:p>
        </p:txBody>
      </p:sp>
    </p:spTree>
    <p:extLst>
      <p:ext uri="{BB962C8B-B14F-4D97-AF65-F5344CB8AC3E}">
        <p14:creationId xmlns:p14="http://schemas.microsoft.com/office/powerpoint/2010/main" val="3676323617"/>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p:nvPr>
        </p:nvSpPr>
        <p:spPr>
          <a:xfrm>
            <a:off x="457171" y="1124744"/>
            <a:ext cx="8228437" cy="4824536"/>
          </a:xfrm>
        </p:spPr>
        <p:txBody>
          <a:bodyPr anchor="t">
            <a:normAutofit fontScale="85000" lnSpcReduction="10000"/>
          </a:bodyPr>
          <a:lstStyle/>
          <a:p>
            <a:pPr>
              <a:lnSpc>
                <a:spcPct val="150000"/>
              </a:lnSpc>
            </a:pPr>
            <a:r>
              <a:rPr lang="en-US" dirty="0"/>
              <a:t>Order and conditional independence analyses showed that 16 nodes (parent, target and child nodes) and networks seems to be reasonable inference </a:t>
            </a:r>
            <a:r>
              <a:rPr lang="en-US" dirty="0" smtClean="0"/>
              <a:t>network. </a:t>
            </a:r>
          </a:p>
          <a:p>
            <a:pPr>
              <a:lnSpc>
                <a:spcPct val="150000"/>
              </a:lnSpc>
            </a:pPr>
            <a:r>
              <a:rPr lang="en-US" dirty="0" smtClean="0"/>
              <a:t>In validation test, the structure had over 95% prediction rate for bone metastasis of breast cancer. In addition, just 3 parent nodes can expect the bone metastasis of breast cancer. </a:t>
            </a:r>
          </a:p>
        </p:txBody>
      </p:sp>
    </p:spTree>
    <p:extLst>
      <p:ext uri="{BB962C8B-B14F-4D97-AF65-F5344CB8AC3E}">
        <p14:creationId xmlns:p14="http://schemas.microsoft.com/office/powerpoint/2010/main" val="1997263506"/>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14567</TotalTime>
  <Words>6168</Words>
  <Application>Microsoft Office PowerPoint</Application>
  <PresentationFormat>On-screen Show (4:3)</PresentationFormat>
  <Paragraphs>1057</Paragraphs>
  <Slides>179</Slides>
  <Notes>23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179</vt:i4>
      </vt:variant>
    </vt:vector>
  </HeadingPairs>
  <TitlesOfParts>
    <vt:vector size="190" baseType="lpstr">
      <vt:lpstr>Abyssinica SIL</vt:lpstr>
      <vt:lpstr>Century Schoolbook L</vt:lpstr>
      <vt:lpstr>Georgia,Italic</vt:lpstr>
      <vt:lpstr>맑은 고딕</vt:lpstr>
      <vt:lpstr>serif</vt:lpstr>
      <vt:lpstr>StarSymbol</vt:lpstr>
      <vt:lpstr>Arial</vt:lpstr>
      <vt:lpstr>Calibri</vt:lpstr>
      <vt:lpstr>Georgia</vt:lpstr>
      <vt:lpstr>Wingdings</vt:lpstr>
      <vt:lpstr>Office 테마</vt:lpstr>
      <vt:lpstr>From GEO to inference network Using GEO, Banjo, Cytoscape, GeNIe, Order code and Conditional independence code </vt:lpstr>
      <vt:lpstr>Contents</vt:lpstr>
      <vt:lpstr>Contents</vt:lpstr>
      <vt:lpstr>Collecting data from GEO (download data)</vt:lpstr>
      <vt:lpstr>Collecting data from GEO (download data)</vt:lpstr>
      <vt:lpstr>Collecting data from GEO (download data)</vt:lpstr>
      <vt:lpstr>Collecting data from GEO (download data)</vt:lpstr>
      <vt:lpstr>PowerPoint Presentation</vt:lpstr>
      <vt:lpstr>Collecting data from GEO (download data)</vt:lpstr>
      <vt:lpstr>PowerPoint Presentation</vt:lpstr>
      <vt:lpstr>Collecting data from GEO (download data)</vt:lpstr>
      <vt:lpstr>Different thing between GSE and GPL</vt:lpstr>
      <vt:lpstr>PowerPoint Presentation</vt:lpstr>
      <vt:lpstr>PowerPoint Presentation</vt:lpstr>
      <vt:lpstr>PowerPoint Presentation</vt:lpstr>
      <vt:lpstr>PowerPoint Presentation</vt:lpstr>
      <vt:lpstr>Download the corresponding GPL</vt:lpstr>
      <vt:lpstr>PowerPoint Presentation</vt:lpstr>
      <vt:lpstr>Collecting data from GEO (download data)</vt:lpstr>
      <vt:lpstr>Collecting data from GEO (download data)</vt:lpstr>
      <vt:lpstr>GEO</vt:lpstr>
      <vt:lpstr>PowerPoint Presentation</vt:lpstr>
      <vt:lpstr>PowerPoint Presentation</vt:lpstr>
      <vt:lpstr>PowerPoint Presentation</vt:lpstr>
      <vt:lpstr>CAZD = CANDi</vt:lpstr>
      <vt:lpstr>PowerPoint Presentation</vt:lpstr>
      <vt:lpstr>PowerPoint Presentation</vt:lpstr>
      <vt:lpstr>Common error related with location of gene symbol in GPL.</vt:lpstr>
      <vt:lpstr>PowerPoint Presentation</vt:lpstr>
      <vt:lpstr>PowerPoint Presentation</vt:lpstr>
      <vt:lpstr>PowerPoint Presentation</vt:lpstr>
      <vt:lpstr>Matching process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Data summary without considering  normalization according to study</vt:lpstr>
      <vt:lpstr>PowerPoint Presentation</vt:lpstr>
      <vt:lpstr>Summary of Results (57 subjects: 17 osteoblast + 40 bone metastasis) </vt:lpstr>
      <vt:lpstr>PowerPoint Presentation</vt:lpstr>
      <vt:lpstr>FRAT gene</vt:lpstr>
      <vt:lpstr>MAP2K2 gene</vt:lpstr>
      <vt:lpstr>PowerPoint Presentation</vt:lpstr>
      <vt:lpstr>PowerPoint Presentation</vt:lpstr>
      <vt:lpstr>Next plan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Contents</vt:lpstr>
      <vt:lpstr>II.Move to Banjo</vt:lpstr>
      <vt:lpstr>Using BaNJO</vt:lpstr>
      <vt:lpstr>Background</vt:lpstr>
      <vt:lpstr>How it works</vt:lpstr>
      <vt:lpstr>Running Banjo: Input files</vt:lpstr>
      <vt:lpstr>PowerPoint Presentation</vt:lpstr>
      <vt:lpstr>Running Banjo: Settings</vt:lpstr>
      <vt:lpstr>PowerPoint Presentation</vt:lpstr>
      <vt:lpstr>PowerPoint Presentation</vt:lpstr>
      <vt:lpstr>Settings file</vt:lpstr>
      <vt:lpstr>Settings file</vt:lpstr>
      <vt:lpstr>Settings file</vt:lpstr>
      <vt:lpstr>Settings file</vt:lpstr>
      <vt:lpstr>Settings file: Minimum information</vt:lpstr>
      <vt:lpstr>Commands</vt:lpstr>
      <vt:lpstr>Running Banjo: Output</vt:lpstr>
      <vt:lpstr>PowerPoint Presentation</vt:lpstr>
      <vt:lpstr>PowerPoint Presentation</vt:lpstr>
      <vt:lpstr>PowerPoint Presentation</vt:lpstr>
      <vt:lpstr>PowerPoint Presentation</vt:lpstr>
      <vt:lpstr>Specifying graphs</vt:lpstr>
      <vt:lpstr>Specifying graphs</vt:lpstr>
      <vt:lpstr>Scores</vt:lpstr>
      <vt:lpstr>More information</vt:lpstr>
      <vt:lpstr>Key points</vt:lpstr>
      <vt:lpstr>PowerPoint Presentation</vt:lpstr>
      <vt:lpstr>PowerPoint Presentation</vt:lpstr>
      <vt:lpstr>To image file from dot file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Check the MB degree, starting name and end name</vt:lpstr>
      <vt:lpstr>PowerPoint Presentation</vt:lpstr>
      <vt:lpstr>3rd degree Markov blanket</vt:lpstr>
      <vt:lpstr>PowerPoint Presentation</vt:lpstr>
      <vt:lpstr>Manual method  to use</vt:lpstr>
      <vt:lpstr>Use Cytoscape </vt:lpstr>
      <vt:lpstr>PowerPoint Presentation</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Structures with genes and related pathways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Contents</vt:lpstr>
      <vt:lpstr>PowerPoint Presentation</vt:lpstr>
      <vt:lpstr>PowerPoint Presentation</vt:lpstr>
      <vt:lpstr>Re-analysis using Banjo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Validation of model 1. : validation test in GeNIe program (leave one out cross test) </vt:lpstr>
      <vt:lpstr>PowerPoint Presentation</vt:lpstr>
      <vt:lpstr>PowerPoint Presentation</vt:lpstr>
      <vt:lpstr>PowerPoint Presentation</vt:lpstr>
      <vt:lpstr>PowerPoint Presentation</vt:lpstr>
      <vt:lpstr>Validation2 : Prediction program</vt:lpstr>
      <vt:lpstr>PowerPoint Presentation</vt:lpstr>
      <vt:lpstr>PowerPoint Presentation</vt:lpstr>
      <vt:lpstr>PowerPoint Presentation</vt:lpstr>
      <vt:lpstr>PowerPoint Presentation</vt:lpstr>
      <vt:lpstr>Contents</vt:lpstr>
      <vt:lpstr>Ordering with prior </vt:lpstr>
      <vt:lpstr>PowerPoint Presentation</vt:lpstr>
      <vt:lpstr>PowerPoint Presentation</vt:lpstr>
      <vt:lpstr>PowerPoint Presentation</vt:lpstr>
      <vt:lpstr>PowerPoint Presentation</vt:lpstr>
      <vt:lpstr>Results of ordering </vt:lpstr>
      <vt:lpstr>PowerPoint Presentation</vt:lpstr>
      <vt:lpstr>PowerPoint Presentation</vt:lpstr>
      <vt:lpstr>Correlation scores</vt:lpstr>
      <vt:lpstr>Conditional independece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From GEO, through Banzo, to Cytoscape</dc:title>
  <dc:creator>user</dc:creator>
  <cp:lastModifiedBy>Sung Bae Park</cp:lastModifiedBy>
  <cp:revision>137</cp:revision>
  <dcterms:created xsi:type="dcterms:W3CDTF">2018-03-07T20:30:02Z</dcterms:created>
  <dcterms:modified xsi:type="dcterms:W3CDTF">2018-05-01T19:53:55Z</dcterms:modified>
</cp:coreProperties>
</file>