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notesMasterIdLst>
    <p:notesMasterId r:id="rId17"/>
  </p:notesMasterIdLst>
  <p:sldIdLst>
    <p:sldId id="256" r:id="rId2"/>
    <p:sldId id="257" r:id="rId3"/>
    <p:sldId id="258" r:id="rId4"/>
    <p:sldId id="259" r:id="rId5"/>
    <p:sldId id="260" r:id="rId6"/>
    <p:sldId id="261" r:id="rId7"/>
    <p:sldId id="262" r:id="rId8"/>
    <p:sldId id="270" r:id="rId9"/>
    <p:sldId id="273" r:id="rId10"/>
    <p:sldId id="267" r:id="rId11"/>
    <p:sldId id="271" r:id="rId12"/>
    <p:sldId id="272" r:id="rId13"/>
    <p:sldId id="274" r:id="rId14"/>
    <p:sldId id="275" r:id="rId15"/>
    <p:sldId id="264"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3" d="100"/>
          <a:sy n="113" d="100"/>
        </p:scale>
        <p:origin x="45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6A55C2A-EAF2-4806-9E4E-56485936D458}" type="datetimeFigureOut">
              <a:rPr lang="en-US" smtClean="0"/>
              <a:t>4/23/2016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6A129E-BE42-42F5-8B4A-8657A2348ABC}" type="slidenum">
              <a:rPr lang="en-US" smtClean="0"/>
              <a:t>‹#›</a:t>
            </a:fld>
            <a:endParaRPr lang="en-US"/>
          </a:p>
        </p:txBody>
      </p:sp>
    </p:spTree>
    <p:extLst>
      <p:ext uri="{BB962C8B-B14F-4D97-AF65-F5344CB8AC3E}">
        <p14:creationId xmlns:p14="http://schemas.microsoft.com/office/powerpoint/2010/main" val="1501454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Courier New"/>
              <a:buChar char="o"/>
            </a:pPr>
            <a:r>
              <a:rPr lang="en-US" dirty="0" smtClean="0"/>
              <a:t>Main outcome of the study is a binary variable (hypertension- yes , no )</a:t>
            </a:r>
          </a:p>
          <a:p>
            <a:pPr>
              <a:buFont typeface="Courier New"/>
              <a:buChar char="o"/>
            </a:pPr>
            <a:r>
              <a:rPr lang="en-US" dirty="0" smtClean="0"/>
              <a:t>Large sample size (1000 cases)</a:t>
            </a:r>
          </a:p>
          <a:p>
            <a:pPr>
              <a:buFont typeface="Courier New"/>
              <a:buChar char="o"/>
            </a:pPr>
            <a:r>
              <a:rPr lang="en-US" dirty="0" smtClean="0"/>
              <a:t>Categories are mutually exclusive </a:t>
            </a:r>
          </a:p>
          <a:p>
            <a:endParaRPr lang="en-US" dirty="0"/>
          </a:p>
        </p:txBody>
      </p:sp>
      <p:sp>
        <p:nvSpPr>
          <p:cNvPr id="4" name="Slide Number Placeholder 3"/>
          <p:cNvSpPr>
            <a:spLocks noGrp="1"/>
          </p:cNvSpPr>
          <p:nvPr>
            <p:ph type="sldNum" sz="quarter" idx="10"/>
          </p:nvPr>
        </p:nvSpPr>
        <p:spPr/>
        <p:txBody>
          <a:bodyPr/>
          <a:lstStyle/>
          <a:p>
            <a:fld id="{146A129E-BE42-42F5-8B4A-8657A2348ABC}" type="slidenum">
              <a:rPr lang="en-US" smtClean="0"/>
              <a:t>6</a:t>
            </a:fld>
            <a:endParaRPr lang="en-US"/>
          </a:p>
        </p:txBody>
      </p:sp>
    </p:spTree>
    <p:extLst>
      <p:ext uri="{BB962C8B-B14F-4D97-AF65-F5344CB8AC3E}">
        <p14:creationId xmlns:p14="http://schemas.microsoft.com/office/powerpoint/2010/main" val="18817774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46A129E-BE42-42F5-8B4A-8657A2348ABC}" type="slidenum">
              <a:rPr lang="en-US" smtClean="0"/>
              <a:t>10</a:t>
            </a:fld>
            <a:endParaRPr lang="en-US"/>
          </a:p>
        </p:txBody>
      </p:sp>
    </p:spTree>
    <p:extLst>
      <p:ext uri="{BB962C8B-B14F-4D97-AF65-F5344CB8AC3E}">
        <p14:creationId xmlns:p14="http://schemas.microsoft.com/office/powerpoint/2010/main" val="3153180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6D4CDC0C-C654-4152-9952-5A4BC499E75D}" type="datetimeFigureOut">
              <a:rPr lang="en-US" smtClean="0"/>
              <a:t>4/23/2016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DA5434-4BEC-4EC7-A8D6-2A49400CA0B5}"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34344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D4CDC0C-C654-4152-9952-5A4BC499E75D}" type="datetimeFigureOut">
              <a:rPr lang="en-US" smtClean="0"/>
              <a:t>4/23/2016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DA5434-4BEC-4EC7-A8D6-2A49400CA0B5}" type="slidenum">
              <a:rPr lang="en-US" smtClean="0"/>
              <a:t>‹#›</a:t>
            </a:fld>
            <a:endParaRPr lang="en-US"/>
          </a:p>
        </p:txBody>
      </p:sp>
    </p:spTree>
    <p:extLst>
      <p:ext uri="{BB962C8B-B14F-4D97-AF65-F5344CB8AC3E}">
        <p14:creationId xmlns:p14="http://schemas.microsoft.com/office/powerpoint/2010/main" val="1573933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D4CDC0C-C654-4152-9952-5A4BC499E75D}" type="datetimeFigureOut">
              <a:rPr lang="en-US" smtClean="0"/>
              <a:t>4/23/2016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DA5434-4BEC-4EC7-A8D6-2A49400CA0B5}"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337287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6D4CDC0C-C654-4152-9952-5A4BC499E75D}" type="datetimeFigureOut">
              <a:rPr lang="en-US" smtClean="0"/>
              <a:t>4/23/2016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DA5434-4BEC-4EC7-A8D6-2A49400CA0B5}" type="slidenum">
              <a:rPr lang="en-US" smtClean="0"/>
              <a:t>‹#›</a:t>
            </a:fld>
            <a:endParaRPr lang="en-US"/>
          </a:p>
        </p:txBody>
      </p:sp>
    </p:spTree>
    <p:extLst>
      <p:ext uri="{BB962C8B-B14F-4D97-AF65-F5344CB8AC3E}">
        <p14:creationId xmlns:p14="http://schemas.microsoft.com/office/powerpoint/2010/main" val="30018993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6D4CDC0C-C654-4152-9952-5A4BC499E75D}" type="datetimeFigureOut">
              <a:rPr lang="en-US" smtClean="0"/>
              <a:t>4/23/2016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4DA5434-4BEC-4EC7-A8D6-2A49400CA0B5}" type="slidenum">
              <a:rPr lang="en-US" smtClean="0"/>
              <a:t>‹#›</a:t>
            </a:fld>
            <a:endParaRPr lang="en-US"/>
          </a:p>
        </p:txBody>
      </p:sp>
    </p:spTree>
    <p:extLst>
      <p:ext uri="{BB962C8B-B14F-4D97-AF65-F5344CB8AC3E}">
        <p14:creationId xmlns:p14="http://schemas.microsoft.com/office/powerpoint/2010/main" val="1678015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6D4CDC0C-C654-4152-9952-5A4BC499E75D}" type="datetimeFigureOut">
              <a:rPr lang="en-US" smtClean="0"/>
              <a:t>4/23/2016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4DA5434-4BEC-4EC7-A8D6-2A49400CA0B5}" type="slidenum">
              <a:rPr lang="en-US" smtClean="0"/>
              <a:t>‹#›</a:t>
            </a:fld>
            <a:endParaRPr lang="en-US"/>
          </a:p>
        </p:txBody>
      </p:sp>
    </p:spTree>
    <p:extLst>
      <p:ext uri="{BB962C8B-B14F-4D97-AF65-F5344CB8AC3E}">
        <p14:creationId xmlns:p14="http://schemas.microsoft.com/office/powerpoint/2010/main" val="37464553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6D4CDC0C-C654-4152-9952-5A4BC499E75D}" type="datetimeFigureOut">
              <a:rPr lang="en-US" smtClean="0"/>
              <a:t>4/23/2016</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14DA5434-4BEC-4EC7-A8D6-2A49400CA0B5}" type="slidenum">
              <a:rPr lang="en-US" smtClean="0"/>
              <a:t>‹#›</a:t>
            </a:fld>
            <a:endParaRPr lang="en-US"/>
          </a:p>
        </p:txBody>
      </p:sp>
    </p:spTree>
    <p:extLst>
      <p:ext uri="{BB962C8B-B14F-4D97-AF65-F5344CB8AC3E}">
        <p14:creationId xmlns:p14="http://schemas.microsoft.com/office/powerpoint/2010/main" val="20237159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6D4CDC0C-C654-4152-9952-5A4BC499E75D}" type="datetimeFigureOut">
              <a:rPr lang="en-US" smtClean="0"/>
              <a:t>4/23/2016</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14DA5434-4BEC-4EC7-A8D6-2A49400CA0B5}" type="slidenum">
              <a:rPr lang="en-US" smtClean="0"/>
              <a:t>‹#›</a:t>
            </a:fld>
            <a:endParaRPr lang="en-US"/>
          </a:p>
        </p:txBody>
      </p:sp>
    </p:spTree>
    <p:extLst>
      <p:ext uri="{BB962C8B-B14F-4D97-AF65-F5344CB8AC3E}">
        <p14:creationId xmlns:p14="http://schemas.microsoft.com/office/powerpoint/2010/main" val="12524472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D4CDC0C-C654-4152-9952-5A4BC499E75D}" type="datetimeFigureOut">
              <a:rPr lang="en-US" smtClean="0"/>
              <a:t>4/23/2016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DA5434-4BEC-4EC7-A8D6-2A49400CA0B5}" type="slidenum">
              <a:rPr lang="en-US" smtClean="0"/>
              <a:t>‹#›</a:t>
            </a:fld>
            <a:endParaRPr lang="en-US"/>
          </a:p>
        </p:txBody>
      </p:sp>
    </p:spTree>
    <p:extLst>
      <p:ext uri="{BB962C8B-B14F-4D97-AF65-F5344CB8AC3E}">
        <p14:creationId xmlns:p14="http://schemas.microsoft.com/office/powerpoint/2010/main" val="35521167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D4CDC0C-C654-4152-9952-5A4BC499E75D}" type="datetimeFigureOut">
              <a:rPr lang="en-US" smtClean="0"/>
              <a:t>4/23/2016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DA5434-4BEC-4EC7-A8D6-2A49400CA0B5}" type="slidenum">
              <a:rPr lang="en-US" smtClean="0"/>
              <a:t>‹#›</a:t>
            </a:fld>
            <a:endParaRPr lang="en-US"/>
          </a:p>
        </p:txBody>
      </p:sp>
    </p:spTree>
    <p:extLst>
      <p:ext uri="{BB962C8B-B14F-4D97-AF65-F5344CB8AC3E}">
        <p14:creationId xmlns:p14="http://schemas.microsoft.com/office/powerpoint/2010/main" val="2200357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D4CDC0C-C654-4152-9952-5A4BC499E75D}" type="datetimeFigureOut">
              <a:rPr lang="en-US" smtClean="0"/>
              <a:t>4/23/2016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DA5434-4BEC-4EC7-A8D6-2A49400CA0B5}" type="slidenum">
              <a:rPr lang="en-US" smtClean="0"/>
              <a:t>‹#›</a:t>
            </a:fld>
            <a:endParaRPr lang="en-US"/>
          </a:p>
        </p:txBody>
      </p:sp>
    </p:spTree>
    <p:extLst>
      <p:ext uri="{BB962C8B-B14F-4D97-AF65-F5344CB8AC3E}">
        <p14:creationId xmlns:p14="http://schemas.microsoft.com/office/powerpoint/2010/main" val="4264940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6D4CDC0C-C654-4152-9952-5A4BC499E75D}" type="datetimeFigureOut">
              <a:rPr lang="en-US" smtClean="0"/>
              <a:t>4/23/2016</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14DA5434-4BEC-4EC7-A8D6-2A49400CA0B5}"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2315073"/>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66800" y="931332"/>
            <a:ext cx="10058400" cy="2757031"/>
          </a:xfrm>
        </p:spPr>
        <p:txBody>
          <a:bodyPr>
            <a:normAutofit/>
          </a:bodyPr>
          <a:lstStyle/>
          <a:p>
            <a:r>
              <a:rPr lang="en-US" sz="6600" dirty="0" smtClean="0"/>
              <a:t>Predictors of diabetes </a:t>
            </a:r>
            <a:r>
              <a:rPr lang="en-US" sz="6600" dirty="0"/>
              <a:t>mellitus </a:t>
            </a:r>
            <a:r>
              <a:rPr lang="en-US" sz="6600" dirty="0" smtClean="0"/>
              <a:t>in Bangladesh: An analysis of </a:t>
            </a:r>
            <a:r>
              <a:rPr lang="en-US" sz="6600" dirty="0"/>
              <a:t>2010 STEPS data</a:t>
            </a:r>
          </a:p>
        </p:txBody>
      </p:sp>
      <p:sp>
        <p:nvSpPr>
          <p:cNvPr id="3" name="Subtitle 2"/>
          <p:cNvSpPr>
            <a:spLocks noGrp="1"/>
          </p:cNvSpPr>
          <p:nvPr>
            <p:ph type="subTitle" idx="1"/>
          </p:nvPr>
        </p:nvSpPr>
        <p:spPr>
          <a:xfrm>
            <a:off x="1176950" y="4390931"/>
            <a:ext cx="9491050" cy="1536825"/>
          </a:xfrm>
        </p:spPr>
        <p:txBody>
          <a:bodyPr>
            <a:normAutofit/>
          </a:bodyPr>
          <a:lstStyle/>
          <a:p>
            <a:r>
              <a:rPr lang="en-US" dirty="0" smtClean="0"/>
              <a:t>Baker Chowdhury</a:t>
            </a:r>
          </a:p>
          <a:p>
            <a:r>
              <a:rPr lang="en-US" dirty="0" smtClean="0"/>
              <a:t>Department of Biostatistics </a:t>
            </a:r>
          </a:p>
          <a:p>
            <a:r>
              <a:rPr lang="en-US" dirty="0" smtClean="0"/>
              <a:t>Florida International University</a:t>
            </a:r>
            <a:endParaRPr lang="en-US" dirty="0"/>
          </a:p>
        </p:txBody>
      </p:sp>
    </p:spTree>
    <p:extLst>
      <p:ext uri="{BB962C8B-B14F-4D97-AF65-F5344CB8AC3E}">
        <p14:creationId xmlns:p14="http://schemas.microsoft.com/office/powerpoint/2010/main" val="189862715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dirty="0" smtClean="0"/>
              <a:t>Background</a:t>
            </a:r>
            <a:endParaRPr lang="en-US" sz="4800" dirty="0"/>
          </a:p>
        </p:txBody>
      </p:sp>
      <p:sp>
        <p:nvSpPr>
          <p:cNvPr id="3" name="Content Placeholder 2"/>
          <p:cNvSpPr>
            <a:spLocks noGrp="1"/>
          </p:cNvSpPr>
          <p:nvPr>
            <p:ph idx="1"/>
          </p:nvPr>
        </p:nvSpPr>
        <p:spPr/>
        <p:txBody>
          <a:bodyPr/>
          <a:lstStyle/>
          <a:p>
            <a:endParaRPr lang="en-US" dirty="0" smtClean="0"/>
          </a:p>
          <a:p>
            <a:endParaRPr lang="en-US" dirty="0"/>
          </a:p>
        </p:txBody>
      </p:sp>
      <p:sp>
        <p:nvSpPr>
          <p:cNvPr id="4" name="Content Placeholder 2"/>
          <p:cNvSpPr txBox="1">
            <a:spLocks/>
          </p:cNvSpPr>
          <p:nvPr/>
        </p:nvSpPr>
        <p:spPr>
          <a:xfrm>
            <a:off x="1176950" y="1964602"/>
            <a:ext cx="10131130" cy="4056892"/>
          </a:xfrm>
          <a:prstGeom prst="rect">
            <a:avLst/>
          </a:prstGeom>
        </p:spPr>
        <p:txBody>
          <a:bodyPr vert="horz" lIns="0" tIns="45720" rIns="0" bIns="45720" rtlCol="0">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a:buFont typeface="Arial" panose="020B0604020202020204" pitchFamily="34" charset="0"/>
              <a:buChar char="•"/>
            </a:pPr>
            <a:r>
              <a:rPr lang="en-US" dirty="0" smtClean="0"/>
              <a:t>In 2015 about 415 million adults worldwide were estimated to have diabetes.</a:t>
            </a:r>
          </a:p>
          <a:p>
            <a:pPr>
              <a:buFont typeface="Arial" panose="020B0604020202020204" pitchFamily="34" charset="0"/>
              <a:buChar char="•"/>
            </a:pPr>
            <a:r>
              <a:rPr lang="en-US" dirty="0" smtClean="0"/>
              <a:t>It is the leading cause of death, disability, and economic loss and thus identified as major threat to global development.</a:t>
            </a:r>
          </a:p>
          <a:p>
            <a:pPr>
              <a:buFont typeface="Arial" panose="020B0604020202020204" pitchFamily="34" charset="0"/>
              <a:buChar char="•"/>
            </a:pPr>
            <a:r>
              <a:rPr lang="en-US" dirty="0" smtClean="0"/>
              <a:t>Five million people died worldwide in 2015 due to diabetes.</a:t>
            </a:r>
          </a:p>
          <a:p>
            <a:pPr>
              <a:buFont typeface="Arial" panose="020B0604020202020204" pitchFamily="34" charset="0"/>
              <a:buChar char="•"/>
            </a:pPr>
            <a:r>
              <a:rPr lang="en-US" dirty="0" smtClean="0"/>
              <a:t>Approximately </a:t>
            </a:r>
            <a:r>
              <a:rPr lang="en-US" dirty="0"/>
              <a:t>80% of people with diabetes are living in low and middle income countries and the largest increases in diabetes prevalence are predicted to occur in regions where economies are moving from low to middle income </a:t>
            </a:r>
            <a:r>
              <a:rPr lang="en-US" dirty="0" smtClean="0"/>
              <a:t>levels.</a:t>
            </a:r>
          </a:p>
          <a:p>
            <a:pPr>
              <a:buFont typeface="Arial" panose="020B0604020202020204" pitchFamily="34" charset="0"/>
              <a:buChar char="•"/>
            </a:pPr>
            <a:r>
              <a:rPr lang="en-US" dirty="0"/>
              <a:t>Bangladesh is one of the top 10 countries for the highest number of adults with </a:t>
            </a:r>
            <a:r>
              <a:rPr lang="en-US" dirty="0" smtClean="0"/>
              <a:t>diabetes. </a:t>
            </a:r>
            <a:endParaRPr lang="en-US" dirty="0"/>
          </a:p>
        </p:txBody>
      </p:sp>
    </p:spTree>
    <p:extLst>
      <p:ext uri="{BB962C8B-B14F-4D97-AF65-F5344CB8AC3E}">
        <p14:creationId xmlns:p14="http://schemas.microsoft.com/office/powerpoint/2010/main" val="20650424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dirty="0" smtClean="0"/>
              <a:t>Objective</a:t>
            </a:r>
            <a:endParaRPr lang="en-US" sz="4800" dirty="0"/>
          </a:p>
        </p:txBody>
      </p:sp>
      <p:sp>
        <p:nvSpPr>
          <p:cNvPr id="3" name="Content Placeholder 2"/>
          <p:cNvSpPr>
            <a:spLocks noGrp="1"/>
          </p:cNvSpPr>
          <p:nvPr>
            <p:ph idx="1"/>
          </p:nvPr>
        </p:nvSpPr>
        <p:spPr/>
        <p:txBody>
          <a:bodyPr/>
          <a:lstStyle/>
          <a:p>
            <a:pPr>
              <a:lnSpc>
                <a:spcPct val="150000"/>
              </a:lnSpc>
            </a:pPr>
            <a:r>
              <a:rPr lang="en-US" dirty="0" smtClean="0"/>
              <a:t>To determine the risk factor of type 2 diabetes among adults (25 years and older) in Bangladesh from the 2010 STEPS data </a:t>
            </a:r>
            <a:endParaRPr lang="en-US" dirty="0"/>
          </a:p>
        </p:txBody>
      </p:sp>
    </p:spTree>
    <p:extLst>
      <p:ext uri="{BB962C8B-B14F-4D97-AF65-F5344CB8AC3E}">
        <p14:creationId xmlns:p14="http://schemas.microsoft.com/office/powerpoint/2010/main" val="220538846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800" dirty="0" smtClean="0"/>
              <a:t>Data source and sampling strategy</a:t>
            </a:r>
            <a:endParaRPr lang="en-US" sz="4800" dirty="0"/>
          </a:p>
        </p:txBody>
      </p:sp>
      <p:sp>
        <p:nvSpPr>
          <p:cNvPr id="3" name="Content Placeholder 2"/>
          <p:cNvSpPr>
            <a:spLocks noGrp="1"/>
          </p:cNvSpPr>
          <p:nvPr>
            <p:ph idx="1"/>
          </p:nvPr>
        </p:nvSpPr>
        <p:spPr/>
        <p:txBody>
          <a:bodyPr/>
          <a:lstStyle/>
          <a:p>
            <a:pPr>
              <a:buFont typeface="Arial" panose="020B0604020202020204" pitchFamily="34" charset="0"/>
              <a:buChar char="•"/>
            </a:pPr>
            <a:r>
              <a:rPr lang="en-US" dirty="0" smtClean="0"/>
              <a:t>A </a:t>
            </a:r>
            <a:r>
              <a:rPr lang="en-US" dirty="0"/>
              <a:t>n</a:t>
            </a:r>
            <a:r>
              <a:rPr lang="en-US" dirty="0" smtClean="0"/>
              <a:t>ationally representative survey was conducted by World Health Organization (WHO) during November 2009 to April 2010</a:t>
            </a:r>
          </a:p>
          <a:p>
            <a:pPr>
              <a:buFont typeface="Arial" panose="020B0604020202020204" pitchFamily="34" charset="0"/>
              <a:buChar char="•"/>
            </a:pPr>
            <a:r>
              <a:rPr lang="en-US" dirty="0" smtClean="0"/>
              <a:t>Multi stage cluster sampling was used to cover the whole country population </a:t>
            </a:r>
          </a:p>
          <a:p>
            <a:pPr>
              <a:buFont typeface="Arial" panose="020B0604020202020204" pitchFamily="34" charset="0"/>
              <a:buChar char="•"/>
            </a:pPr>
            <a:r>
              <a:rPr lang="en-US" dirty="0" smtClean="0"/>
              <a:t>1</a:t>
            </a:r>
            <a:r>
              <a:rPr lang="en-US" baseline="30000" dirty="0" smtClean="0"/>
              <a:t>st</a:t>
            </a:r>
            <a:r>
              <a:rPr lang="en-US" dirty="0" smtClean="0"/>
              <a:t> stage: 400 primary sampling units (PSU) was selected </a:t>
            </a:r>
          </a:p>
          <a:p>
            <a:pPr>
              <a:buFont typeface="Arial" panose="020B0604020202020204" pitchFamily="34" charset="0"/>
              <a:buChar char="•"/>
            </a:pPr>
            <a:r>
              <a:rPr lang="en-US" dirty="0" smtClean="0"/>
              <a:t>2</a:t>
            </a:r>
            <a:r>
              <a:rPr lang="en-US" baseline="30000" dirty="0" smtClean="0"/>
              <a:t>nd</a:t>
            </a:r>
            <a:r>
              <a:rPr lang="en-US" dirty="0" smtClean="0"/>
              <a:t> stage 500 households (200 in rural and 300 urban), secondary sampling units (SSU)  were selected  </a:t>
            </a:r>
          </a:p>
          <a:p>
            <a:pPr>
              <a:buFont typeface="Arial" panose="020B0604020202020204" pitchFamily="34" charset="0"/>
              <a:buChar char="•"/>
            </a:pPr>
            <a:r>
              <a:rPr lang="en-US" dirty="0" smtClean="0"/>
              <a:t>3</a:t>
            </a:r>
            <a:r>
              <a:rPr lang="en-US" baseline="30000" dirty="0" smtClean="0"/>
              <a:t>rd</a:t>
            </a:r>
            <a:r>
              <a:rPr lang="en-US" dirty="0" smtClean="0"/>
              <a:t> stage 28 households were selected from each SSU</a:t>
            </a:r>
          </a:p>
          <a:p>
            <a:pPr>
              <a:buFont typeface="Arial" panose="020B0604020202020204" pitchFamily="34" charset="0"/>
              <a:buChar char="•"/>
            </a:pPr>
            <a:r>
              <a:rPr lang="en-US" b="1" dirty="0"/>
              <a:t>Sample size: </a:t>
            </a:r>
            <a:r>
              <a:rPr lang="en-US" dirty="0"/>
              <a:t>9275 for the original data ( Diabetes information </a:t>
            </a:r>
            <a:r>
              <a:rPr lang="en-US" dirty="0" smtClean="0"/>
              <a:t>was available </a:t>
            </a:r>
            <a:r>
              <a:rPr lang="en-US" dirty="0"/>
              <a:t>for 1614 participants) </a:t>
            </a:r>
          </a:p>
          <a:p>
            <a:pPr marL="0" indent="0">
              <a:buNone/>
            </a:pPr>
            <a:endParaRPr lang="en-US" dirty="0"/>
          </a:p>
        </p:txBody>
      </p:sp>
    </p:spTree>
    <p:extLst>
      <p:ext uri="{BB962C8B-B14F-4D97-AF65-F5344CB8AC3E}">
        <p14:creationId xmlns:p14="http://schemas.microsoft.com/office/powerpoint/2010/main" val="249609489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05936" y="271988"/>
            <a:ext cx="10515600" cy="1325563"/>
          </a:xfrm>
        </p:spPr>
        <p:txBody>
          <a:bodyPr/>
          <a:lstStyle/>
          <a:p>
            <a:r>
              <a:rPr lang="en-US" dirty="0" smtClean="0"/>
              <a:t>Variables and sample </a:t>
            </a:r>
            <a:endParaRPr lang="en-US" dirty="0"/>
          </a:p>
        </p:txBody>
      </p:sp>
      <p:sp>
        <p:nvSpPr>
          <p:cNvPr id="3" name="Content Placeholder 2"/>
          <p:cNvSpPr>
            <a:spLocks noGrp="1"/>
          </p:cNvSpPr>
          <p:nvPr>
            <p:ph idx="1"/>
          </p:nvPr>
        </p:nvSpPr>
        <p:spPr>
          <a:xfrm>
            <a:off x="778933" y="1887143"/>
            <a:ext cx="10972800" cy="4013200"/>
          </a:xfrm>
        </p:spPr>
        <p:txBody>
          <a:bodyPr>
            <a:normAutofit lnSpcReduction="10000"/>
          </a:bodyPr>
          <a:lstStyle/>
          <a:p>
            <a:pPr marL="0" indent="0">
              <a:buNone/>
            </a:pPr>
            <a:r>
              <a:rPr lang="en-US" b="1" dirty="0" smtClean="0"/>
              <a:t>Outcome variable: </a:t>
            </a:r>
            <a:r>
              <a:rPr lang="en-US" dirty="0" smtClean="0"/>
              <a:t>S</a:t>
            </a:r>
            <a:r>
              <a:rPr lang="en-US" dirty="0" smtClean="0"/>
              <a:t>elf reported d</a:t>
            </a:r>
            <a:r>
              <a:rPr lang="en-US" dirty="0" smtClean="0"/>
              <a:t>iabetes </a:t>
            </a:r>
            <a:r>
              <a:rPr lang="en-US" dirty="0" smtClean="0"/>
              <a:t>status (Yes, No</a:t>
            </a:r>
            <a:r>
              <a:rPr lang="en-US" dirty="0" smtClean="0"/>
              <a:t>)</a:t>
            </a:r>
          </a:p>
          <a:p>
            <a:pPr marL="0" indent="0">
              <a:buNone/>
            </a:pPr>
            <a:r>
              <a:rPr lang="en-US" dirty="0" smtClean="0"/>
              <a:t>Key question: </a:t>
            </a:r>
          </a:p>
          <a:p>
            <a:pPr marL="0" indent="0">
              <a:buNone/>
            </a:pPr>
            <a:r>
              <a:rPr lang="en-US" dirty="0" smtClean="0"/>
              <a:t>“Have </a:t>
            </a:r>
            <a:r>
              <a:rPr lang="en-US" dirty="0"/>
              <a:t>you ever been told by a doctor or other health worker that you have raised blood sugar or diabetes</a:t>
            </a:r>
            <a:r>
              <a:rPr lang="en-US" dirty="0" smtClean="0"/>
              <a:t>?”</a:t>
            </a:r>
            <a:endParaRPr lang="en-US" dirty="0" smtClean="0"/>
          </a:p>
          <a:p>
            <a:pPr marL="0" indent="0">
              <a:buNone/>
            </a:pPr>
            <a:r>
              <a:rPr lang="en-US" b="1" dirty="0" smtClean="0"/>
              <a:t>Independent variables: four categories</a:t>
            </a:r>
            <a:endParaRPr lang="en-US" b="1" dirty="0"/>
          </a:p>
          <a:p>
            <a:pPr marL="0" indent="0">
              <a:buNone/>
            </a:pPr>
            <a:r>
              <a:rPr lang="en-US" b="1" dirty="0" smtClean="0"/>
              <a:t>Individual level: </a:t>
            </a:r>
            <a:r>
              <a:rPr lang="en-US" dirty="0" smtClean="0"/>
              <a:t>Age, gender, marital </a:t>
            </a:r>
            <a:r>
              <a:rPr lang="en-US" dirty="0"/>
              <a:t>status, </a:t>
            </a:r>
            <a:r>
              <a:rPr lang="en-US" dirty="0" smtClean="0"/>
              <a:t>education level, occupation, BMI, hypertension status</a:t>
            </a:r>
          </a:p>
          <a:p>
            <a:pPr marL="0" indent="0">
              <a:buNone/>
            </a:pPr>
            <a:r>
              <a:rPr lang="en-US" b="1" dirty="0" smtClean="0"/>
              <a:t>Household level: </a:t>
            </a:r>
            <a:r>
              <a:rPr lang="en-US" dirty="0"/>
              <a:t>W</a:t>
            </a:r>
            <a:r>
              <a:rPr lang="en-US" dirty="0" smtClean="0"/>
              <a:t>ealth index</a:t>
            </a:r>
          </a:p>
          <a:p>
            <a:pPr marL="0" indent="0">
              <a:buNone/>
            </a:pPr>
            <a:r>
              <a:rPr lang="en-US" b="1" dirty="0" smtClean="0"/>
              <a:t>Community level: </a:t>
            </a:r>
            <a:r>
              <a:rPr lang="en-US" dirty="0" smtClean="0"/>
              <a:t>Place of residence (rural, urban, division of residence</a:t>
            </a:r>
          </a:p>
          <a:p>
            <a:pPr marL="0" indent="0">
              <a:buNone/>
            </a:pPr>
            <a:r>
              <a:rPr lang="en-US" b="1" dirty="0" smtClean="0"/>
              <a:t>Behavioral level: </a:t>
            </a:r>
            <a:r>
              <a:rPr lang="en-US" dirty="0" smtClean="0"/>
              <a:t>Smoking status, alcohol consumption, fruits and vegetable intake per day, physical activity </a:t>
            </a:r>
          </a:p>
        </p:txBody>
      </p:sp>
    </p:spTree>
    <p:extLst>
      <p:ext uri="{BB962C8B-B14F-4D97-AF65-F5344CB8AC3E}">
        <p14:creationId xmlns:p14="http://schemas.microsoft.com/office/powerpoint/2010/main" val="35189770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Statistical analysis</a:t>
            </a:r>
            <a:endParaRPr lang="en-US" dirty="0"/>
          </a:p>
        </p:txBody>
      </p:sp>
      <p:sp>
        <p:nvSpPr>
          <p:cNvPr id="3" name="Content Placeholder 2"/>
          <p:cNvSpPr>
            <a:spLocks noGrp="1"/>
          </p:cNvSpPr>
          <p:nvPr>
            <p:ph idx="1"/>
          </p:nvPr>
        </p:nvSpPr>
        <p:spPr>
          <a:xfrm>
            <a:off x="812801" y="1879599"/>
            <a:ext cx="10541000" cy="4250267"/>
          </a:xfrm>
        </p:spPr>
        <p:txBody>
          <a:bodyPr>
            <a:normAutofit/>
          </a:bodyPr>
          <a:lstStyle/>
          <a:p>
            <a:r>
              <a:rPr lang="en-US" b="1" dirty="0" smtClean="0"/>
              <a:t>Models for Individual, household, community, and behavioral characteristics </a:t>
            </a:r>
          </a:p>
          <a:p>
            <a:pPr marL="457200" indent="-457200">
              <a:buFont typeface="+mj-lt"/>
              <a:buAutoNum type="arabicPeriod"/>
            </a:pPr>
            <a:r>
              <a:rPr lang="en-US" dirty="0"/>
              <a:t>Logistic Regression: Forward, Backward and stepwise models </a:t>
            </a:r>
          </a:p>
          <a:p>
            <a:pPr marL="457200" indent="-457200">
              <a:buFont typeface="+mj-lt"/>
              <a:buAutoNum type="arabicPeriod"/>
            </a:pPr>
            <a:r>
              <a:rPr lang="en-US" dirty="0"/>
              <a:t>Naïve Bayes models</a:t>
            </a:r>
          </a:p>
          <a:p>
            <a:pPr marL="0" indent="0">
              <a:buNone/>
            </a:pPr>
            <a:r>
              <a:rPr lang="en-US" b="1" dirty="0" smtClean="0"/>
              <a:t>Model Fit statistics </a:t>
            </a:r>
          </a:p>
          <a:p>
            <a:pPr>
              <a:buFont typeface="Arial" panose="020B0604020202020204" pitchFamily="34" charset="0"/>
              <a:buChar char="•"/>
            </a:pPr>
            <a:r>
              <a:rPr lang="en-US" dirty="0" err="1" smtClean="0"/>
              <a:t>Akaike</a:t>
            </a:r>
            <a:r>
              <a:rPr lang="en-US" dirty="0" smtClean="0"/>
              <a:t> </a:t>
            </a:r>
            <a:r>
              <a:rPr lang="en-US" dirty="0"/>
              <a:t>information </a:t>
            </a:r>
            <a:r>
              <a:rPr lang="en-US" dirty="0" smtClean="0"/>
              <a:t>criterion (AIC)</a:t>
            </a:r>
          </a:p>
          <a:p>
            <a:pPr>
              <a:buFont typeface="Arial" panose="020B0604020202020204" pitchFamily="34" charset="0"/>
              <a:buChar char="•"/>
            </a:pPr>
            <a:r>
              <a:rPr lang="en-US" dirty="0" smtClean="0"/>
              <a:t>Bayesian information criterion (BIC)</a:t>
            </a:r>
          </a:p>
          <a:p>
            <a:pPr>
              <a:buFont typeface="Arial" panose="020B0604020202020204" pitchFamily="34" charset="0"/>
              <a:buChar char="•"/>
            </a:pPr>
            <a:r>
              <a:rPr lang="en-US" dirty="0" smtClean="0"/>
              <a:t>Likelihood ratio test </a:t>
            </a:r>
          </a:p>
          <a:p>
            <a:pPr>
              <a:buFont typeface="Arial" panose="020B0604020202020204" pitchFamily="34" charset="0"/>
              <a:buChar char="•"/>
            </a:pPr>
            <a:r>
              <a:rPr lang="en-US" dirty="0" smtClean="0"/>
              <a:t>ROC and Area under the curve (AUC)</a:t>
            </a:r>
          </a:p>
          <a:p>
            <a:pPr>
              <a:buFont typeface="Arial" panose="020B0604020202020204" pitchFamily="34" charset="0"/>
              <a:buChar char="•"/>
            </a:pPr>
            <a:r>
              <a:rPr lang="en-US" dirty="0" smtClean="0"/>
              <a:t>Goodness of fit test (</a:t>
            </a:r>
            <a:r>
              <a:rPr lang="en-US" dirty="0"/>
              <a:t>Hosmer and </a:t>
            </a:r>
            <a:r>
              <a:rPr lang="en-US" dirty="0" err="1"/>
              <a:t>Lemeshow</a:t>
            </a:r>
            <a:r>
              <a:rPr lang="en-US" dirty="0"/>
              <a:t> </a:t>
            </a:r>
            <a:r>
              <a:rPr lang="en-US" dirty="0" smtClean="0"/>
              <a:t>test)</a:t>
            </a:r>
          </a:p>
          <a:p>
            <a:endParaRPr lang="en-US" dirty="0" smtClean="0"/>
          </a:p>
          <a:p>
            <a:endParaRPr lang="en-US" dirty="0"/>
          </a:p>
          <a:p>
            <a:pPr>
              <a:buFont typeface="Courier New"/>
              <a:buChar char="o"/>
            </a:pPr>
            <a:endParaRPr lang="en-US" dirty="0"/>
          </a:p>
          <a:p>
            <a:pPr marL="0" indent="0">
              <a:buNone/>
            </a:pPr>
            <a:endParaRPr lang="en-US" dirty="0"/>
          </a:p>
        </p:txBody>
      </p:sp>
    </p:spTree>
    <p:extLst>
      <p:ext uri="{BB962C8B-B14F-4D97-AF65-F5344CB8AC3E}">
        <p14:creationId xmlns:p14="http://schemas.microsoft.com/office/powerpoint/2010/main" val="269611879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 Summary of logistic regression models </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963322251"/>
              </p:ext>
            </p:extLst>
          </p:nvPr>
        </p:nvGraphicFramePr>
        <p:xfrm>
          <a:off x="1249379" y="1952933"/>
          <a:ext cx="9756919" cy="3595405"/>
        </p:xfrm>
        <a:graphic>
          <a:graphicData uri="http://schemas.openxmlformats.org/drawingml/2006/table">
            <a:tbl>
              <a:tblPr/>
              <a:tblGrid>
                <a:gridCol w="1582409"/>
                <a:gridCol w="745558"/>
                <a:gridCol w="764577"/>
                <a:gridCol w="1049867"/>
                <a:gridCol w="745558"/>
                <a:gridCol w="1415039"/>
                <a:gridCol w="3453911"/>
              </a:tblGrid>
              <a:tr h="321512">
                <a:tc>
                  <a:txBody>
                    <a:bodyPr/>
                    <a:lstStyle/>
                    <a:p>
                      <a:pPr algn="ctr" fontAlgn="b"/>
                      <a:r>
                        <a:rPr lang="en-US" sz="1600" b="1" i="0" u="none" strike="noStrike" dirty="0">
                          <a:solidFill>
                            <a:srgbClr val="000000"/>
                          </a:solidFill>
                          <a:effectLst/>
                          <a:latin typeface="Calibri" panose="020F0502020204030204" pitchFamily="34" charset="0"/>
                        </a:rPr>
                        <a:t>Models </a:t>
                      </a:r>
                    </a:p>
                  </a:txBody>
                  <a:tcPr marL="9525" marR="9525" marT="9525"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r>
                        <a:rPr lang="en-US" sz="1600" b="1" i="0" u="none" strike="noStrike" dirty="0">
                          <a:solidFill>
                            <a:srgbClr val="000000"/>
                          </a:solidFill>
                          <a:effectLst/>
                          <a:latin typeface="Calibri" panose="020F0502020204030204" pitchFamily="34" charset="0"/>
                        </a:rPr>
                        <a:t>AIC</a:t>
                      </a:r>
                    </a:p>
                  </a:txBody>
                  <a:tcPr marL="9525" marR="9525" marT="9525"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r>
                        <a:rPr lang="en-US" sz="1600" b="1" i="0" u="none" strike="noStrike" dirty="0">
                          <a:solidFill>
                            <a:srgbClr val="000000"/>
                          </a:solidFill>
                          <a:effectLst/>
                          <a:latin typeface="Calibri" panose="020F0502020204030204" pitchFamily="34" charset="0"/>
                        </a:rPr>
                        <a:t>-2LogL</a:t>
                      </a:r>
                    </a:p>
                  </a:txBody>
                  <a:tcPr marL="9525" marR="9525" marT="9525"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r>
                        <a:rPr lang="en-US" sz="1600" b="1" i="0" u="none" strike="noStrike" dirty="0" err="1">
                          <a:solidFill>
                            <a:srgbClr val="000000"/>
                          </a:solidFill>
                          <a:effectLst/>
                          <a:latin typeface="Calibri" panose="020F0502020204030204" pitchFamily="34" charset="0"/>
                        </a:rPr>
                        <a:t>Pr</a:t>
                      </a:r>
                      <a:r>
                        <a:rPr lang="en-US" sz="1600" b="1" i="0" u="none" strike="noStrike" dirty="0">
                          <a:solidFill>
                            <a:srgbClr val="000000"/>
                          </a:solidFill>
                          <a:effectLst/>
                          <a:latin typeface="Calibri" panose="020F0502020204030204" pitchFamily="34" charset="0"/>
                        </a:rPr>
                        <a:t> &gt; </a:t>
                      </a:r>
                      <a:r>
                        <a:rPr lang="en-US" sz="1600" b="1" i="0" u="none" strike="noStrike" dirty="0" err="1">
                          <a:solidFill>
                            <a:srgbClr val="000000"/>
                          </a:solidFill>
                          <a:effectLst/>
                          <a:latin typeface="Calibri" panose="020F0502020204030204" pitchFamily="34" charset="0"/>
                        </a:rPr>
                        <a:t>ChiSq</a:t>
                      </a:r>
                      <a:endParaRPr lang="en-US" sz="1600" b="1"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r>
                        <a:rPr lang="en-US" sz="1600" b="1" i="0" u="none" strike="noStrike" dirty="0">
                          <a:solidFill>
                            <a:srgbClr val="000000"/>
                          </a:solidFill>
                          <a:effectLst/>
                          <a:latin typeface="Calibri" panose="020F0502020204030204" pitchFamily="34" charset="0"/>
                        </a:rPr>
                        <a:t>AUC</a:t>
                      </a:r>
                    </a:p>
                  </a:txBody>
                  <a:tcPr marL="9525" marR="9525" marT="9525"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r>
                        <a:rPr lang="en-US" sz="1600" b="1" i="0" u="none" strike="noStrike">
                          <a:solidFill>
                            <a:srgbClr val="000000"/>
                          </a:solidFill>
                          <a:effectLst/>
                          <a:latin typeface="Calibri" panose="020F0502020204030204" pitchFamily="34" charset="0"/>
                        </a:rPr>
                        <a:t>H-L lack of fit </a:t>
                      </a:r>
                    </a:p>
                  </a:txBody>
                  <a:tcPr marL="9525" marR="9525" marT="9525"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r>
                        <a:rPr lang="en-US" sz="1600" b="1" i="0" u="none" strike="noStrike" dirty="0">
                          <a:solidFill>
                            <a:srgbClr val="000000"/>
                          </a:solidFill>
                          <a:effectLst/>
                          <a:latin typeface="Calibri" panose="020F0502020204030204" pitchFamily="34" charset="0"/>
                        </a:rPr>
                        <a:t>Significant variables </a:t>
                      </a:r>
                    </a:p>
                  </a:txBody>
                  <a:tcPr marL="9525" marR="9525" marT="9525" marB="0" anchor="b">
                    <a:lnL>
                      <a:noFill/>
                    </a:lnL>
                    <a:lnR>
                      <a:noFill/>
                    </a:lnR>
                    <a:lnT>
                      <a:noFill/>
                    </a:lnT>
                    <a:lnB w="12700" cap="flat" cmpd="sng" algn="ctr">
                      <a:solidFill>
                        <a:srgbClr val="000000"/>
                      </a:solidFill>
                      <a:prstDash val="solid"/>
                      <a:round/>
                      <a:headEnd type="none" w="med" len="med"/>
                      <a:tailEnd type="none" w="med" len="med"/>
                    </a:lnB>
                  </a:tcPr>
                </a:tc>
              </a:tr>
              <a:tr h="306897">
                <a:tc>
                  <a:txBody>
                    <a:bodyPr/>
                    <a:lstStyle/>
                    <a:p>
                      <a:pPr algn="l" fontAlgn="b"/>
                      <a:r>
                        <a:rPr lang="en-US" sz="1600" b="0" i="0" u="none" strike="noStrike" dirty="0">
                          <a:solidFill>
                            <a:srgbClr val="000000"/>
                          </a:solidFill>
                          <a:effectLst/>
                          <a:latin typeface="Calibri" panose="020F0502020204030204" pitchFamily="34" charset="0"/>
                        </a:rPr>
                        <a:t>Individual</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b"/>
                      <a:r>
                        <a:rPr lang="en-US" sz="1600" b="0" i="0" u="none" strike="noStrike" dirty="0">
                          <a:solidFill>
                            <a:srgbClr val="000000"/>
                          </a:solidFill>
                          <a:effectLst/>
                          <a:latin typeface="Calibri" panose="020F0502020204030204" pitchFamily="34" charset="0"/>
                        </a:rPr>
                        <a:t>1646.31</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b"/>
                      <a:r>
                        <a:rPr lang="en-US" sz="1600" b="0" i="0" u="none" strike="noStrike" dirty="0">
                          <a:solidFill>
                            <a:srgbClr val="000000"/>
                          </a:solidFill>
                          <a:effectLst/>
                          <a:latin typeface="Calibri" panose="020F0502020204030204" pitchFamily="34" charset="0"/>
                        </a:rPr>
                        <a:t>1636.31</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b"/>
                      <a:r>
                        <a:rPr lang="en-US" sz="1600" b="0" i="0" u="none" strike="noStrike" dirty="0">
                          <a:solidFill>
                            <a:srgbClr val="000000"/>
                          </a:solidFill>
                          <a:effectLst/>
                          <a:latin typeface="Calibri" panose="020F0502020204030204" pitchFamily="34" charset="0"/>
                        </a:rPr>
                        <a:t>&lt;.0001</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r>
                        <a:rPr lang="en-US" sz="1600" b="0" i="0" u="none" strike="noStrike" dirty="0">
                          <a:solidFill>
                            <a:srgbClr val="000000"/>
                          </a:solidFill>
                          <a:effectLst/>
                          <a:latin typeface="Calibri" panose="020F0502020204030204" pitchFamily="34" charset="0"/>
                        </a:rPr>
                        <a:t>0.6362</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r>
                        <a:rPr lang="en-US" sz="1600" b="0" i="0" u="none" strike="noStrike" dirty="0">
                          <a:solidFill>
                            <a:srgbClr val="000000"/>
                          </a:solidFill>
                          <a:effectLst/>
                          <a:latin typeface="Calibri" panose="020F0502020204030204" pitchFamily="34" charset="0"/>
                        </a:rPr>
                        <a:t>adequate fit</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fontAlgn="b"/>
                      <a:r>
                        <a:rPr lang="en-US" sz="1600" b="0" i="0" u="none" strike="noStrike" dirty="0">
                          <a:solidFill>
                            <a:srgbClr val="000000"/>
                          </a:solidFill>
                          <a:effectLst/>
                          <a:latin typeface="Calibri" panose="020F0502020204030204" pitchFamily="34" charset="0"/>
                        </a:rPr>
                        <a:t>Age</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r>
              <a:tr h="306897">
                <a:tc>
                  <a:txBody>
                    <a:bodyPr/>
                    <a:lstStyle/>
                    <a:p>
                      <a:pPr algn="l" fontAlgn="ctr"/>
                      <a:r>
                        <a:rPr lang="en-US" sz="1600" b="0" i="0" u="none" strike="noStrike" dirty="0">
                          <a:solidFill>
                            <a:srgbClr val="000000"/>
                          </a:solidFill>
                          <a:effectLst/>
                          <a:latin typeface="Calibri" panose="020F0502020204030204" pitchFamily="34" charset="0"/>
                        </a:rPr>
                        <a:t>Household </a:t>
                      </a:r>
                    </a:p>
                  </a:txBody>
                  <a:tcPr marL="9525" marR="9525" marT="9525" marB="0" anchor="ctr">
                    <a:lnL>
                      <a:noFill/>
                    </a:lnL>
                    <a:lnR>
                      <a:noFill/>
                    </a:lnR>
                    <a:lnT>
                      <a:noFill/>
                    </a:lnT>
                    <a:lnB>
                      <a:noFill/>
                    </a:lnB>
                  </a:tcPr>
                </a:tc>
                <a:tc>
                  <a:txBody>
                    <a:bodyPr/>
                    <a:lstStyle/>
                    <a:p>
                      <a:pPr algn="ctr" fontAlgn="ctr"/>
                      <a:r>
                        <a:rPr lang="en-US" sz="1600" b="0" i="0" u="none" strike="noStrike" dirty="0">
                          <a:solidFill>
                            <a:srgbClr val="000000"/>
                          </a:solidFill>
                          <a:effectLst/>
                          <a:latin typeface="Calibri" panose="020F0502020204030204" pitchFamily="34" charset="0"/>
                        </a:rPr>
                        <a:t>1716.39</a:t>
                      </a:r>
                    </a:p>
                  </a:txBody>
                  <a:tcPr marL="9525" marR="9525" marT="9525" marB="0" anchor="ctr">
                    <a:lnL>
                      <a:noFill/>
                    </a:lnL>
                    <a:lnR>
                      <a:noFill/>
                    </a:lnR>
                    <a:lnT>
                      <a:noFill/>
                    </a:lnT>
                    <a:lnB>
                      <a:noFill/>
                    </a:lnB>
                  </a:tcPr>
                </a:tc>
                <a:tc>
                  <a:txBody>
                    <a:bodyPr/>
                    <a:lstStyle/>
                    <a:p>
                      <a:pPr algn="ctr" fontAlgn="ctr"/>
                      <a:r>
                        <a:rPr lang="en-US" sz="1600" b="0" i="0" u="none" strike="noStrike" dirty="0">
                          <a:solidFill>
                            <a:srgbClr val="000000"/>
                          </a:solidFill>
                          <a:effectLst/>
                          <a:latin typeface="Calibri" panose="020F0502020204030204" pitchFamily="34" charset="0"/>
                        </a:rPr>
                        <a:t>1706.39</a:t>
                      </a:r>
                    </a:p>
                  </a:txBody>
                  <a:tcPr marL="9525" marR="9525" marT="9525" marB="0" anchor="ctr">
                    <a:lnL>
                      <a:noFill/>
                    </a:lnL>
                    <a:lnR>
                      <a:noFill/>
                    </a:lnR>
                    <a:lnT>
                      <a:noFill/>
                    </a:lnT>
                    <a:lnB>
                      <a:noFill/>
                    </a:lnB>
                  </a:tcPr>
                </a:tc>
                <a:tc>
                  <a:txBody>
                    <a:bodyPr/>
                    <a:lstStyle/>
                    <a:p>
                      <a:pPr algn="ctr" fontAlgn="ctr"/>
                      <a:r>
                        <a:rPr lang="en-US" sz="1600" b="0" i="0" u="none" strike="noStrike" dirty="0">
                          <a:solidFill>
                            <a:srgbClr val="000000"/>
                          </a:solidFill>
                          <a:effectLst/>
                          <a:latin typeface="Calibri" panose="020F0502020204030204" pitchFamily="34" charset="0"/>
                        </a:rPr>
                        <a:t>0.0007</a:t>
                      </a:r>
                    </a:p>
                  </a:txBody>
                  <a:tcPr marL="9525" marR="9525" marT="9525" marB="0" anchor="ctr">
                    <a:lnL>
                      <a:noFill/>
                    </a:lnL>
                    <a:lnR>
                      <a:noFill/>
                    </a:lnR>
                    <a:lnT>
                      <a:noFill/>
                    </a:lnT>
                    <a:lnB>
                      <a:noFill/>
                    </a:lnB>
                  </a:tcPr>
                </a:tc>
                <a:tc>
                  <a:txBody>
                    <a:bodyPr/>
                    <a:lstStyle/>
                    <a:p>
                      <a:pPr algn="l" fontAlgn="ctr"/>
                      <a:r>
                        <a:rPr lang="en-US" sz="1600" b="0" i="0" u="none" strike="noStrike">
                          <a:solidFill>
                            <a:srgbClr val="000000"/>
                          </a:solidFill>
                          <a:effectLst/>
                          <a:latin typeface="Calibri" panose="020F0502020204030204" pitchFamily="34" charset="0"/>
                        </a:rPr>
                        <a:t>0.5685</a:t>
                      </a:r>
                    </a:p>
                  </a:txBody>
                  <a:tcPr marL="9525" marR="9525" marT="9525" marB="0" anchor="ctr">
                    <a:lnL>
                      <a:noFill/>
                    </a:lnL>
                    <a:lnR>
                      <a:noFill/>
                    </a:lnR>
                    <a:lnT>
                      <a:noFill/>
                    </a:lnT>
                    <a:lnB>
                      <a:noFill/>
                    </a:lnB>
                  </a:tcPr>
                </a:tc>
                <a:tc>
                  <a:txBody>
                    <a:bodyPr/>
                    <a:lstStyle/>
                    <a:p>
                      <a:pPr algn="l" fontAlgn="ctr"/>
                      <a:r>
                        <a:rPr lang="en-US" sz="1600" b="0" i="0" u="none" strike="noStrike" dirty="0">
                          <a:solidFill>
                            <a:srgbClr val="000000"/>
                          </a:solidFill>
                          <a:effectLst/>
                          <a:latin typeface="Calibri" panose="020F0502020204030204" pitchFamily="34" charset="0"/>
                        </a:rPr>
                        <a:t>adequate fit</a:t>
                      </a:r>
                    </a:p>
                  </a:txBody>
                  <a:tcPr marL="9525" marR="9525" marT="9525" marB="0" anchor="ctr">
                    <a:lnL>
                      <a:noFill/>
                    </a:lnL>
                    <a:lnR>
                      <a:noFill/>
                    </a:lnR>
                    <a:lnT>
                      <a:noFill/>
                    </a:lnT>
                    <a:lnB>
                      <a:noFill/>
                    </a:lnB>
                  </a:tcPr>
                </a:tc>
                <a:tc>
                  <a:txBody>
                    <a:bodyPr/>
                    <a:lstStyle/>
                    <a:p>
                      <a:pPr algn="l" fontAlgn="b"/>
                      <a:r>
                        <a:rPr lang="en-US" sz="1600" b="0" i="0" u="none" strike="noStrike" dirty="0">
                          <a:solidFill>
                            <a:srgbClr val="000000"/>
                          </a:solidFill>
                          <a:effectLst/>
                          <a:latin typeface="Calibri" panose="020F0502020204030204" pitchFamily="34" charset="0"/>
                        </a:rPr>
                        <a:t>Wealth index</a:t>
                      </a:r>
                    </a:p>
                  </a:txBody>
                  <a:tcPr marL="9525" marR="9525" marT="9525" marB="0" anchor="b">
                    <a:lnL>
                      <a:noFill/>
                    </a:lnL>
                    <a:lnR>
                      <a:noFill/>
                    </a:lnR>
                    <a:lnT>
                      <a:noFill/>
                    </a:lnT>
                    <a:lnB>
                      <a:noFill/>
                    </a:lnB>
                  </a:tcPr>
                </a:tc>
              </a:tr>
              <a:tr h="306897">
                <a:tc>
                  <a:txBody>
                    <a:bodyPr/>
                    <a:lstStyle/>
                    <a:p>
                      <a:pPr algn="l" fontAlgn="ctr"/>
                      <a:r>
                        <a:rPr lang="en-US" sz="1600" b="0" i="0" u="none" strike="noStrike" dirty="0">
                          <a:solidFill>
                            <a:srgbClr val="000000"/>
                          </a:solidFill>
                          <a:effectLst/>
                          <a:latin typeface="Calibri" panose="020F0502020204030204" pitchFamily="34" charset="0"/>
                        </a:rPr>
                        <a:t>Community </a:t>
                      </a:r>
                    </a:p>
                  </a:txBody>
                  <a:tcPr marL="9525" marR="9525" marT="9525" marB="0" anchor="ctr">
                    <a:lnL>
                      <a:noFill/>
                    </a:lnL>
                    <a:lnR>
                      <a:noFill/>
                    </a:lnR>
                    <a:lnT>
                      <a:noFill/>
                    </a:lnT>
                    <a:lnB>
                      <a:noFill/>
                    </a:lnB>
                  </a:tcPr>
                </a:tc>
                <a:tc>
                  <a:txBody>
                    <a:bodyPr/>
                    <a:lstStyle/>
                    <a:p>
                      <a:pPr algn="ctr" fontAlgn="ctr"/>
                      <a:r>
                        <a:rPr lang="en-US" sz="1600" b="0" i="0" u="none" strike="noStrike" dirty="0">
                          <a:solidFill>
                            <a:srgbClr val="000000"/>
                          </a:solidFill>
                          <a:effectLst/>
                          <a:latin typeface="Calibri" panose="020F0502020204030204" pitchFamily="34" charset="0"/>
                        </a:rPr>
                        <a:t>1718.70</a:t>
                      </a:r>
                    </a:p>
                  </a:txBody>
                  <a:tcPr marL="9525" marR="9525" marT="9525" marB="0" anchor="ctr">
                    <a:lnL>
                      <a:noFill/>
                    </a:lnL>
                    <a:lnR>
                      <a:noFill/>
                    </a:lnR>
                    <a:lnT>
                      <a:noFill/>
                    </a:lnT>
                    <a:lnB>
                      <a:noFill/>
                    </a:lnB>
                  </a:tcPr>
                </a:tc>
                <a:tc>
                  <a:txBody>
                    <a:bodyPr/>
                    <a:lstStyle/>
                    <a:p>
                      <a:pPr algn="ctr" fontAlgn="ctr"/>
                      <a:r>
                        <a:rPr lang="en-US" sz="1600" b="0" i="0" u="none" strike="noStrike" dirty="0">
                          <a:solidFill>
                            <a:srgbClr val="000000"/>
                          </a:solidFill>
                          <a:effectLst/>
                          <a:latin typeface="Calibri" panose="020F0502020204030204" pitchFamily="34" charset="0"/>
                        </a:rPr>
                        <a:t>1700.70</a:t>
                      </a:r>
                    </a:p>
                  </a:txBody>
                  <a:tcPr marL="9525" marR="9525" marT="9525" marB="0" anchor="ctr">
                    <a:lnL>
                      <a:noFill/>
                    </a:lnL>
                    <a:lnR>
                      <a:noFill/>
                    </a:lnR>
                    <a:lnT>
                      <a:noFill/>
                    </a:lnT>
                    <a:lnB>
                      <a:noFill/>
                    </a:lnB>
                  </a:tcPr>
                </a:tc>
                <a:tc>
                  <a:txBody>
                    <a:bodyPr/>
                    <a:lstStyle/>
                    <a:p>
                      <a:pPr algn="ctr" fontAlgn="ctr"/>
                      <a:r>
                        <a:rPr lang="en-US" sz="1600" b="0" i="0" u="none" strike="noStrike" dirty="0">
                          <a:solidFill>
                            <a:srgbClr val="000000"/>
                          </a:solidFill>
                          <a:effectLst/>
                          <a:latin typeface="Calibri" panose="020F0502020204030204" pitchFamily="34" charset="0"/>
                        </a:rPr>
                        <a:t>0.0016</a:t>
                      </a:r>
                    </a:p>
                  </a:txBody>
                  <a:tcPr marL="9525" marR="9525" marT="9525" marB="0" anchor="ctr">
                    <a:lnL>
                      <a:noFill/>
                    </a:lnL>
                    <a:lnR>
                      <a:noFill/>
                    </a:lnR>
                    <a:lnT>
                      <a:noFill/>
                    </a:lnT>
                    <a:lnB>
                      <a:noFill/>
                    </a:lnB>
                  </a:tcPr>
                </a:tc>
                <a:tc>
                  <a:txBody>
                    <a:bodyPr/>
                    <a:lstStyle/>
                    <a:p>
                      <a:pPr algn="l" fontAlgn="ctr"/>
                      <a:r>
                        <a:rPr lang="en-US" sz="1600" b="0" i="0" u="none" strike="noStrike">
                          <a:solidFill>
                            <a:srgbClr val="000000"/>
                          </a:solidFill>
                          <a:effectLst/>
                          <a:latin typeface="Calibri" panose="020F0502020204030204" pitchFamily="34" charset="0"/>
                        </a:rPr>
                        <a:t>0.5802</a:t>
                      </a:r>
                    </a:p>
                  </a:txBody>
                  <a:tcPr marL="9525" marR="9525" marT="9525" marB="0" anchor="ctr">
                    <a:lnL>
                      <a:noFill/>
                    </a:lnL>
                    <a:lnR>
                      <a:noFill/>
                    </a:lnR>
                    <a:lnT>
                      <a:noFill/>
                    </a:lnT>
                    <a:lnB>
                      <a:noFill/>
                    </a:lnB>
                  </a:tcPr>
                </a:tc>
                <a:tc>
                  <a:txBody>
                    <a:bodyPr/>
                    <a:lstStyle/>
                    <a:p>
                      <a:pPr algn="l" fontAlgn="ctr"/>
                      <a:r>
                        <a:rPr lang="en-US" sz="1600" b="0" i="0" u="none" strike="noStrike" dirty="0">
                          <a:solidFill>
                            <a:srgbClr val="000000"/>
                          </a:solidFill>
                          <a:effectLst/>
                          <a:latin typeface="Calibri" panose="020F0502020204030204" pitchFamily="34" charset="0"/>
                        </a:rPr>
                        <a:t>not adequate fit</a:t>
                      </a:r>
                    </a:p>
                  </a:txBody>
                  <a:tcPr marL="9525" marR="9525" marT="9525" marB="0" anchor="ctr">
                    <a:lnL>
                      <a:noFill/>
                    </a:lnL>
                    <a:lnR>
                      <a:noFill/>
                    </a:lnR>
                    <a:lnT>
                      <a:noFill/>
                    </a:lnT>
                    <a:lnB>
                      <a:noFill/>
                    </a:lnB>
                  </a:tcPr>
                </a:tc>
                <a:tc>
                  <a:txBody>
                    <a:bodyPr/>
                    <a:lstStyle/>
                    <a:p>
                      <a:pPr algn="l" fontAlgn="b"/>
                      <a:r>
                        <a:rPr lang="en-US" sz="1600" b="0" i="0" u="none" strike="noStrike" dirty="0">
                          <a:solidFill>
                            <a:srgbClr val="000000"/>
                          </a:solidFill>
                          <a:effectLst/>
                          <a:latin typeface="Calibri" panose="020F0502020204030204" pitchFamily="34" charset="0"/>
                        </a:rPr>
                        <a:t>Division of residence </a:t>
                      </a:r>
                    </a:p>
                  </a:txBody>
                  <a:tcPr marL="9525" marR="9525" marT="9525" marB="0" anchor="b">
                    <a:lnL>
                      <a:noFill/>
                    </a:lnL>
                    <a:lnR>
                      <a:noFill/>
                    </a:lnR>
                    <a:lnT>
                      <a:noFill/>
                    </a:lnT>
                    <a:lnB>
                      <a:noFill/>
                    </a:lnB>
                  </a:tcPr>
                </a:tc>
              </a:tr>
              <a:tr h="494588">
                <a:tc>
                  <a:txBody>
                    <a:bodyPr/>
                    <a:lstStyle/>
                    <a:p>
                      <a:pPr algn="l" fontAlgn="ctr"/>
                      <a:r>
                        <a:rPr lang="en-US" sz="1600" b="0" i="0" u="none" strike="noStrike" dirty="0" smtClean="0">
                          <a:solidFill>
                            <a:srgbClr val="000000"/>
                          </a:solidFill>
                          <a:effectLst/>
                          <a:latin typeface="Calibri" panose="020F0502020204030204" pitchFamily="34" charset="0"/>
                        </a:rPr>
                        <a:t>Behavioral</a:t>
                      </a:r>
                      <a:endParaRPr lang="en-US" sz="1600" b="0" i="0" u="none" strike="noStrike" dirty="0">
                        <a:solidFill>
                          <a:srgbClr val="000000"/>
                        </a:solidFill>
                        <a:effectLst/>
                        <a:latin typeface="Calibri" panose="020F0502020204030204" pitchFamily="34" charset="0"/>
                      </a:endParaRPr>
                    </a:p>
                  </a:txBody>
                  <a:tcPr marL="9525" marR="9525" marT="9525" marB="0" anchor="ctr">
                    <a:lnL>
                      <a:noFill/>
                    </a:lnL>
                    <a:lnR>
                      <a:noFill/>
                    </a:lnR>
                    <a:lnT>
                      <a:noFill/>
                    </a:lnT>
                    <a:lnB>
                      <a:noFill/>
                    </a:lnB>
                  </a:tcPr>
                </a:tc>
                <a:tc>
                  <a:txBody>
                    <a:bodyPr/>
                    <a:lstStyle/>
                    <a:p>
                      <a:pPr algn="ctr" fontAlgn="ctr"/>
                      <a:r>
                        <a:rPr lang="en-US" sz="1600" b="0" i="0" u="none" strike="noStrike" dirty="0">
                          <a:solidFill>
                            <a:srgbClr val="000000"/>
                          </a:solidFill>
                          <a:effectLst/>
                          <a:latin typeface="Calibri" panose="020F0502020204030204" pitchFamily="34" charset="0"/>
                        </a:rPr>
                        <a:t>1707.88</a:t>
                      </a:r>
                    </a:p>
                  </a:txBody>
                  <a:tcPr marL="9525" marR="9525" marT="9525" marB="0" anchor="ctr">
                    <a:lnL>
                      <a:noFill/>
                    </a:lnL>
                    <a:lnR>
                      <a:noFill/>
                    </a:lnR>
                    <a:lnT>
                      <a:noFill/>
                    </a:lnT>
                    <a:lnB>
                      <a:noFill/>
                    </a:lnB>
                  </a:tcPr>
                </a:tc>
                <a:tc>
                  <a:txBody>
                    <a:bodyPr/>
                    <a:lstStyle/>
                    <a:p>
                      <a:pPr algn="ctr" fontAlgn="ctr"/>
                      <a:r>
                        <a:rPr lang="en-US" sz="1600" b="0" i="0" u="none" strike="noStrike" dirty="0">
                          <a:solidFill>
                            <a:srgbClr val="000000"/>
                          </a:solidFill>
                          <a:effectLst/>
                          <a:latin typeface="Calibri" panose="020F0502020204030204" pitchFamily="34" charset="0"/>
                        </a:rPr>
                        <a:t>1699.88</a:t>
                      </a:r>
                    </a:p>
                  </a:txBody>
                  <a:tcPr marL="9525" marR="9525" marT="9525" marB="0" anchor="ctr">
                    <a:lnL>
                      <a:noFill/>
                    </a:lnL>
                    <a:lnR>
                      <a:noFill/>
                    </a:lnR>
                    <a:lnT>
                      <a:noFill/>
                    </a:lnT>
                    <a:lnB>
                      <a:noFill/>
                    </a:lnB>
                  </a:tcPr>
                </a:tc>
                <a:tc>
                  <a:txBody>
                    <a:bodyPr/>
                    <a:lstStyle/>
                    <a:p>
                      <a:pPr algn="ctr" fontAlgn="ctr"/>
                      <a:r>
                        <a:rPr lang="en-US" sz="1600" b="0" i="0" u="none" strike="noStrike" dirty="0">
                          <a:solidFill>
                            <a:srgbClr val="000000"/>
                          </a:solidFill>
                          <a:effectLst/>
                          <a:latin typeface="Calibri" panose="020F0502020204030204" pitchFamily="34" charset="0"/>
                        </a:rPr>
                        <a:t>&lt;.0001</a:t>
                      </a:r>
                    </a:p>
                  </a:txBody>
                  <a:tcPr marL="9525" marR="9525" marT="9525" marB="0" anchor="ctr">
                    <a:lnL>
                      <a:noFill/>
                    </a:lnL>
                    <a:lnR>
                      <a:noFill/>
                    </a:lnR>
                    <a:lnT>
                      <a:noFill/>
                    </a:lnT>
                    <a:lnB>
                      <a:noFill/>
                    </a:lnB>
                  </a:tcPr>
                </a:tc>
                <a:tc>
                  <a:txBody>
                    <a:bodyPr/>
                    <a:lstStyle/>
                    <a:p>
                      <a:pPr algn="l" fontAlgn="ctr"/>
                      <a:r>
                        <a:rPr lang="en-US" sz="1600" b="0" i="0" u="none" strike="noStrike">
                          <a:solidFill>
                            <a:srgbClr val="000000"/>
                          </a:solidFill>
                          <a:effectLst/>
                          <a:latin typeface="Calibri" panose="020F0502020204030204" pitchFamily="34" charset="0"/>
                        </a:rPr>
                        <a:t>0.5773</a:t>
                      </a:r>
                    </a:p>
                  </a:txBody>
                  <a:tcPr marL="9525" marR="9525" marT="9525" marB="0" anchor="ctr">
                    <a:lnL>
                      <a:noFill/>
                    </a:lnL>
                    <a:lnR>
                      <a:noFill/>
                    </a:lnR>
                    <a:lnT>
                      <a:noFill/>
                    </a:lnT>
                    <a:lnB>
                      <a:noFill/>
                    </a:lnB>
                  </a:tcPr>
                </a:tc>
                <a:tc>
                  <a:txBody>
                    <a:bodyPr/>
                    <a:lstStyle/>
                    <a:p>
                      <a:pPr algn="l" fontAlgn="ctr"/>
                      <a:r>
                        <a:rPr lang="en-US" sz="1600" b="0" i="0" u="none" strike="noStrike" dirty="0">
                          <a:solidFill>
                            <a:srgbClr val="000000"/>
                          </a:solidFill>
                          <a:effectLst/>
                          <a:latin typeface="Calibri" panose="020F0502020204030204" pitchFamily="34" charset="0"/>
                        </a:rPr>
                        <a:t>adequate fit</a:t>
                      </a:r>
                    </a:p>
                  </a:txBody>
                  <a:tcPr marL="9525" marR="9525" marT="9525" marB="0" anchor="ctr">
                    <a:lnL>
                      <a:noFill/>
                    </a:lnL>
                    <a:lnR>
                      <a:noFill/>
                    </a:lnR>
                    <a:lnT>
                      <a:noFill/>
                    </a:lnT>
                    <a:lnB>
                      <a:noFill/>
                    </a:lnB>
                  </a:tcPr>
                </a:tc>
                <a:tc>
                  <a:txBody>
                    <a:bodyPr/>
                    <a:lstStyle/>
                    <a:p>
                      <a:pPr algn="l" fontAlgn="b"/>
                      <a:r>
                        <a:rPr lang="en-US" sz="1600" b="0" i="0" u="none" strike="noStrike" dirty="0">
                          <a:solidFill>
                            <a:srgbClr val="000000"/>
                          </a:solidFill>
                          <a:effectLst/>
                          <a:latin typeface="Calibri" panose="020F0502020204030204" pitchFamily="34" charset="0"/>
                        </a:rPr>
                        <a:t>Fruits and vegetable intake, Physical activity </a:t>
                      </a:r>
                    </a:p>
                  </a:txBody>
                  <a:tcPr marL="9525" marR="9525" marT="9525" marB="0" anchor="b">
                    <a:lnL>
                      <a:noFill/>
                    </a:lnL>
                    <a:lnR>
                      <a:noFill/>
                    </a:lnR>
                    <a:lnT>
                      <a:noFill/>
                    </a:lnT>
                    <a:lnB>
                      <a:noFill/>
                    </a:lnB>
                  </a:tcPr>
                </a:tc>
              </a:tr>
              <a:tr h="613794">
                <a:tc>
                  <a:txBody>
                    <a:bodyPr/>
                    <a:lstStyle/>
                    <a:p>
                      <a:pPr algn="l" fontAlgn="ctr"/>
                      <a:r>
                        <a:rPr lang="en-US" sz="1600" b="0" i="0" u="none" strike="noStrike" dirty="0">
                          <a:solidFill>
                            <a:srgbClr val="FF0000"/>
                          </a:solidFill>
                          <a:effectLst/>
                          <a:latin typeface="Calibri" panose="020F0502020204030204" pitchFamily="34" charset="0"/>
                        </a:rPr>
                        <a:t>Combined model </a:t>
                      </a:r>
                    </a:p>
                  </a:txBody>
                  <a:tcPr marL="9525" marR="9525" marT="9525" marB="0" anchor="ctr">
                    <a:lnL>
                      <a:noFill/>
                    </a:lnL>
                    <a:lnR>
                      <a:noFill/>
                    </a:lnR>
                    <a:lnT>
                      <a:noFill/>
                    </a:lnT>
                    <a:lnB>
                      <a:noFill/>
                    </a:lnB>
                  </a:tcPr>
                </a:tc>
                <a:tc>
                  <a:txBody>
                    <a:bodyPr/>
                    <a:lstStyle/>
                    <a:p>
                      <a:pPr algn="ctr" fontAlgn="ctr"/>
                      <a:r>
                        <a:rPr lang="en-US" sz="1600" b="0" i="0" u="none" strike="noStrike" dirty="0">
                          <a:solidFill>
                            <a:srgbClr val="FF0000"/>
                          </a:solidFill>
                          <a:effectLst/>
                          <a:latin typeface="Calibri" panose="020F0502020204030204" pitchFamily="34" charset="0"/>
                        </a:rPr>
                        <a:t>1615.55</a:t>
                      </a:r>
                    </a:p>
                  </a:txBody>
                  <a:tcPr marL="9525" marR="9525" marT="9525" marB="0" anchor="ctr">
                    <a:lnL>
                      <a:noFill/>
                    </a:lnL>
                    <a:lnR>
                      <a:noFill/>
                    </a:lnR>
                    <a:lnT>
                      <a:noFill/>
                    </a:lnT>
                    <a:lnB>
                      <a:noFill/>
                    </a:lnB>
                  </a:tcPr>
                </a:tc>
                <a:tc>
                  <a:txBody>
                    <a:bodyPr/>
                    <a:lstStyle/>
                    <a:p>
                      <a:pPr algn="ctr" fontAlgn="ctr"/>
                      <a:r>
                        <a:rPr lang="en-US" sz="1600" b="0" i="0" u="none" strike="noStrike" dirty="0">
                          <a:solidFill>
                            <a:srgbClr val="FF0000"/>
                          </a:solidFill>
                          <a:effectLst/>
                          <a:latin typeface="Calibri" panose="020F0502020204030204" pitchFamily="34" charset="0"/>
                        </a:rPr>
                        <a:t>1581.55</a:t>
                      </a:r>
                    </a:p>
                  </a:txBody>
                  <a:tcPr marL="9525" marR="9525" marT="9525" marB="0" anchor="ctr">
                    <a:lnL>
                      <a:noFill/>
                    </a:lnL>
                    <a:lnR>
                      <a:noFill/>
                    </a:lnR>
                    <a:lnT>
                      <a:noFill/>
                    </a:lnT>
                    <a:lnB>
                      <a:noFill/>
                    </a:lnB>
                  </a:tcPr>
                </a:tc>
                <a:tc>
                  <a:txBody>
                    <a:bodyPr/>
                    <a:lstStyle/>
                    <a:p>
                      <a:pPr algn="ctr" fontAlgn="ctr"/>
                      <a:r>
                        <a:rPr lang="en-US" sz="1600" b="0" i="0" u="none" strike="noStrike" dirty="0">
                          <a:solidFill>
                            <a:srgbClr val="FF0000"/>
                          </a:solidFill>
                          <a:effectLst/>
                          <a:latin typeface="Calibri" panose="020F0502020204030204" pitchFamily="34" charset="0"/>
                        </a:rPr>
                        <a:t>&lt;.0001</a:t>
                      </a:r>
                    </a:p>
                  </a:txBody>
                  <a:tcPr marL="9525" marR="9525" marT="9525" marB="0" anchor="ctr">
                    <a:lnL>
                      <a:noFill/>
                    </a:lnL>
                    <a:lnR>
                      <a:noFill/>
                    </a:lnR>
                    <a:lnT>
                      <a:noFill/>
                    </a:lnT>
                    <a:lnB>
                      <a:noFill/>
                    </a:lnB>
                  </a:tcPr>
                </a:tc>
                <a:tc>
                  <a:txBody>
                    <a:bodyPr/>
                    <a:lstStyle/>
                    <a:p>
                      <a:pPr algn="l" fontAlgn="ctr"/>
                      <a:r>
                        <a:rPr lang="en-US" sz="1600" b="0" i="0" u="none" strike="noStrike" dirty="0">
                          <a:solidFill>
                            <a:srgbClr val="FF0000"/>
                          </a:solidFill>
                          <a:effectLst/>
                          <a:latin typeface="Calibri" panose="020F0502020204030204" pitchFamily="34" charset="0"/>
                        </a:rPr>
                        <a:t>0.6856</a:t>
                      </a:r>
                    </a:p>
                  </a:txBody>
                  <a:tcPr marL="9525" marR="9525" marT="9525" marB="0" anchor="ctr">
                    <a:lnL>
                      <a:noFill/>
                    </a:lnL>
                    <a:lnR>
                      <a:noFill/>
                    </a:lnR>
                    <a:lnT>
                      <a:noFill/>
                    </a:lnT>
                    <a:lnB>
                      <a:noFill/>
                    </a:lnB>
                  </a:tcPr>
                </a:tc>
                <a:tc>
                  <a:txBody>
                    <a:bodyPr/>
                    <a:lstStyle/>
                    <a:p>
                      <a:pPr algn="l" fontAlgn="ctr"/>
                      <a:r>
                        <a:rPr lang="en-US" sz="1600" b="0" i="0" u="none" strike="noStrike" dirty="0">
                          <a:solidFill>
                            <a:srgbClr val="FF0000"/>
                          </a:solidFill>
                          <a:effectLst/>
                          <a:latin typeface="Calibri" panose="020F0502020204030204" pitchFamily="34" charset="0"/>
                        </a:rPr>
                        <a:t>adequate fit</a:t>
                      </a:r>
                    </a:p>
                  </a:txBody>
                  <a:tcPr marL="9525" marR="9525" marT="9525" marB="0" anchor="ctr">
                    <a:lnL>
                      <a:noFill/>
                    </a:lnL>
                    <a:lnR>
                      <a:noFill/>
                    </a:lnR>
                    <a:lnT>
                      <a:noFill/>
                    </a:lnT>
                    <a:lnB>
                      <a:noFill/>
                    </a:lnB>
                  </a:tcPr>
                </a:tc>
                <a:tc>
                  <a:txBody>
                    <a:bodyPr/>
                    <a:lstStyle/>
                    <a:p>
                      <a:pPr algn="l" fontAlgn="b"/>
                      <a:r>
                        <a:rPr lang="en-US" sz="1600" b="0" i="0" u="none" strike="noStrike" dirty="0">
                          <a:solidFill>
                            <a:srgbClr val="FF0000"/>
                          </a:solidFill>
                          <a:effectLst/>
                          <a:latin typeface="Calibri" panose="020F0502020204030204" pitchFamily="34" charset="0"/>
                        </a:rPr>
                        <a:t>Age, division of residence, wealth index, fruits and vegetable intake </a:t>
                      </a:r>
                    </a:p>
                  </a:txBody>
                  <a:tcPr marL="9525" marR="9525" marT="9525" marB="0" anchor="b">
                    <a:lnL>
                      <a:noFill/>
                    </a:lnL>
                    <a:lnR>
                      <a:noFill/>
                    </a:lnR>
                    <a:lnT>
                      <a:noFill/>
                    </a:lnT>
                    <a:lnB>
                      <a:noFill/>
                    </a:lnB>
                  </a:tcPr>
                </a:tc>
              </a:tr>
              <a:tr h="1242203">
                <a:tc>
                  <a:txBody>
                    <a:bodyPr/>
                    <a:lstStyle/>
                    <a:p>
                      <a:pPr algn="l" fontAlgn="ctr"/>
                      <a:r>
                        <a:rPr lang="en-US" sz="1600" b="0" i="0" u="none" strike="noStrike" dirty="0">
                          <a:solidFill>
                            <a:srgbClr val="00B050"/>
                          </a:solidFill>
                          <a:effectLst/>
                          <a:latin typeface="Calibri" panose="020F0502020204030204" pitchFamily="34" charset="0"/>
                        </a:rPr>
                        <a:t>Parsimonious model </a:t>
                      </a:r>
                    </a:p>
                  </a:txBody>
                  <a:tcPr marL="9525" marR="9525" marT="9525"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B050"/>
                          </a:solidFill>
                          <a:effectLst/>
                          <a:latin typeface="Calibri" panose="020F0502020204030204" pitchFamily="34" charset="0"/>
                        </a:rPr>
                        <a:t>1619.49</a:t>
                      </a:r>
                    </a:p>
                  </a:txBody>
                  <a:tcPr marL="9525" marR="9525" marT="9525"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B050"/>
                          </a:solidFill>
                          <a:effectLst/>
                          <a:latin typeface="Calibri" panose="020F0502020204030204" pitchFamily="34" charset="0"/>
                        </a:rPr>
                        <a:t>1553.49</a:t>
                      </a:r>
                    </a:p>
                  </a:txBody>
                  <a:tcPr marL="9525" marR="9525" marT="9525"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ctr"/>
                      <a:r>
                        <a:rPr lang="en-US" sz="1600" b="0" i="0" u="none" strike="noStrike" dirty="0">
                          <a:solidFill>
                            <a:srgbClr val="00B050"/>
                          </a:solidFill>
                          <a:effectLst/>
                          <a:latin typeface="Calibri" panose="020F0502020204030204" pitchFamily="34" charset="0"/>
                        </a:rPr>
                        <a:t>&lt;.0001</a:t>
                      </a:r>
                    </a:p>
                  </a:txBody>
                  <a:tcPr marL="9525" marR="9525" marT="9525"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ctr"/>
                      <a:r>
                        <a:rPr lang="en-US" sz="1600" b="0" i="0" u="none" strike="noStrike" dirty="0">
                          <a:solidFill>
                            <a:srgbClr val="00B050"/>
                          </a:solidFill>
                          <a:effectLst/>
                          <a:latin typeface="Calibri" panose="020F0502020204030204" pitchFamily="34" charset="0"/>
                        </a:rPr>
                        <a:t>0.7053</a:t>
                      </a:r>
                    </a:p>
                  </a:txBody>
                  <a:tcPr marL="9525" marR="9525" marT="9525"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ctr"/>
                      <a:r>
                        <a:rPr lang="en-US" sz="1600" b="0" i="0" u="none" strike="noStrike" dirty="0">
                          <a:solidFill>
                            <a:srgbClr val="00B050"/>
                          </a:solidFill>
                          <a:effectLst/>
                          <a:latin typeface="Calibri" panose="020F0502020204030204" pitchFamily="34" charset="0"/>
                        </a:rPr>
                        <a:t>adequate fit</a:t>
                      </a:r>
                    </a:p>
                  </a:txBody>
                  <a:tcPr marL="9525" marR="9525" marT="9525"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l" fontAlgn="b"/>
                      <a:r>
                        <a:rPr lang="en-US" sz="1600" b="1" i="0" u="none" strike="noStrike" dirty="0">
                          <a:solidFill>
                            <a:srgbClr val="00B050"/>
                          </a:solidFill>
                          <a:effectLst/>
                          <a:latin typeface="Calibri" panose="020F0502020204030204" pitchFamily="34" charset="0"/>
                        </a:rPr>
                        <a:t>Variables considered</a:t>
                      </a:r>
                      <a:r>
                        <a:rPr lang="en-US" sz="1600" b="0" i="0" u="none" strike="noStrike" dirty="0">
                          <a:solidFill>
                            <a:srgbClr val="00B050"/>
                          </a:solidFill>
                          <a:effectLst/>
                          <a:latin typeface="Calibri" panose="020F0502020204030204" pitchFamily="34" charset="0"/>
                        </a:rPr>
                        <a:t>: Age, education, occupation, wealth index, BMI, hypertension status, division of residence, physical activity, fruits and vegetable intake </a:t>
                      </a:r>
                    </a:p>
                  </a:txBody>
                  <a:tcPr marL="9525" marR="9525" marT="9525" marB="0" anchor="b">
                    <a:lnL>
                      <a:noFill/>
                    </a:lnL>
                    <a:lnR>
                      <a:noFill/>
                    </a:lnR>
                    <a:lnT>
                      <a:noFill/>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419515050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 Summary of NBC models </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93611623"/>
              </p:ext>
            </p:extLst>
          </p:nvPr>
        </p:nvGraphicFramePr>
        <p:xfrm>
          <a:off x="1484770" y="2055139"/>
          <a:ext cx="9071571" cy="2819052"/>
        </p:xfrm>
        <a:graphic>
          <a:graphicData uri="http://schemas.openxmlformats.org/drawingml/2006/table">
            <a:tbl>
              <a:tblPr/>
              <a:tblGrid>
                <a:gridCol w="4758295"/>
                <a:gridCol w="2156638"/>
                <a:gridCol w="2156638"/>
              </a:tblGrid>
              <a:tr h="353465">
                <a:tc>
                  <a:txBody>
                    <a:bodyPr/>
                    <a:lstStyle/>
                    <a:p>
                      <a:pPr algn="ctr" fontAlgn="b"/>
                      <a:r>
                        <a:rPr lang="en-US" sz="1600" b="1" i="0" u="none" strike="noStrike" dirty="0">
                          <a:solidFill>
                            <a:srgbClr val="000000"/>
                          </a:solidFill>
                          <a:effectLst/>
                          <a:latin typeface="Calibri" panose="020F0502020204030204" pitchFamily="34" charset="0"/>
                        </a:rPr>
                        <a:t>Models </a:t>
                      </a:r>
                    </a:p>
                  </a:txBody>
                  <a:tcPr marL="9525" marR="9525" marT="9525"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r>
                        <a:rPr lang="en-US" sz="1600" b="1" i="0" u="none" strike="noStrike" dirty="0">
                          <a:solidFill>
                            <a:srgbClr val="000000"/>
                          </a:solidFill>
                          <a:effectLst/>
                          <a:latin typeface="Calibri" panose="020F0502020204030204" pitchFamily="34" charset="0"/>
                        </a:rPr>
                        <a:t>BIC</a:t>
                      </a:r>
                    </a:p>
                  </a:txBody>
                  <a:tcPr marL="9525" marR="9525" marT="9525"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r>
                        <a:rPr lang="en-US" sz="1600" b="1" i="0" u="none" strike="noStrike">
                          <a:solidFill>
                            <a:srgbClr val="000000"/>
                          </a:solidFill>
                          <a:effectLst/>
                          <a:latin typeface="Calibri" panose="020F0502020204030204" pitchFamily="34" charset="0"/>
                        </a:rPr>
                        <a:t>LogL</a:t>
                      </a:r>
                    </a:p>
                  </a:txBody>
                  <a:tcPr marL="9525" marR="9525" marT="9525" marB="0" anchor="b">
                    <a:lnL>
                      <a:noFill/>
                    </a:lnL>
                    <a:lnR>
                      <a:noFill/>
                    </a:lnR>
                    <a:lnT>
                      <a:noFill/>
                    </a:lnT>
                    <a:lnB w="12700" cap="flat" cmpd="sng" algn="ctr">
                      <a:solidFill>
                        <a:srgbClr val="000000"/>
                      </a:solidFill>
                      <a:prstDash val="solid"/>
                      <a:round/>
                      <a:headEnd type="none" w="med" len="med"/>
                      <a:tailEnd type="none" w="med" len="med"/>
                    </a:lnB>
                  </a:tcPr>
                </a:tc>
              </a:tr>
              <a:tr h="376926">
                <a:tc>
                  <a:txBody>
                    <a:bodyPr/>
                    <a:lstStyle/>
                    <a:p>
                      <a:pPr algn="l" fontAlgn="b"/>
                      <a:r>
                        <a:rPr lang="en-US" sz="1600" b="0" i="0" u="none" strike="noStrike" dirty="0">
                          <a:solidFill>
                            <a:srgbClr val="000000"/>
                          </a:solidFill>
                          <a:effectLst/>
                          <a:latin typeface="Calibri" panose="020F0502020204030204" pitchFamily="34" charset="0"/>
                        </a:rPr>
                        <a:t>Null model </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b"/>
                      <a:r>
                        <a:rPr lang="en-US" sz="1600" b="0" i="0" u="none" strike="noStrike">
                          <a:solidFill>
                            <a:srgbClr val="000000"/>
                          </a:solidFill>
                          <a:effectLst/>
                          <a:latin typeface="Calibri" panose="020F0502020204030204" pitchFamily="34" charset="0"/>
                        </a:rPr>
                        <a:t>975.1</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ctr" fontAlgn="b"/>
                      <a:r>
                        <a:rPr lang="en-US" sz="1600" b="0" i="0" u="none" strike="noStrike">
                          <a:solidFill>
                            <a:srgbClr val="000000"/>
                          </a:solidFill>
                          <a:effectLst/>
                          <a:latin typeface="Calibri" panose="020F0502020204030204" pitchFamily="34" charset="0"/>
                        </a:rPr>
                        <a:t>-486.53</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r>
              <a:tr h="337399">
                <a:tc>
                  <a:txBody>
                    <a:bodyPr/>
                    <a:lstStyle/>
                    <a:p>
                      <a:pPr algn="l" fontAlgn="b"/>
                      <a:r>
                        <a:rPr lang="en-US" sz="1600" b="0" i="0" u="none" strike="noStrike" dirty="0">
                          <a:solidFill>
                            <a:srgbClr val="000000"/>
                          </a:solidFill>
                          <a:effectLst/>
                          <a:latin typeface="Calibri" panose="020F0502020204030204" pitchFamily="34" charset="0"/>
                        </a:rPr>
                        <a:t>Individual</a:t>
                      </a:r>
                    </a:p>
                  </a:txBody>
                  <a:tcPr marL="9525" marR="9525" marT="9525" marB="0" anchor="b">
                    <a:lnL>
                      <a:noFill/>
                    </a:lnL>
                    <a:lnR>
                      <a:noFill/>
                    </a:lnR>
                    <a:lnT>
                      <a:noFill/>
                    </a:lnT>
                    <a:lnB>
                      <a:noFill/>
                    </a:lnB>
                  </a:tcPr>
                </a:tc>
                <a:tc>
                  <a:txBody>
                    <a:bodyPr/>
                    <a:lstStyle/>
                    <a:p>
                      <a:pPr algn="ctr" fontAlgn="b"/>
                      <a:r>
                        <a:rPr lang="en-US" sz="1600" b="0" i="0" u="none" strike="noStrike">
                          <a:solidFill>
                            <a:srgbClr val="000000"/>
                          </a:solidFill>
                          <a:effectLst/>
                          <a:latin typeface="Calibri" panose="020F0502020204030204" pitchFamily="34" charset="0"/>
                        </a:rPr>
                        <a:t>1022.51</a:t>
                      </a:r>
                    </a:p>
                  </a:txBody>
                  <a:tcPr marL="9525" marR="9525" marT="9525" marB="0" anchor="b">
                    <a:lnL>
                      <a:noFill/>
                    </a:lnL>
                    <a:lnR>
                      <a:noFill/>
                    </a:lnR>
                    <a:lnT>
                      <a:noFill/>
                    </a:lnT>
                    <a:lnB>
                      <a:noFill/>
                    </a:lnB>
                  </a:tcPr>
                </a:tc>
                <a:tc>
                  <a:txBody>
                    <a:bodyPr/>
                    <a:lstStyle/>
                    <a:p>
                      <a:pPr algn="ctr" fontAlgn="b"/>
                      <a:r>
                        <a:rPr lang="en-US" sz="1600" b="0" i="0" u="none" strike="noStrike">
                          <a:solidFill>
                            <a:srgbClr val="000000"/>
                          </a:solidFill>
                          <a:effectLst/>
                          <a:latin typeface="Calibri" panose="020F0502020204030204" pitchFamily="34" charset="0"/>
                        </a:rPr>
                        <a:t>-483.67</a:t>
                      </a:r>
                    </a:p>
                  </a:txBody>
                  <a:tcPr marL="9525" marR="9525" marT="9525" marB="0" anchor="b">
                    <a:lnL>
                      <a:noFill/>
                    </a:lnL>
                    <a:lnR>
                      <a:noFill/>
                    </a:lnR>
                    <a:lnT>
                      <a:noFill/>
                    </a:lnT>
                    <a:lnB>
                      <a:noFill/>
                    </a:lnB>
                  </a:tcPr>
                </a:tc>
              </a:tr>
              <a:tr h="337399">
                <a:tc>
                  <a:txBody>
                    <a:bodyPr/>
                    <a:lstStyle/>
                    <a:p>
                      <a:pPr algn="l" fontAlgn="b"/>
                      <a:r>
                        <a:rPr lang="en-US" sz="1600" b="0" i="0" u="none" strike="noStrike" dirty="0">
                          <a:solidFill>
                            <a:srgbClr val="000000"/>
                          </a:solidFill>
                          <a:effectLst/>
                          <a:latin typeface="Calibri" panose="020F0502020204030204" pitchFamily="34" charset="0"/>
                        </a:rPr>
                        <a:t>Household </a:t>
                      </a:r>
                    </a:p>
                  </a:txBody>
                  <a:tcPr marL="9525" marR="9525" marT="9525" marB="0" anchor="b">
                    <a:lnL>
                      <a:noFill/>
                    </a:lnL>
                    <a:lnR>
                      <a:noFill/>
                    </a:lnR>
                    <a:lnT>
                      <a:noFill/>
                    </a:lnT>
                    <a:lnB>
                      <a:noFill/>
                    </a:lnB>
                  </a:tcPr>
                </a:tc>
                <a:tc>
                  <a:txBody>
                    <a:bodyPr/>
                    <a:lstStyle/>
                    <a:p>
                      <a:pPr algn="ctr" fontAlgn="b"/>
                      <a:r>
                        <a:rPr lang="en-US" sz="1600" b="0" i="0" u="none" strike="noStrike" dirty="0">
                          <a:solidFill>
                            <a:srgbClr val="000000"/>
                          </a:solidFill>
                          <a:effectLst/>
                          <a:latin typeface="Calibri" panose="020F0502020204030204" pitchFamily="34" charset="0"/>
                        </a:rPr>
                        <a:t>980.976</a:t>
                      </a:r>
                    </a:p>
                  </a:txBody>
                  <a:tcPr marL="9525" marR="9525" marT="9525" marB="0" anchor="b">
                    <a:lnL>
                      <a:noFill/>
                    </a:lnL>
                    <a:lnR>
                      <a:noFill/>
                    </a:lnR>
                    <a:lnT>
                      <a:noFill/>
                    </a:lnT>
                    <a:lnB>
                      <a:noFill/>
                    </a:lnB>
                  </a:tcPr>
                </a:tc>
                <a:tc>
                  <a:txBody>
                    <a:bodyPr/>
                    <a:lstStyle/>
                    <a:p>
                      <a:pPr algn="ctr" fontAlgn="b"/>
                      <a:r>
                        <a:rPr lang="en-US" sz="1600" b="0" i="0" u="none" strike="noStrike">
                          <a:solidFill>
                            <a:srgbClr val="000000"/>
                          </a:solidFill>
                          <a:effectLst/>
                          <a:latin typeface="Calibri" panose="020F0502020204030204" pitchFamily="34" charset="0"/>
                        </a:rPr>
                        <a:t>-483.59</a:t>
                      </a:r>
                    </a:p>
                  </a:txBody>
                  <a:tcPr marL="9525" marR="9525" marT="9525" marB="0" anchor="b">
                    <a:lnL>
                      <a:noFill/>
                    </a:lnL>
                    <a:lnR>
                      <a:noFill/>
                    </a:lnR>
                    <a:lnT>
                      <a:noFill/>
                    </a:lnT>
                    <a:lnB>
                      <a:noFill/>
                    </a:lnB>
                  </a:tcPr>
                </a:tc>
              </a:tr>
              <a:tr h="337399">
                <a:tc>
                  <a:txBody>
                    <a:bodyPr/>
                    <a:lstStyle/>
                    <a:p>
                      <a:pPr algn="l" fontAlgn="b"/>
                      <a:r>
                        <a:rPr lang="en-US" sz="1600" b="0" i="0" u="none" strike="noStrike" dirty="0">
                          <a:solidFill>
                            <a:srgbClr val="000000"/>
                          </a:solidFill>
                          <a:effectLst/>
                          <a:latin typeface="Calibri" panose="020F0502020204030204" pitchFamily="34" charset="0"/>
                        </a:rPr>
                        <a:t>Community </a:t>
                      </a:r>
                    </a:p>
                  </a:txBody>
                  <a:tcPr marL="9525" marR="9525" marT="9525" marB="0" anchor="b">
                    <a:lnL>
                      <a:noFill/>
                    </a:lnL>
                    <a:lnR>
                      <a:noFill/>
                    </a:lnR>
                    <a:lnT>
                      <a:noFill/>
                    </a:lnT>
                    <a:lnB>
                      <a:noFill/>
                    </a:lnB>
                  </a:tcPr>
                </a:tc>
                <a:tc>
                  <a:txBody>
                    <a:bodyPr/>
                    <a:lstStyle/>
                    <a:p>
                      <a:pPr algn="ctr" fontAlgn="b"/>
                      <a:r>
                        <a:rPr lang="en-US" sz="1600" b="0" i="0" u="none" strike="noStrike">
                          <a:solidFill>
                            <a:srgbClr val="000000"/>
                          </a:solidFill>
                          <a:effectLst/>
                          <a:latin typeface="Calibri" panose="020F0502020204030204" pitchFamily="34" charset="0"/>
                        </a:rPr>
                        <a:t>988.569</a:t>
                      </a:r>
                    </a:p>
                  </a:txBody>
                  <a:tcPr marL="9525" marR="9525" marT="9525" marB="0" anchor="b">
                    <a:lnL>
                      <a:noFill/>
                    </a:lnL>
                    <a:lnR>
                      <a:noFill/>
                    </a:lnR>
                    <a:lnT>
                      <a:noFill/>
                    </a:lnT>
                    <a:lnB>
                      <a:noFill/>
                    </a:lnB>
                  </a:tcPr>
                </a:tc>
                <a:tc>
                  <a:txBody>
                    <a:bodyPr/>
                    <a:lstStyle/>
                    <a:p>
                      <a:pPr algn="ctr" fontAlgn="b"/>
                      <a:r>
                        <a:rPr lang="en-US" sz="1600" b="0" i="0" u="none" strike="noStrike">
                          <a:solidFill>
                            <a:srgbClr val="000000"/>
                          </a:solidFill>
                          <a:effectLst/>
                          <a:latin typeface="Calibri" panose="020F0502020204030204" pitchFamily="34" charset="0"/>
                        </a:rPr>
                        <a:t>-483.94</a:t>
                      </a:r>
                    </a:p>
                  </a:txBody>
                  <a:tcPr marL="9525" marR="9525" marT="9525" marB="0" anchor="b">
                    <a:lnL>
                      <a:noFill/>
                    </a:lnL>
                    <a:lnR>
                      <a:noFill/>
                    </a:lnR>
                    <a:lnT>
                      <a:noFill/>
                    </a:lnT>
                    <a:lnB>
                      <a:noFill/>
                    </a:lnB>
                  </a:tcPr>
                </a:tc>
              </a:tr>
              <a:tr h="337399">
                <a:tc>
                  <a:txBody>
                    <a:bodyPr/>
                    <a:lstStyle/>
                    <a:p>
                      <a:pPr algn="l" fontAlgn="b"/>
                      <a:r>
                        <a:rPr lang="en-US" sz="1600" b="0" i="0" u="none" strike="noStrike" dirty="0">
                          <a:solidFill>
                            <a:srgbClr val="000000"/>
                          </a:solidFill>
                          <a:effectLst/>
                          <a:latin typeface="Calibri" panose="020F0502020204030204" pitchFamily="34" charset="0"/>
                        </a:rPr>
                        <a:t>Behavioral</a:t>
                      </a:r>
                    </a:p>
                  </a:txBody>
                  <a:tcPr marL="9525" marR="9525" marT="9525" marB="0" anchor="b">
                    <a:lnL>
                      <a:noFill/>
                    </a:lnL>
                    <a:lnR>
                      <a:noFill/>
                    </a:lnR>
                    <a:lnT>
                      <a:noFill/>
                    </a:lnT>
                    <a:lnB>
                      <a:noFill/>
                    </a:lnB>
                  </a:tcPr>
                </a:tc>
                <a:tc>
                  <a:txBody>
                    <a:bodyPr/>
                    <a:lstStyle/>
                    <a:p>
                      <a:pPr algn="ctr" fontAlgn="b"/>
                      <a:r>
                        <a:rPr lang="en-US" sz="1600" b="0" i="0" u="none" strike="noStrike" dirty="0">
                          <a:solidFill>
                            <a:srgbClr val="000000"/>
                          </a:solidFill>
                          <a:effectLst/>
                          <a:latin typeface="Calibri" panose="020F0502020204030204" pitchFamily="34" charset="0"/>
                        </a:rPr>
                        <a:t>1019.45</a:t>
                      </a:r>
                    </a:p>
                  </a:txBody>
                  <a:tcPr marL="9525" marR="9525" marT="9525" marB="0" anchor="b">
                    <a:lnL>
                      <a:noFill/>
                    </a:lnL>
                    <a:lnR>
                      <a:noFill/>
                    </a:lnR>
                    <a:lnT>
                      <a:noFill/>
                    </a:lnT>
                    <a:lnB>
                      <a:noFill/>
                    </a:lnB>
                  </a:tcPr>
                </a:tc>
                <a:tc>
                  <a:txBody>
                    <a:bodyPr/>
                    <a:lstStyle/>
                    <a:p>
                      <a:pPr algn="ctr" fontAlgn="b"/>
                      <a:r>
                        <a:rPr lang="en-US" sz="1600" b="0" i="0" u="none" strike="noStrike">
                          <a:solidFill>
                            <a:srgbClr val="000000"/>
                          </a:solidFill>
                          <a:effectLst/>
                          <a:latin typeface="Calibri" panose="020F0502020204030204" pitchFamily="34" charset="0"/>
                        </a:rPr>
                        <a:t>-492.48</a:t>
                      </a:r>
                    </a:p>
                  </a:txBody>
                  <a:tcPr marL="9525" marR="9525" marT="9525" marB="0" anchor="b">
                    <a:lnL>
                      <a:noFill/>
                    </a:lnL>
                    <a:lnR>
                      <a:noFill/>
                    </a:lnR>
                    <a:lnT>
                      <a:noFill/>
                    </a:lnT>
                    <a:lnB>
                      <a:noFill/>
                    </a:lnB>
                  </a:tcPr>
                </a:tc>
              </a:tr>
              <a:tr h="337399">
                <a:tc>
                  <a:txBody>
                    <a:bodyPr/>
                    <a:lstStyle/>
                    <a:p>
                      <a:pPr algn="l" fontAlgn="b"/>
                      <a:r>
                        <a:rPr lang="en-US" sz="1600" b="0" i="0" u="none" strike="noStrike" dirty="0">
                          <a:solidFill>
                            <a:srgbClr val="FF0000"/>
                          </a:solidFill>
                          <a:effectLst/>
                          <a:latin typeface="Calibri" panose="020F0502020204030204" pitchFamily="34" charset="0"/>
                        </a:rPr>
                        <a:t>Combined model </a:t>
                      </a:r>
                    </a:p>
                  </a:txBody>
                  <a:tcPr marL="9525" marR="9525" marT="9525" marB="0" anchor="b">
                    <a:lnL>
                      <a:noFill/>
                    </a:lnL>
                    <a:lnR>
                      <a:noFill/>
                    </a:lnR>
                    <a:lnT>
                      <a:noFill/>
                    </a:lnT>
                    <a:lnB>
                      <a:noFill/>
                    </a:lnB>
                  </a:tcPr>
                </a:tc>
                <a:tc>
                  <a:txBody>
                    <a:bodyPr/>
                    <a:lstStyle/>
                    <a:p>
                      <a:pPr algn="ctr" fontAlgn="b"/>
                      <a:r>
                        <a:rPr lang="en-US" sz="1600" b="0" i="0" u="none" strike="noStrike" dirty="0">
                          <a:solidFill>
                            <a:srgbClr val="FF0000"/>
                          </a:solidFill>
                          <a:effectLst/>
                          <a:latin typeface="Calibri" panose="020F0502020204030204" pitchFamily="34" charset="0"/>
                        </a:rPr>
                        <a:t>1076.19</a:t>
                      </a:r>
                    </a:p>
                  </a:txBody>
                  <a:tcPr marL="9525" marR="9525" marT="9525" marB="0" anchor="b">
                    <a:lnL>
                      <a:noFill/>
                    </a:lnL>
                    <a:lnR>
                      <a:noFill/>
                    </a:lnR>
                    <a:lnT>
                      <a:noFill/>
                    </a:lnT>
                    <a:lnB>
                      <a:noFill/>
                    </a:lnB>
                  </a:tcPr>
                </a:tc>
                <a:tc>
                  <a:txBody>
                    <a:bodyPr/>
                    <a:lstStyle/>
                    <a:p>
                      <a:pPr algn="ctr" fontAlgn="b"/>
                      <a:r>
                        <a:rPr lang="en-US" sz="1600" b="0" i="0" u="none" strike="noStrike" dirty="0">
                          <a:solidFill>
                            <a:srgbClr val="FF0000"/>
                          </a:solidFill>
                          <a:effectLst/>
                          <a:latin typeface="Calibri" panose="020F0502020204030204" pitchFamily="34" charset="0"/>
                        </a:rPr>
                        <a:t>-486.38</a:t>
                      </a:r>
                    </a:p>
                  </a:txBody>
                  <a:tcPr marL="9525" marR="9525" marT="9525" marB="0" anchor="b">
                    <a:lnL>
                      <a:noFill/>
                    </a:lnL>
                    <a:lnR>
                      <a:noFill/>
                    </a:lnR>
                    <a:lnT>
                      <a:noFill/>
                    </a:lnT>
                    <a:lnB>
                      <a:noFill/>
                    </a:lnB>
                  </a:tcPr>
                </a:tc>
              </a:tr>
              <a:tr h="401666">
                <a:tc>
                  <a:txBody>
                    <a:bodyPr/>
                    <a:lstStyle/>
                    <a:p>
                      <a:pPr algn="l" fontAlgn="b"/>
                      <a:r>
                        <a:rPr lang="en-US" sz="1600" b="0" i="0" u="none" strike="noStrike" dirty="0">
                          <a:solidFill>
                            <a:srgbClr val="00B050"/>
                          </a:solidFill>
                          <a:effectLst/>
                          <a:latin typeface="Calibri" panose="020F0502020204030204" pitchFamily="34" charset="0"/>
                        </a:rPr>
                        <a:t>Parsimonious model </a:t>
                      </a:r>
                    </a:p>
                  </a:txBody>
                  <a:tcPr marL="9525" marR="9525" marT="9525"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r>
                        <a:rPr lang="en-US" sz="1600" b="0" i="0" u="none" strike="noStrike" dirty="0">
                          <a:solidFill>
                            <a:srgbClr val="00B050"/>
                          </a:solidFill>
                          <a:effectLst/>
                          <a:latin typeface="Calibri" panose="020F0502020204030204" pitchFamily="34" charset="0"/>
                        </a:rPr>
                        <a:t>1053.12</a:t>
                      </a:r>
                    </a:p>
                  </a:txBody>
                  <a:tcPr marL="9525" marR="9525" marT="9525"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r>
                        <a:rPr lang="en-US" sz="1600" b="0" i="0" u="none" strike="noStrike" dirty="0">
                          <a:solidFill>
                            <a:srgbClr val="00B050"/>
                          </a:solidFill>
                          <a:effectLst/>
                          <a:latin typeface="Calibri" panose="020F0502020204030204" pitchFamily="34" charset="0"/>
                        </a:rPr>
                        <a:t>-481.74</a:t>
                      </a:r>
                    </a:p>
                  </a:txBody>
                  <a:tcPr marL="9525" marR="9525" marT="9525" marB="0" anchor="b">
                    <a:lnL>
                      <a:noFill/>
                    </a:lnL>
                    <a:lnR>
                      <a:noFill/>
                    </a:lnR>
                    <a:lnT>
                      <a:noFill/>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99914950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ROC for final model from logistic regression</a:t>
            </a: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25296" y="1837267"/>
            <a:ext cx="4596507" cy="4381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4162111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Results (Odds ratios and 95% C. I) for the risk factors </a:t>
            </a:r>
            <a:endParaRPr lang="en-US" dirty="0"/>
          </a:p>
        </p:txBody>
      </p:sp>
      <p:graphicFrame>
        <p:nvGraphicFramePr>
          <p:cNvPr id="11" name="Content Placeholder 10"/>
          <p:cNvGraphicFramePr>
            <a:graphicFrameLocks noGrp="1"/>
          </p:cNvGraphicFramePr>
          <p:nvPr>
            <p:ph idx="1"/>
            <p:extLst>
              <p:ext uri="{D42A27DB-BD31-4B8C-83A1-F6EECF244321}">
                <p14:modId xmlns:p14="http://schemas.microsoft.com/office/powerpoint/2010/main" val="527823553"/>
              </p:ext>
            </p:extLst>
          </p:nvPr>
        </p:nvGraphicFramePr>
        <p:xfrm>
          <a:off x="1229205" y="1737360"/>
          <a:ext cx="9116291" cy="4246520"/>
        </p:xfrm>
        <a:graphic>
          <a:graphicData uri="http://schemas.openxmlformats.org/drawingml/2006/table">
            <a:tbl>
              <a:tblPr/>
              <a:tblGrid>
                <a:gridCol w="4808036"/>
                <a:gridCol w="1214662"/>
                <a:gridCol w="1651181"/>
                <a:gridCol w="1442412"/>
              </a:tblGrid>
              <a:tr h="221140">
                <a:tc>
                  <a:txBody>
                    <a:bodyPr/>
                    <a:lstStyle/>
                    <a:p>
                      <a:pPr algn="l" fontAlgn="b"/>
                      <a:r>
                        <a:rPr lang="en-US" sz="1400" b="1" i="1" u="none" strike="noStrike" dirty="0">
                          <a:solidFill>
                            <a:srgbClr val="000000"/>
                          </a:solidFill>
                          <a:effectLst/>
                          <a:latin typeface="Times New Roman" panose="02020603050405020304" pitchFamily="18" charset="0"/>
                        </a:rPr>
                        <a:t>Age group</a:t>
                      </a:r>
                    </a:p>
                  </a:txBody>
                  <a:tcPr marL="9525" marR="9525" marT="9525"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OR</a:t>
                      </a:r>
                    </a:p>
                  </a:txBody>
                  <a:tcPr marL="9525" marR="9525" marT="9525"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algn="ctr" fontAlgn="b"/>
                      <a:r>
                        <a:rPr lang="en-US" sz="1400" b="1" i="0" u="none" strike="noStrike">
                          <a:solidFill>
                            <a:srgbClr val="000000"/>
                          </a:solidFill>
                          <a:effectLst/>
                          <a:latin typeface="Times New Roman" panose="02020603050405020304" pitchFamily="18" charset="0"/>
                        </a:rPr>
                        <a:t>95% CI</a:t>
                      </a:r>
                    </a:p>
                  </a:txBody>
                  <a:tcPr marL="9525" marR="9525" marT="9525" marB="0" anchor="b">
                    <a:lnL>
                      <a:noFill/>
                    </a:lnL>
                    <a:lnR>
                      <a:noFill/>
                    </a:lnR>
                    <a:lnT>
                      <a:noFill/>
                    </a:lnT>
                    <a:lnB w="12700" cap="flat" cmpd="sng" algn="ctr">
                      <a:solidFill>
                        <a:schemeClr val="tx1"/>
                      </a:solidFill>
                      <a:prstDash val="solid"/>
                      <a:round/>
                      <a:headEnd type="none" w="med" len="med"/>
                      <a:tailEnd type="none" w="med" len="med"/>
                    </a:lnB>
                  </a:tcPr>
                </a:tc>
                <a:tc>
                  <a:txBody>
                    <a:bodyPr/>
                    <a:lstStyle/>
                    <a:p>
                      <a:pPr algn="ctr" fontAlgn="b"/>
                      <a:r>
                        <a:rPr lang="en-US" sz="1400" b="1" i="0" u="none" strike="noStrike" dirty="0">
                          <a:solidFill>
                            <a:srgbClr val="000000"/>
                          </a:solidFill>
                          <a:effectLst/>
                          <a:latin typeface="Times New Roman" panose="02020603050405020304" pitchFamily="18" charset="0"/>
                        </a:rPr>
                        <a:t>p value </a:t>
                      </a:r>
                    </a:p>
                  </a:txBody>
                  <a:tcPr marL="9525" marR="9525" marT="9525" marB="0" anchor="b">
                    <a:lnL>
                      <a:noFill/>
                    </a:lnL>
                    <a:lnR>
                      <a:noFill/>
                    </a:lnR>
                    <a:lnT>
                      <a:noFill/>
                    </a:lnT>
                    <a:lnB w="12700" cap="flat" cmpd="sng" algn="ctr">
                      <a:solidFill>
                        <a:schemeClr val="tx1"/>
                      </a:solidFill>
                      <a:prstDash val="solid"/>
                      <a:round/>
                      <a:headEnd type="none" w="med" len="med"/>
                      <a:tailEnd type="none" w="med" len="med"/>
                    </a:lnB>
                  </a:tcPr>
                </a:tc>
              </a:tr>
              <a:tr h="221140">
                <a:tc>
                  <a:txBody>
                    <a:bodyPr/>
                    <a:lstStyle/>
                    <a:p>
                      <a:pPr algn="l" fontAlgn="b"/>
                      <a:r>
                        <a:rPr lang="en-US" sz="1400" b="0" i="0" u="none" strike="noStrike">
                          <a:solidFill>
                            <a:srgbClr val="000000"/>
                          </a:solidFill>
                          <a:effectLst/>
                          <a:latin typeface="Times New Roman" panose="02020603050405020304" pitchFamily="18" charset="0"/>
                        </a:rPr>
                        <a:t>25-34</a:t>
                      </a:r>
                    </a:p>
                  </a:txBody>
                  <a:tcPr marL="85725" marR="9525" marT="9525"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Ref</a:t>
                      </a:r>
                    </a:p>
                  </a:txBody>
                  <a:tcPr marL="9525" marR="9525" marT="9525"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w="12700" cap="flat" cmpd="sng" algn="ctr">
                      <a:solidFill>
                        <a:schemeClr val="tx1"/>
                      </a:solidFill>
                      <a:prstDash val="solid"/>
                      <a:round/>
                      <a:headEnd type="none" w="med" len="med"/>
                      <a:tailEnd type="none" w="med" len="med"/>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w="12700" cap="flat" cmpd="sng" algn="ctr">
                      <a:solidFill>
                        <a:schemeClr val="tx1"/>
                      </a:solidFill>
                      <a:prstDash val="solid"/>
                      <a:round/>
                      <a:headEnd type="none" w="med" len="med"/>
                      <a:tailEnd type="none" w="med" len="med"/>
                    </a:lnT>
                    <a:lnB>
                      <a:noFill/>
                    </a:lnB>
                  </a:tcPr>
                </a:tc>
              </a:tr>
              <a:tr h="221140">
                <a:tc>
                  <a:txBody>
                    <a:bodyPr/>
                    <a:lstStyle/>
                    <a:p>
                      <a:pPr algn="l" fontAlgn="b"/>
                      <a:r>
                        <a:rPr lang="en-US" sz="1400" b="0" i="0" u="none" strike="noStrike">
                          <a:solidFill>
                            <a:srgbClr val="000000"/>
                          </a:solidFill>
                          <a:effectLst/>
                          <a:latin typeface="Times New Roman" panose="02020603050405020304" pitchFamily="18" charset="0"/>
                        </a:rPr>
                        <a:t>35-44</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2.93</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(1.79, 4.8)</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&lt;.0001</a:t>
                      </a:r>
                    </a:p>
                  </a:txBody>
                  <a:tcPr marL="9525" marR="9525" marT="9525" marB="0" anchor="b">
                    <a:lnL>
                      <a:noFill/>
                    </a:lnL>
                    <a:lnR>
                      <a:noFill/>
                    </a:lnR>
                    <a:lnT>
                      <a:noFill/>
                    </a:lnT>
                    <a:lnB>
                      <a:noFill/>
                    </a:lnB>
                  </a:tcPr>
                </a:tc>
              </a:tr>
              <a:tr h="221140">
                <a:tc>
                  <a:txBody>
                    <a:bodyPr/>
                    <a:lstStyle/>
                    <a:p>
                      <a:pPr algn="l" fontAlgn="b"/>
                      <a:r>
                        <a:rPr lang="en-US" sz="1400" b="0" i="0" u="none" strike="noStrike">
                          <a:solidFill>
                            <a:srgbClr val="000000"/>
                          </a:solidFill>
                          <a:effectLst/>
                          <a:latin typeface="Times New Roman" panose="02020603050405020304" pitchFamily="18" charset="0"/>
                        </a:rPr>
                        <a:t>45-54</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4.18</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(2.56, 6.84)</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&lt;.0001</a:t>
                      </a:r>
                    </a:p>
                  </a:txBody>
                  <a:tcPr marL="9525" marR="9525" marT="9525" marB="0" anchor="b">
                    <a:lnL>
                      <a:noFill/>
                    </a:lnL>
                    <a:lnR>
                      <a:noFill/>
                    </a:lnR>
                    <a:lnT>
                      <a:noFill/>
                    </a:lnT>
                    <a:lnB>
                      <a:noFill/>
                    </a:lnB>
                  </a:tcPr>
                </a:tc>
              </a:tr>
              <a:tr h="234590">
                <a:tc>
                  <a:txBody>
                    <a:bodyPr/>
                    <a:lstStyle/>
                    <a:p>
                      <a:pPr algn="l" fontAlgn="b"/>
                      <a:r>
                        <a:rPr lang="en-US" sz="1400" b="0" i="0" u="none" strike="noStrike">
                          <a:solidFill>
                            <a:srgbClr val="000000"/>
                          </a:solidFill>
                          <a:effectLst/>
                          <a:latin typeface="Times New Roman" panose="02020603050405020304" pitchFamily="18" charset="0"/>
                        </a:rPr>
                        <a:t>55-64</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6.39</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(3.77, 10.83)</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&lt;.0001</a:t>
                      </a:r>
                    </a:p>
                  </a:txBody>
                  <a:tcPr marL="9525" marR="9525" marT="9525" marB="0" anchor="b">
                    <a:lnL>
                      <a:noFill/>
                    </a:lnL>
                    <a:lnR>
                      <a:noFill/>
                    </a:lnR>
                    <a:lnT>
                      <a:noFill/>
                    </a:lnT>
                    <a:lnB>
                      <a:noFill/>
                    </a:lnB>
                  </a:tcPr>
                </a:tc>
              </a:tr>
              <a:tr h="221140">
                <a:tc>
                  <a:txBody>
                    <a:bodyPr/>
                    <a:lstStyle/>
                    <a:p>
                      <a:pPr algn="l" fontAlgn="b"/>
                      <a:r>
                        <a:rPr lang="en-US" sz="1400" b="0" i="0" u="none" strike="noStrike">
                          <a:solidFill>
                            <a:srgbClr val="000000"/>
                          </a:solidFill>
                          <a:effectLst/>
                          <a:latin typeface="Times New Roman" panose="02020603050405020304" pitchFamily="18" charset="0"/>
                        </a:rPr>
                        <a:t>65+</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2.83</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(1.48, 5.4)</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0.002</a:t>
                      </a:r>
                    </a:p>
                  </a:txBody>
                  <a:tcPr marL="9525" marR="9525" marT="9525" marB="0" anchor="b">
                    <a:lnL>
                      <a:noFill/>
                    </a:lnL>
                    <a:lnR>
                      <a:noFill/>
                    </a:lnR>
                    <a:lnT>
                      <a:noFill/>
                    </a:lnT>
                    <a:lnB>
                      <a:noFill/>
                    </a:lnB>
                  </a:tcPr>
                </a:tc>
              </a:tr>
              <a:tr h="221140">
                <a:tc>
                  <a:txBody>
                    <a:bodyPr/>
                    <a:lstStyle/>
                    <a:p>
                      <a:pPr algn="l" fontAlgn="b"/>
                      <a:r>
                        <a:rPr lang="en-US" sz="1400" b="1" i="1" u="none" strike="noStrike" dirty="0">
                          <a:solidFill>
                            <a:srgbClr val="000000"/>
                          </a:solidFill>
                          <a:effectLst/>
                          <a:latin typeface="Times New Roman" panose="02020603050405020304" pitchFamily="18" charset="0"/>
                        </a:rPr>
                        <a:t>Education</a:t>
                      </a: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r>
              <a:tr h="221140">
                <a:tc>
                  <a:txBody>
                    <a:bodyPr/>
                    <a:lstStyle/>
                    <a:p>
                      <a:pPr algn="l" fontAlgn="b"/>
                      <a:r>
                        <a:rPr lang="en-US" sz="1400" b="0" i="0" u="none" strike="noStrike">
                          <a:solidFill>
                            <a:srgbClr val="000000"/>
                          </a:solidFill>
                          <a:effectLst/>
                          <a:latin typeface="Times New Roman" panose="02020603050405020304" pitchFamily="18" charset="0"/>
                        </a:rPr>
                        <a:t>No formal schooling </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Ref</a:t>
                      </a: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r>
              <a:tr h="221140">
                <a:tc>
                  <a:txBody>
                    <a:bodyPr/>
                    <a:lstStyle/>
                    <a:p>
                      <a:pPr algn="l" fontAlgn="b"/>
                      <a:r>
                        <a:rPr lang="en-US" sz="1400" b="0" i="0" u="none" strike="noStrike" dirty="0">
                          <a:solidFill>
                            <a:srgbClr val="000000"/>
                          </a:solidFill>
                          <a:effectLst/>
                          <a:latin typeface="Times New Roman" panose="02020603050405020304" pitchFamily="18" charset="0"/>
                        </a:rPr>
                        <a:t>Less than primary school</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0.69</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(0.44, 1.11)</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0.124</a:t>
                      </a:r>
                    </a:p>
                  </a:txBody>
                  <a:tcPr marL="9525" marR="9525" marT="9525" marB="0" anchor="b">
                    <a:lnL>
                      <a:noFill/>
                    </a:lnL>
                    <a:lnR>
                      <a:noFill/>
                    </a:lnR>
                    <a:lnT>
                      <a:noFill/>
                    </a:lnT>
                    <a:lnB>
                      <a:noFill/>
                    </a:lnB>
                  </a:tcPr>
                </a:tc>
              </a:tr>
              <a:tr h="221140">
                <a:tc>
                  <a:txBody>
                    <a:bodyPr/>
                    <a:lstStyle/>
                    <a:p>
                      <a:pPr algn="l" fontAlgn="b"/>
                      <a:r>
                        <a:rPr lang="en-US" sz="1400" b="0" i="0" u="none" strike="noStrike">
                          <a:solidFill>
                            <a:srgbClr val="000000"/>
                          </a:solidFill>
                          <a:effectLst/>
                          <a:latin typeface="Times New Roman" panose="02020603050405020304" pitchFamily="18" charset="0"/>
                        </a:rPr>
                        <a:t>Primary complete</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1.10</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(0.69, 1.73)</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0.694</a:t>
                      </a:r>
                    </a:p>
                  </a:txBody>
                  <a:tcPr marL="9525" marR="9525" marT="9525" marB="0" anchor="b">
                    <a:lnL>
                      <a:noFill/>
                    </a:lnL>
                    <a:lnR>
                      <a:noFill/>
                    </a:lnR>
                    <a:lnT>
                      <a:noFill/>
                    </a:lnT>
                    <a:lnB>
                      <a:noFill/>
                    </a:lnB>
                  </a:tcPr>
                </a:tc>
              </a:tr>
              <a:tr h="221140">
                <a:tc>
                  <a:txBody>
                    <a:bodyPr/>
                    <a:lstStyle/>
                    <a:p>
                      <a:pPr algn="l" fontAlgn="b"/>
                      <a:r>
                        <a:rPr lang="en-US" sz="1400" b="0" i="0" u="none" strike="noStrike" dirty="0" smtClean="0">
                          <a:solidFill>
                            <a:srgbClr val="000000"/>
                          </a:solidFill>
                          <a:effectLst/>
                          <a:latin typeface="Times New Roman" panose="02020603050405020304" pitchFamily="18" charset="0"/>
                        </a:rPr>
                        <a:t>Secondary </a:t>
                      </a:r>
                      <a:r>
                        <a:rPr lang="en-US" sz="1400" b="0" i="0" u="none" strike="noStrike" dirty="0">
                          <a:solidFill>
                            <a:srgbClr val="000000"/>
                          </a:solidFill>
                          <a:effectLst/>
                          <a:latin typeface="Times New Roman" panose="02020603050405020304" pitchFamily="18" charset="0"/>
                        </a:rPr>
                        <a:t>school complete</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0.94</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(0.62, 1.41)</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0.749</a:t>
                      </a:r>
                    </a:p>
                  </a:txBody>
                  <a:tcPr marL="9525" marR="9525" marT="9525" marB="0" anchor="b">
                    <a:lnL>
                      <a:noFill/>
                    </a:lnL>
                    <a:lnR>
                      <a:noFill/>
                    </a:lnR>
                    <a:lnT>
                      <a:noFill/>
                    </a:lnT>
                    <a:lnB>
                      <a:noFill/>
                    </a:lnB>
                  </a:tcPr>
                </a:tc>
              </a:tr>
              <a:tr h="201232">
                <a:tc>
                  <a:txBody>
                    <a:bodyPr/>
                    <a:lstStyle/>
                    <a:p>
                      <a:pPr algn="l" fontAlgn="b"/>
                      <a:r>
                        <a:rPr lang="en-US" sz="1400" b="0" i="0" u="none" strike="noStrike" dirty="0">
                          <a:solidFill>
                            <a:srgbClr val="000000"/>
                          </a:solidFill>
                          <a:effectLst/>
                          <a:latin typeface="Times New Roman" panose="02020603050405020304" pitchFamily="18" charset="0"/>
                        </a:rPr>
                        <a:t>Higher secondary complete and above </a:t>
                      </a:r>
                    </a:p>
                  </a:txBody>
                  <a:tcPr marL="85725" marR="9525" marT="9525" marB="0" anchor="b">
                    <a:lnL>
                      <a:noFill/>
                    </a:lnL>
                    <a:lnR>
                      <a:noFill/>
                    </a:lnR>
                    <a:lnT>
                      <a:noFill/>
                    </a:lnT>
                    <a:lnB>
                      <a:noFill/>
                    </a:lnB>
                  </a:tcPr>
                </a:tc>
                <a:tc>
                  <a:txBody>
                    <a:bodyPr/>
                    <a:lstStyle/>
                    <a:p>
                      <a:pPr algn="ctr" fontAlgn="b"/>
                      <a:r>
                        <a:rPr lang="en-US" sz="1400" b="0" i="0" u="none" strike="noStrike" dirty="0">
                          <a:solidFill>
                            <a:srgbClr val="000000"/>
                          </a:solidFill>
                          <a:effectLst/>
                          <a:latin typeface="Times New Roman" panose="02020603050405020304" pitchFamily="18" charset="0"/>
                        </a:rPr>
                        <a:t>0.76</a:t>
                      </a:r>
                    </a:p>
                  </a:txBody>
                  <a:tcPr marL="9525" marR="9525" marT="9525" marB="0" anchor="b">
                    <a:lnL>
                      <a:noFill/>
                    </a:lnL>
                    <a:lnR>
                      <a:noFill/>
                    </a:lnR>
                    <a:lnT>
                      <a:noFill/>
                    </a:lnT>
                    <a:lnB>
                      <a:noFill/>
                    </a:lnB>
                  </a:tcPr>
                </a:tc>
                <a:tc>
                  <a:txBody>
                    <a:bodyPr/>
                    <a:lstStyle/>
                    <a:p>
                      <a:pPr algn="ctr" fontAlgn="b"/>
                      <a:r>
                        <a:rPr lang="en-US" sz="1400" b="0" i="0" u="none" strike="noStrike" dirty="0">
                          <a:solidFill>
                            <a:srgbClr val="000000"/>
                          </a:solidFill>
                          <a:effectLst/>
                          <a:latin typeface="Times New Roman" panose="02020603050405020304" pitchFamily="18" charset="0"/>
                        </a:rPr>
                        <a:t>(0.5, 1.14)</a:t>
                      </a:r>
                    </a:p>
                  </a:txBody>
                  <a:tcPr marL="9525" marR="9525" marT="9525" marB="0" anchor="b">
                    <a:lnL>
                      <a:noFill/>
                    </a:lnL>
                    <a:lnR>
                      <a:noFill/>
                    </a:lnR>
                    <a:lnT>
                      <a:noFill/>
                    </a:lnT>
                    <a:lnB>
                      <a:noFill/>
                    </a:lnB>
                  </a:tcPr>
                </a:tc>
                <a:tc>
                  <a:txBody>
                    <a:bodyPr/>
                    <a:lstStyle/>
                    <a:p>
                      <a:pPr algn="ctr" fontAlgn="b"/>
                      <a:r>
                        <a:rPr lang="en-US" sz="1400" b="0" i="0" u="none" strike="noStrike" dirty="0">
                          <a:solidFill>
                            <a:srgbClr val="000000"/>
                          </a:solidFill>
                          <a:effectLst/>
                          <a:latin typeface="Times New Roman" panose="02020603050405020304" pitchFamily="18" charset="0"/>
                        </a:rPr>
                        <a:t>0.180</a:t>
                      </a:r>
                    </a:p>
                  </a:txBody>
                  <a:tcPr marL="9525" marR="9525" marT="9525" marB="0" anchor="b">
                    <a:lnL>
                      <a:noFill/>
                    </a:lnL>
                    <a:lnR>
                      <a:noFill/>
                    </a:lnR>
                    <a:lnT>
                      <a:noFill/>
                    </a:lnT>
                    <a:lnB>
                      <a:noFill/>
                    </a:lnB>
                  </a:tcPr>
                </a:tc>
              </a:tr>
              <a:tr h="221140">
                <a:tc>
                  <a:txBody>
                    <a:bodyPr/>
                    <a:lstStyle/>
                    <a:p>
                      <a:pPr algn="l" fontAlgn="b"/>
                      <a:r>
                        <a:rPr lang="en-US" sz="1400" b="1" i="1" u="none" strike="noStrike" dirty="0">
                          <a:solidFill>
                            <a:srgbClr val="000000"/>
                          </a:solidFill>
                          <a:effectLst/>
                          <a:latin typeface="Times New Roman" panose="02020603050405020304" pitchFamily="18" charset="0"/>
                        </a:rPr>
                        <a:t>Occupation </a:t>
                      </a: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r>
              <a:tr h="221140">
                <a:tc>
                  <a:txBody>
                    <a:bodyPr/>
                    <a:lstStyle/>
                    <a:p>
                      <a:pPr algn="l" fontAlgn="b"/>
                      <a:r>
                        <a:rPr lang="en-US" sz="1400" b="0" i="0" u="none" strike="noStrike" dirty="0">
                          <a:solidFill>
                            <a:srgbClr val="000000"/>
                          </a:solidFill>
                          <a:effectLst/>
                          <a:latin typeface="Times New Roman" panose="02020603050405020304" pitchFamily="18" charset="0"/>
                        </a:rPr>
                        <a:t>Day </a:t>
                      </a:r>
                      <a:r>
                        <a:rPr lang="en-US" sz="1400" b="0" i="0" u="none" strike="noStrike" dirty="0" err="1">
                          <a:solidFill>
                            <a:srgbClr val="000000"/>
                          </a:solidFill>
                          <a:effectLst/>
                          <a:latin typeface="Times New Roman" panose="02020603050405020304" pitchFamily="18" charset="0"/>
                        </a:rPr>
                        <a:t>labourar</a:t>
                      </a:r>
                      <a:endParaRPr lang="en-US" sz="1400" b="0" i="0" u="none" strike="noStrike" dirty="0">
                        <a:solidFill>
                          <a:srgbClr val="000000"/>
                        </a:solidFill>
                        <a:effectLst/>
                        <a:latin typeface="Times New Roman" panose="02020603050405020304" pitchFamily="18" charset="0"/>
                      </a:endParaRP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Ref</a:t>
                      </a: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r>
              <a:tr h="221140">
                <a:tc>
                  <a:txBody>
                    <a:bodyPr/>
                    <a:lstStyle/>
                    <a:p>
                      <a:pPr algn="l" fontAlgn="b"/>
                      <a:r>
                        <a:rPr lang="en-US" sz="1400" b="0" i="0" u="none" strike="noStrike">
                          <a:solidFill>
                            <a:srgbClr val="000000"/>
                          </a:solidFill>
                          <a:effectLst/>
                          <a:latin typeface="Times New Roman" panose="02020603050405020304" pitchFamily="18" charset="0"/>
                        </a:rPr>
                        <a:t>Farmer</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6.01</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(1.3, 27.86)</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0.022</a:t>
                      </a:r>
                    </a:p>
                  </a:txBody>
                  <a:tcPr marL="9525" marR="9525" marT="9525" marB="0" anchor="b">
                    <a:lnL>
                      <a:noFill/>
                    </a:lnL>
                    <a:lnR>
                      <a:noFill/>
                    </a:lnR>
                    <a:lnT>
                      <a:noFill/>
                    </a:lnT>
                    <a:lnB>
                      <a:noFill/>
                    </a:lnB>
                  </a:tcPr>
                </a:tc>
              </a:tr>
              <a:tr h="221140">
                <a:tc>
                  <a:txBody>
                    <a:bodyPr/>
                    <a:lstStyle/>
                    <a:p>
                      <a:pPr algn="l" fontAlgn="b"/>
                      <a:r>
                        <a:rPr lang="en-US" sz="1400" b="0" i="0" u="none" strike="noStrike" dirty="0">
                          <a:solidFill>
                            <a:srgbClr val="000000"/>
                          </a:solidFill>
                          <a:effectLst/>
                          <a:latin typeface="Times New Roman" panose="02020603050405020304" pitchFamily="18" charset="0"/>
                        </a:rPr>
                        <a:t>Home maker</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5.76</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(1.32, 25.06)</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0.020</a:t>
                      </a:r>
                    </a:p>
                  </a:txBody>
                  <a:tcPr marL="9525" marR="9525" marT="9525" marB="0" anchor="b">
                    <a:lnL>
                      <a:noFill/>
                    </a:lnL>
                    <a:lnR>
                      <a:noFill/>
                    </a:lnR>
                    <a:lnT>
                      <a:noFill/>
                    </a:lnT>
                    <a:lnB>
                      <a:noFill/>
                    </a:lnB>
                  </a:tcPr>
                </a:tc>
              </a:tr>
              <a:tr h="221140">
                <a:tc>
                  <a:txBody>
                    <a:bodyPr/>
                    <a:lstStyle/>
                    <a:p>
                      <a:pPr algn="l" fontAlgn="b"/>
                      <a:r>
                        <a:rPr lang="en-US" sz="1400" b="0" i="0" u="none" strike="noStrike">
                          <a:solidFill>
                            <a:srgbClr val="000000"/>
                          </a:solidFill>
                          <a:effectLst/>
                          <a:latin typeface="Times New Roman" panose="02020603050405020304" pitchFamily="18" charset="0"/>
                        </a:rPr>
                        <a:t>Salaried staff </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4.75</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(1.06, 21.27)</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0.041</a:t>
                      </a:r>
                    </a:p>
                  </a:txBody>
                  <a:tcPr marL="9525" marR="9525" marT="9525" marB="0" anchor="b">
                    <a:lnL>
                      <a:noFill/>
                    </a:lnL>
                    <a:lnR>
                      <a:noFill/>
                    </a:lnR>
                    <a:lnT>
                      <a:noFill/>
                    </a:lnT>
                    <a:lnB>
                      <a:noFill/>
                    </a:lnB>
                  </a:tcPr>
                </a:tc>
              </a:tr>
              <a:tr h="221140">
                <a:tc>
                  <a:txBody>
                    <a:bodyPr/>
                    <a:lstStyle/>
                    <a:p>
                      <a:pPr algn="l" fontAlgn="b"/>
                      <a:r>
                        <a:rPr lang="en-US" sz="1400" b="0" i="0" u="none" strike="noStrike" dirty="0">
                          <a:solidFill>
                            <a:srgbClr val="000000"/>
                          </a:solidFill>
                          <a:effectLst/>
                          <a:latin typeface="Times New Roman" panose="02020603050405020304" pitchFamily="18" charset="0"/>
                        </a:rPr>
                        <a:t>Business</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6.47</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(1.47, 28.56)</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0.014</a:t>
                      </a:r>
                    </a:p>
                  </a:txBody>
                  <a:tcPr marL="9525" marR="9525" marT="9525" marB="0" anchor="b">
                    <a:lnL>
                      <a:noFill/>
                    </a:lnL>
                    <a:lnR>
                      <a:noFill/>
                    </a:lnR>
                    <a:lnT>
                      <a:noFill/>
                    </a:lnT>
                    <a:lnB>
                      <a:noFill/>
                    </a:lnB>
                  </a:tcPr>
                </a:tc>
              </a:tr>
              <a:tr h="221140">
                <a:tc>
                  <a:txBody>
                    <a:bodyPr/>
                    <a:lstStyle/>
                    <a:p>
                      <a:pPr algn="l" fontAlgn="b"/>
                      <a:r>
                        <a:rPr lang="en-US" sz="1400" b="0" i="0" u="none" strike="noStrike">
                          <a:solidFill>
                            <a:srgbClr val="000000"/>
                          </a:solidFill>
                          <a:effectLst/>
                          <a:latin typeface="Times New Roman" panose="02020603050405020304" pitchFamily="18" charset="0"/>
                        </a:rPr>
                        <a:t>Others</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5.92</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(1.33, 26.43)</a:t>
                      </a:r>
                    </a:p>
                  </a:txBody>
                  <a:tcPr marL="9525" marR="9525" marT="9525" marB="0" anchor="b">
                    <a:lnL>
                      <a:noFill/>
                    </a:lnL>
                    <a:lnR>
                      <a:noFill/>
                    </a:lnR>
                    <a:lnT>
                      <a:noFill/>
                    </a:lnT>
                    <a:lnB>
                      <a:noFill/>
                    </a:lnB>
                  </a:tcPr>
                </a:tc>
                <a:tc>
                  <a:txBody>
                    <a:bodyPr/>
                    <a:lstStyle/>
                    <a:p>
                      <a:pPr algn="ctr" fontAlgn="b"/>
                      <a:r>
                        <a:rPr lang="en-US" sz="1400" b="0" i="0" u="none" strike="noStrike" dirty="0">
                          <a:solidFill>
                            <a:srgbClr val="000000"/>
                          </a:solidFill>
                          <a:effectLst/>
                          <a:latin typeface="Times New Roman" panose="02020603050405020304" pitchFamily="18" charset="0"/>
                        </a:rPr>
                        <a:t>0.020</a:t>
                      </a:r>
                    </a:p>
                  </a:txBody>
                  <a:tcPr marL="9525" marR="9525" marT="9525" marB="0" anchor="b">
                    <a:lnL>
                      <a:noFill/>
                    </a:lnL>
                    <a:lnR>
                      <a:noFill/>
                    </a:lnR>
                    <a:lnT>
                      <a:noFill/>
                    </a:lnT>
                    <a:lnB>
                      <a:noFill/>
                    </a:lnB>
                  </a:tcPr>
                </a:tc>
              </a:tr>
            </a:tbl>
          </a:graphicData>
        </a:graphic>
      </p:graphicFrame>
    </p:spTree>
    <p:extLst>
      <p:ext uri="{BB962C8B-B14F-4D97-AF65-F5344CB8AC3E}">
        <p14:creationId xmlns:p14="http://schemas.microsoft.com/office/powerpoint/2010/main" val="37494789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Results (Odds ratios and 95% C. I) for the risk factors </a:t>
            </a:r>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4225938551"/>
              </p:ext>
            </p:extLst>
          </p:nvPr>
        </p:nvGraphicFramePr>
        <p:xfrm>
          <a:off x="1302327" y="1902698"/>
          <a:ext cx="9301017" cy="3500580"/>
        </p:xfrm>
        <a:graphic>
          <a:graphicData uri="http://schemas.openxmlformats.org/drawingml/2006/table">
            <a:tbl>
              <a:tblPr/>
              <a:tblGrid>
                <a:gridCol w="4905463"/>
                <a:gridCol w="1239275"/>
                <a:gridCol w="1684640"/>
                <a:gridCol w="1471639"/>
              </a:tblGrid>
              <a:tr h="233372">
                <a:tc>
                  <a:txBody>
                    <a:bodyPr/>
                    <a:lstStyle/>
                    <a:p>
                      <a:pPr algn="l" fontAlgn="b"/>
                      <a:r>
                        <a:rPr lang="en-US" sz="1400" b="1" i="1" u="none" strike="noStrike" dirty="0">
                          <a:solidFill>
                            <a:srgbClr val="000000"/>
                          </a:solidFill>
                          <a:effectLst/>
                          <a:latin typeface="Times New Roman" panose="02020603050405020304" pitchFamily="18" charset="0"/>
                        </a:rPr>
                        <a:t>Body mass index</a:t>
                      </a:r>
                    </a:p>
                  </a:txBody>
                  <a:tcPr marL="9525" marR="9525" marT="9525" marB="0" anchor="b">
                    <a:lnL>
                      <a:noFill/>
                    </a:lnL>
                    <a:lnR>
                      <a:noFill/>
                    </a:lnR>
                    <a:lnT>
                      <a:noFill/>
                    </a:lnT>
                    <a:lnB>
                      <a:noFill/>
                    </a:lnB>
                  </a:tcPr>
                </a:tc>
                <a:tc>
                  <a:txBody>
                    <a:bodyPr/>
                    <a:lstStyle/>
                    <a:p>
                      <a:pPr algn="ctr" fontAlgn="b"/>
                      <a:r>
                        <a:rPr lang="en-US" sz="1400" b="1" i="0" u="none" strike="noStrike">
                          <a:solidFill>
                            <a:srgbClr val="000000"/>
                          </a:solidFill>
                          <a:effectLst/>
                          <a:latin typeface="Times New Roman" panose="02020603050405020304" pitchFamily="18" charset="0"/>
                        </a:rPr>
                        <a:t>OR</a:t>
                      </a:r>
                    </a:p>
                  </a:txBody>
                  <a:tcPr marL="9525" marR="9525" marT="9525" marB="0" anchor="b">
                    <a:lnL>
                      <a:noFill/>
                    </a:lnL>
                    <a:lnR>
                      <a:noFill/>
                    </a:lnR>
                    <a:lnT>
                      <a:noFill/>
                    </a:lnT>
                    <a:lnB>
                      <a:noFill/>
                    </a:lnB>
                  </a:tcPr>
                </a:tc>
                <a:tc>
                  <a:txBody>
                    <a:bodyPr/>
                    <a:lstStyle/>
                    <a:p>
                      <a:pPr algn="ctr" fontAlgn="b"/>
                      <a:r>
                        <a:rPr lang="en-US" sz="1400" b="1" i="0" u="none" strike="noStrike">
                          <a:solidFill>
                            <a:srgbClr val="000000"/>
                          </a:solidFill>
                          <a:effectLst/>
                          <a:latin typeface="Times New Roman" panose="02020603050405020304" pitchFamily="18" charset="0"/>
                        </a:rPr>
                        <a:t>95% CI</a:t>
                      </a:r>
                    </a:p>
                  </a:txBody>
                  <a:tcPr marL="9525" marR="9525" marT="9525" marB="0" anchor="b">
                    <a:lnL>
                      <a:noFill/>
                    </a:lnL>
                    <a:lnR>
                      <a:noFill/>
                    </a:lnR>
                    <a:lnT>
                      <a:noFill/>
                    </a:lnT>
                    <a:lnB>
                      <a:noFill/>
                    </a:lnB>
                  </a:tcPr>
                </a:tc>
                <a:tc>
                  <a:txBody>
                    <a:bodyPr/>
                    <a:lstStyle/>
                    <a:p>
                      <a:pPr algn="ctr" fontAlgn="b"/>
                      <a:r>
                        <a:rPr lang="en-US" sz="1400" b="1" i="0" u="none" strike="noStrike">
                          <a:solidFill>
                            <a:srgbClr val="000000"/>
                          </a:solidFill>
                          <a:effectLst/>
                          <a:latin typeface="Times New Roman" panose="02020603050405020304" pitchFamily="18" charset="0"/>
                        </a:rPr>
                        <a:t>p value </a:t>
                      </a:r>
                    </a:p>
                  </a:txBody>
                  <a:tcPr marL="9525" marR="9525" marT="9525" marB="0" anchor="b">
                    <a:lnL>
                      <a:noFill/>
                    </a:lnL>
                    <a:lnR>
                      <a:noFill/>
                    </a:lnR>
                    <a:lnT>
                      <a:noFill/>
                    </a:lnT>
                    <a:lnB>
                      <a:noFill/>
                    </a:lnB>
                  </a:tcPr>
                </a:tc>
              </a:tr>
              <a:tr h="233372">
                <a:tc>
                  <a:txBody>
                    <a:bodyPr/>
                    <a:lstStyle/>
                    <a:p>
                      <a:pPr algn="l" fontAlgn="b"/>
                      <a:r>
                        <a:rPr lang="en-US" sz="1400" b="0" i="0" u="none" strike="noStrike">
                          <a:solidFill>
                            <a:srgbClr val="000000"/>
                          </a:solidFill>
                          <a:effectLst/>
                          <a:latin typeface="Times New Roman" panose="02020603050405020304" pitchFamily="18" charset="0"/>
                        </a:rPr>
                        <a:t>Underweight</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0.76</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(0.47, 1.21)</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0.246</a:t>
                      </a:r>
                    </a:p>
                  </a:txBody>
                  <a:tcPr marL="9525" marR="9525" marT="9525" marB="0" anchor="b">
                    <a:lnL>
                      <a:noFill/>
                    </a:lnL>
                    <a:lnR>
                      <a:noFill/>
                    </a:lnR>
                    <a:lnT>
                      <a:noFill/>
                    </a:lnT>
                    <a:lnB>
                      <a:noFill/>
                    </a:lnB>
                  </a:tcPr>
                </a:tc>
              </a:tr>
              <a:tr h="233372">
                <a:tc>
                  <a:txBody>
                    <a:bodyPr/>
                    <a:lstStyle/>
                    <a:p>
                      <a:pPr algn="l" fontAlgn="b"/>
                      <a:r>
                        <a:rPr lang="en-US" sz="1400" b="0" i="0" u="none" strike="noStrike">
                          <a:solidFill>
                            <a:srgbClr val="000000"/>
                          </a:solidFill>
                          <a:effectLst/>
                          <a:latin typeface="Times New Roman" panose="02020603050405020304" pitchFamily="18" charset="0"/>
                        </a:rPr>
                        <a:t>Normal</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Ref</a:t>
                      </a: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r>
              <a:tr h="233372">
                <a:tc>
                  <a:txBody>
                    <a:bodyPr/>
                    <a:lstStyle/>
                    <a:p>
                      <a:pPr algn="l" fontAlgn="b"/>
                      <a:r>
                        <a:rPr lang="en-US" sz="1400" b="0" i="0" u="none" strike="noStrike" dirty="0">
                          <a:solidFill>
                            <a:srgbClr val="000000"/>
                          </a:solidFill>
                          <a:effectLst/>
                          <a:latin typeface="Times New Roman" panose="02020603050405020304" pitchFamily="18" charset="0"/>
                        </a:rPr>
                        <a:t>Overweight</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0.97</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(0.72, 1.3)</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0.813</a:t>
                      </a:r>
                    </a:p>
                  </a:txBody>
                  <a:tcPr marL="9525" marR="9525" marT="9525" marB="0" anchor="b">
                    <a:lnL>
                      <a:noFill/>
                    </a:lnL>
                    <a:lnR>
                      <a:noFill/>
                    </a:lnR>
                    <a:lnT>
                      <a:noFill/>
                    </a:lnT>
                    <a:lnB>
                      <a:noFill/>
                    </a:lnB>
                  </a:tcPr>
                </a:tc>
              </a:tr>
              <a:tr h="233372">
                <a:tc>
                  <a:txBody>
                    <a:bodyPr/>
                    <a:lstStyle/>
                    <a:p>
                      <a:pPr algn="l" fontAlgn="b"/>
                      <a:r>
                        <a:rPr lang="en-US" sz="1400" b="0" i="0" u="none" strike="noStrike" dirty="0">
                          <a:solidFill>
                            <a:srgbClr val="000000"/>
                          </a:solidFill>
                          <a:effectLst/>
                          <a:latin typeface="Times New Roman" panose="02020603050405020304" pitchFamily="18" charset="0"/>
                        </a:rPr>
                        <a:t>Obese </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0.94</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(0.6, 1.46)</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0.775</a:t>
                      </a:r>
                    </a:p>
                  </a:txBody>
                  <a:tcPr marL="9525" marR="9525" marT="9525" marB="0" anchor="b">
                    <a:lnL>
                      <a:noFill/>
                    </a:lnL>
                    <a:lnR>
                      <a:noFill/>
                    </a:lnR>
                    <a:lnT>
                      <a:noFill/>
                    </a:lnT>
                    <a:lnB>
                      <a:noFill/>
                    </a:lnB>
                  </a:tcPr>
                </a:tc>
              </a:tr>
              <a:tr h="233372">
                <a:tc>
                  <a:txBody>
                    <a:bodyPr/>
                    <a:lstStyle/>
                    <a:p>
                      <a:pPr algn="l" fontAlgn="b"/>
                      <a:r>
                        <a:rPr lang="en-US" sz="1400" b="1" i="1" u="none" strike="noStrike" dirty="0">
                          <a:solidFill>
                            <a:srgbClr val="000000"/>
                          </a:solidFill>
                          <a:effectLst/>
                          <a:latin typeface="Times New Roman" panose="02020603050405020304" pitchFamily="18" charset="0"/>
                        </a:rPr>
                        <a:t>Hypertension status </a:t>
                      </a: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r>
              <a:tr h="233372">
                <a:tc>
                  <a:txBody>
                    <a:bodyPr/>
                    <a:lstStyle/>
                    <a:p>
                      <a:pPr algn="l" fontAlgn="b"/>
                      <a:r>
                        <a:rPr lang="en-US" sz="1400" b="0" i="0" u="none" strike="noStrike">
                          <a:solidFill>
                            <a:srgbClr val="000000"/>
                          </a:solidFill>
                          <a:effectLst/>
                          <a:latin typeface="Times New Roman" panose="02020603050405020304" pitchFamily="18" charset="0"/>
                        </a:rPr>
                        <a:t>Normal</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Ref</a:t>
                      </a: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r>
              <a:tr h="233372">
                <a:tc>
                  <a:txBody>
                    <a:bodyPr/>
                    <a:lstStyle/>
                    <a:p>
                      <a:pPr algn="l" fontAlgn="b"/>
                      <a:r>
                        <a:rPr lang="en-US" sz="1400" b="0" i="0" u="none" strike="noStrike">
                          <a:solidFill>
                            <a:srgbClr val="000000"/>
                          </a:solidFill>
                          <a:effectLst/>
                          <a:latin typeface="Times New Roman" panose="02020603050405020304" pitchFamily="18" charset="0"/>
                        </a:rPr>
                        <a:t>Prehypertension </a:t>
                      </a:r>
                    </a:p>
                  </a:txBody>
                  <a:tcPr marL="85725" marR="9525" marT="9525" marB="0" anchor="b">
                    <a:lnL>
                      <a:noFill/>
                    </a:lnL>
                    <a:lnR>
                      <a:noFill/>
                    </a:lnR>
                    <a:lnT>
                      <a:noFill/>
                    </a:lnT>
                    <a:lnB>
                      <a:noFill/>
                    </a:lnB>
                  </a:tcPr>
                </a:tc>
                <a:tc>
                  <a:txBody>
                    <a:bodyPr/>
                    <a:lstStyle/>
                    <a:p>
                      <a:pPr algn="ctr" fontAlgn="b"/>
                      <a:r>
                        <a:rPr lang="en-US" sz="1400" b="0" i="0" u="none" strike="noStrike" dirty="0">
                          <a:solidFill>
                            <a:srgbClr val="000000"/>
                          </a:solidFill>
                          <a:effectLst/>
                          <a:latin typeface="Times New Roman" panose="02020603050405020304" pitchFamily="18" charset="0"/>
                        </a:rPr>
                        <a:t>1.09</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(0.77, 1.54)</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0.633</a:t>
                      </a:r>
                    </a:p>
                  </a:txBody>
                  <a:tcPr marL="9525" marR="9525" marT="9525" marB="0" anchor="b">
                    <a:lnL>
                      <a:noFill/>
                    </a:lnL>
                    <a:lnR>
                      <a:noFill/>
                    </a:lnR>
                    <a:lnT>
                      <a:noFill/>
                    </a:lnT>
                    <a:lnB>
                      <a:noFill/>
                    </a:lnB>
                  </a:tcPr>
                </a:tc>
              </a:tr>
              <a:tr h="233372">
                <a:tc>
                  <a:txBody>
                    <a:bodyPr/>
                    <a:lstStyle/>
                    <a:p>
                      <a:pPr algn="l" fontAlgn="b"/>
                      <a:r>
                        <a:rPr lang="en-US" sz="1400" b="0" i="0" u="none" strike="noStrike" dirty="0">
                          <a:solidFill>
                            <a:srgbClr val="000000"/>
                          </a:solidFill>
                          <a:effectLst/>
                          <a:latin typeface="Times New Roman" panose="02020603050405020304" pitchFamily="18" charset="0"/>
                        </a:rPr>
                        <a:t>Elevated hypertension </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1.32</a:t>
                      </a:r>
                    </a:p>
                  </a:txBody>
                  <a:tcPr marL="9525" marR="9525" marT="9525" marB="0" anchor="b">
                    <a:lnL>
                      <a:noFill/>
                    </a:lnL>
                    <a:lnR>
                      <a:noFill/>
                    </a:lnR>
                    <a:lnT>
                      <a:noFill/>
                    </a:lnT>
                    <a:lnB>
                      <a:noFill/>
                    </a:lnB>
                  </a:tcPr>
                </a:tc>
                <a:tc>
                  <a:txBody>
                    <a:bodyPr/>
                    <a:lstStyle/>
                    <a:p>
                      <a:pPr algn="ctr" fontAlgn="b"/>
                      <a:r>
                        <a:rPr lang="en-US" sz="1400" b="0" i="0" u="none" strike="noStrike" dirty="0">
                          <a:solidFill>
                            <a:srgbClr val="000000"/>
                          </a:solidFill>
                          <a:effectLst/>
                          <a:latin typeface="Times New Roman" panose="02020603050405020304" pitchFamily="18" charset="0"/>
                        </a:rPr>
                        <a:t>(0.94, 1.87)</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0.114</a:t>
                      </a:r>
                    </a:p>
                  </a:txBody>
                  <a:tcPr marL="9525" marR="9525" marT="9525" marB="0" anchor="b">
                    <a:lnL>
                      <a:noFill/>
                    </a:lnL>
                    <a:lnR>
                      <a:noFill/>
                    </a:lnR>
                    <a:lnT>
                      <a:noFill/>
                    </a:lnT>
                    <a:lnB>
                      <a:noFill/>
                    </a:lnB>
                  </a:tcPr>
                </a:tc>
              </a:tr>
              <a:tr h="233372">
                <a:tc>
                  <a:txBody>
                    <a:bodyPr/>
                    <a:lstStyle/>
                    <a:p>
                      <a:pPr algn="l" fontAlgn="b"/>
                      <a:r>
                        <a:rPr lang="en-US" sz="1400" b="1" i="1" u="none" strike="noStrike" dirty="0">
                          <a:solidFill>
                            <a:srgbClr val="000000"/>
                          </a:solidFill>
                          <a:effectLst/>
                          <a:latin typeface="Times New Roman" panose="02020603050405020304" pitchFamily="18" charset="0"/>
                        </a:rPr>
                        <a:t>Wealth Index</a:t>
                      </a: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ctr" fontAlgn="b"/>
                      <a:endParaRPr lang="en-US" sz="1400" b="0" i="0" u="none" strike="noStrike" dirty="0">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r>
              <a:tr h="233372">
                <a:tc>
                  <a:txBody>
                    <a:bodyPr/>
                    <a:lstStyle/>
                    <a:p>
                      <a:pPr algn="l" fontAlgn="b"/>
                      <a:r>
                        <a:rPr lang="en-US" sz="1400" b="0" i="0" u="none" strike="noStrike">
                          <a:solidFill>
                            <a:srgbClr val="000000"/>
                          </a:solidFill>
                          <a:effectLst/>
                          <a:latin typeface="Times New Roman" panose="02020603050405020304" pitchFamily="18" charset="0"/>
                        </a:rPr>
                        <a:t>Lowest</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Ref</a:t>
                      </a: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ctr" fontAlgn="b"/>
                      <a:endParaRPr lang="en-US" sz="1400" b="0" i="0" u="none" strike="noStrike" dirty="0">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r>
              <a:tr h="233372">
                <a:tc>
                  <a:txBody>
                    <a:bodyPr/>
                    <a:lstStyle/>
                    <a:p>
                      <a:pPr algn="l" fontAlgn="b"/>
                      <a:r>
                        <a:rPr lang="en-US" sz="1400" b="0" i="0" u="none" strike="noStrike" dirty="0">
                          <a:solidFill>
                            <a:srgbClr val="000000"/>
                          </a:solidFill>
                          <a:effectLst/>
                          <a:latin typeface="Times New Roman" panose="02020603050405020304" pitchFamily="18" charset="0"/>
                        </a:rPr>
                        <a:t>Second</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1.33</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(0.58, 3.09)</a:t>
                      </a:r>
                    </a:p>
                  </a:txBody>
                  <a:tcPr marL="9525" marR="9525" marT="9525" marB="0" anchor="b">
                    <a:lnL>
                      <a:noFill/>
                    </a:lnL>
                    <a:lnR>
                      <a:noFill/>
                    </a:lnR>
                    <a:lnT>
                      <a:noFill/>
                    </a:lnT>
                    <a:lnB>
                      <a:noFill/>
                    </a:lnB>
                  </a:tcPr>
                </a:tc>
                <a:tc>
                  <a:txBody>
                    <a:bodyPr/>
                    <a:lstStyle/>
                    <a:p>
                      <a:pPr algn="ctr" fontAlgn="b"/>
                      <a:r>
                        <a:rPr lang="en-US" sz="1400" b="0" i="0" u="none" strike="noStrike" dirty="0">
                          <a:solidFill>
                            <a:srgbClr val="000000"/>
                          </a:solidFill>
                          <a:effectLst/>
                          <a:latin typeface="Times New Roman" panose="02020603050405020304" pitchFamily="18" charset="0"/>
                        </a:rPr>
                        <a:t>0.502</a:t>
                      </a:r>
                    </a:p>
                  </a:txBody>
                  <a:tcPr marL="9525" marR="9525" marT="9525" marB="0" anchor="b">
                    <a:lnL>
                      <a:noFill/>
                    </a:lnL>
                    <a:lnR>
                      <a:noFill/>
                    </a:lnR>
                    <a:lnT>
                      <a:noFill/>
                    </a:lnT>
                    <a:lnB>
                      <a:noFill/>
                    </a:lnB>
                  </a:tcPr>
                </a:tc>
              </a:tr>
              <a:tr h="233372">
                <a:tc>
                  <a:txBody>
                    <a:bodyPr/>
                    <a:lstStyle/>
                    <a:p>
                      <a:pPr algn="l" fontAlgn="b"/>
                      <a:r>
                        <a:rPr lang="en-US" sz="1400" b="0" i="0" u="none" strike="noStrike">
                          <a:solidFill>
                            <a:srgbClr val="000000"/>
                          </a:solidFill>
                          <a:effectLst/>
                          <a:latin typeface="Times New Roman" panose="02020603050405020304" pitchFamily="18" charset="0"/>
                        </a:rPr>
                        <a:t>Middle</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0.91</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(0.41, 2.02)</a:t>
                      </a:r>
                    </a:p>
                  </a:txBody>
                  <a:tcPr marL="9525" marR="9525" marT="9525" marB="0" anchor="b">
                    <a:lnL>
                      <a:noFill/>
                    </a:lnL>
                    <a:lnR>
                      <a:noFill/>
                    </a:lnR>
                    <a:lnT>
                      <a:noFill/>
                    </a:lnT>
                    <a:lnB>
                      <a:noFill/>
                    </a:lnB>
                  </a:tcPr>
                </a:tc>
                <a:tc>
                  <a:txBody>
                    <a:bodyPr/>
                    <a:lstStyle/>
                    <a:p>
                      <a:pPr algn="ctr" fontAlgn="b"/>
                      <a:r>
                        <a:rPr lang="en-US" sz="1400" b="0" i="0" u="none" strike="noStrike" dirty="0">
                          <a:solidFill>
                            <a:srgbClr val="000000"/>
                          </a:solidFill>
                          <a:effectLst/>
                          <a:latin typeface="Times New Roman" panose="02020603050405020304" pitchFamily="18" charset="0"/>
                        </a:rPr>
                        <a:t>0.821</a:t>
                      </a:r>
                    </a:p>
                  </a:txBody>
                  <a:tcPr marL="9525" marR="9525" marT="9525" marB="0" anchor="b">
                    <a:lnL>
                      <a:noFill/>
                    </a:lnL>
                    <a:lnR>
                      <a:noFill/>
                    </a:lnR>
                    <a:lnT>
                      <a:noFill/>
                    </a:lnT>
                    <a:lnB>
                      <a:noFill/>
                    </a:lnB>
                  </a:tcPr>
                </a:tc>
              </a:tr>
              <a:tr h="233372">
                <a:tc>
                  <a:txBody>
                    <a:bodyPr/>
                    <a:lstStyle/>
                    <a:p>
                      <a:pPr algn="l" fontAlgn="b"/>
                      <a:r>
                        <a:rPr lang="en-US" sz="1400" b="0" i="0" u="none" strike="noStrike">
                          <a:solidFill>
                            <a:srgbClr val="000000"/>
                          </a:solidFill>
                          <a:effectLst/>
                          <a:latin typeface="Times New Roman" panose="02020603050405020304" pitchFamily="18" charset="0"/>
                        </a:rPr>
                        <a:t>Fourth </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1.15</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(0.51, 2.57)</a:t>
                      </a:r>
                    </a:p>
                  </a:txBody>
                  <a:tcPr marL="9525" marR="9525" marT="9525" marB="0" anchor="b">
                    <a:lnL>
                      <a:noFill/>
                    </a:lnL>
                    <a:lnR>
                      <a:noFill/>
                    </a:lnR>
                    <a:lnT>
                      <a:noFill/>
                    </a:lnT>
                    <a:lnB>
                      <a:noFill/>
                    </a:lnB>
                  </a:tcPr>
                </a:tc>
                <a:tc>
                  <a:txBody>
                    <a:bodyPr/>
                    <a:lstStyle/>
                    <a:p>
                      <a:pPr algn="ctr" fontAlgn="b"/>
                      <a:r>
                        <a:rPr lang="en-US" sz="1400" b="0" i="0" u="none" strike="noStrike" dirty="0">
                          <a:solidFill>
                            <a:srgbClr val="000000"/>
                          </a:solidFill>
                          <a:effectLst/>
                          <a:latin typeface="Times New Roman" panose="02020603050405020304" pitchFamily="18" charset="0"/>
                        </a:rPr>
                        <a:t>0.742</a:t>
                      </a:r>
                    </a:p>
                  </a:txBody>
                  <a:tcPr marL="9525" marR="9525" marT="9525" marB="0" anchor="b">
                    <a:lnL>
                      <a:noFill/>
                    </a:lnL>
                    <a:lnR>
                      <a:noFill/>
                    </a:lnR>
                    <a:lnT>
                      <a:noFill/>
                    </a:lnT>
                    <a:lnB>
                      <a:noFill/>
                    </a:lnB>
                  </a:tcPr>
                </a:tc>
              </a:tr>
              <a:tr h="233372">
                <a:tc>
                  <a:txBody>
                    <a:bodyPr/>
                    <a:lstStyle/>
                    <a:p>
                      <a:pPr algn="l" fontAlgn="b"/>
                      <a:r>
                        <a:rPr lang="en-US" sz="1400" b="0" i="0" u="none" strike="noStrike">
                          <a:solidFill>
                            <a:srgbClr val="000000"/>
                          </a:solidFill>
                          <a:effectLst/>
                          <a:latin typeface="Times New Roman" panose="02020603050405020304" pitchFamily="18" charset="0"/>
                        </a:rPr>
                        <a:t>Highest</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1.53</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(0.7, 3.39)</a:t>
                      </a:r>
                    </a:p>
                  </a:txBody>
                  <a:tcPr marL="9525" marR="9525" marT="9525" marB="0" anchor="b">
                    <a:lnL>
                      <a:noFill/>
                    </a:lnL>
                    <a:lnR>
                      <a:noFill/>
                    </a:lnR>
                    <a:lnT>
                      <a:noFill/>
                    </a:lnT>
                    <a:lnB>
                      <a:noFill/>
                    </a:lnB>
                  </a:tcPr>
                </a:tc>
                <a:tc>
                  <a:txBody>
                    <a:bodyPr/>
                    <a:lstStyle/>
                    <a:p>
                      <a:pPr algn="ctr" fontAlgn="b"/>
                      <a:r>
                        <a:rPr lang="en-US" sz="1400" b="0" i="0" u="none" strike="noStrike" dirty="0">
                          <a:solidFill>
                            <a:srgbClr val="000000"/>
                          </a:solidFill>
                          <a:effectLst/>
                          <a:latin typeface="Times New Roman" panose="02020603050405020304" pitchFamily="18" charset="0"/>
                        </a:rPr>
                        <a:t>0.290</a:t>
                      </a:r>
                    </a:p>
                  </a:txBody>
                  <a:tcPr marL="9525" marR="9525" marT="9525" marB="0" anchor="b">
                    <a:lnL>
                      <a:noFill/>
                    </a:lnL>
                    <a:lnR>
                      <a:noFill/>
                    </a:lnR>
                    <a:lnT>
                      <a:noFill/>
                    </a:lnT>
                    <a:lnB>
                      <a:noFill/>
                    </a:lnB>
                  </a:tcPr>
                </a:tc>
              </a:tr>
            </a:tbl>
          </a:graphicData>
        </a:graphic>
      </p:graphicFrame>
    </p:spTree>
    <p:extLst>
      <p:ext uri="{BB962C8B-B14F-4D97-AF65-F5344CB8AC3E}">
        <p14:creationId xmlns:p14="http://schemas.microsoft.com/office/powerpoint/2010/main" val="32277259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Results (Odds ratios and 95% C. I) for the risk factors </a:t>
            </a:r>
            <a:r>
              <a:rPr lang="en-US" dirty="0" smtClean="0"/>
              <a:t>of diabetes </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914022865"/>
              </p:ext>
            </p:extLst>
          </p:nvPr>
        </p:nvGraphicFramePr>
        <p:xfrm>
          <a:off x="1117600" y="1911924"/>
          <a:ext cx="9679709" cy="3870043"/>
        </p:xfrm>
        <a:graphic>
          <a:graphicData uri="http://schemas.openxmlformats.org/drawingml/2006/table">
            <a:tbl>
              <a:tblPr/>
              <a:tblGrid>
                <a:gridCol w="5026754"/>
                <a:gridCol w="1311846"/>
                <a:gridCol w="1783291"/>
                <a:gridCol w="1557818"/>
              </a:tblGrid>
              <a:tr h="241160">
                <a:tc>
                  <a:txBody>
                    <a:bodyPr/>
                    <a:lstStyle/>
                    <a:p>
                      <a:pPr algn="l" fontAlgn="b"/>
                      <a:r>
                        <a:rPr lang="en-US" sz="1400" b="1" i="1" u="none" strike="noStrike" dirty="0">
                          <a:solidFill>
                            <a:srgbClr val="000000"/>
                          </a:solidFill>
                          <a:effectLst/>
                          <a:latin typeface="Times New Roman" panose="02020603050405020304" pitchFamily="18" charset="0"/>
                        </a:rPr>
                        <a:t>Division of residence</a:t>
                      </a:r>
                    </a:p>
                  </a:txBody>
                  <a:tcPr marL="9525" marR="9525" marT="9525" marB="0" anchor="b">
                    <a:lnL>
                      <a:noFill/>
                    </a:lnL>
                    <a:lnR>
                      <a:noFill/>
                    </a:lnR>
                    <a:lnT>
                      <a:noFill/>
                    </a:lnT>
                    <a:lnB>
                      <a:noFill/>
                    </a:lnB>
                  </a:tcPr>
                </a:tc>
                <a:tc>
                  <a:txBody>
                    <a:bodyPr/>
                    <a:lstStyle/>
                    <a:p>
                      <a:pPr algn="ctr" fontAlgn="b"/>
                      <a:r>
                        <a:rPr lang="en-US" sz="1400" b="1" i="0" u="none" strike="noStrike" dirty="0">
                          <a:solidFill>
                            <a:srgbClr val="002060"/>
                          </a:solidFill>
                          <a:effectLst/>
                          <a:latin typeface="Times New Roman" panose="02020603050405020304" pitchFamily="18" charset="0"/>
                        </a:rPr>
                        <a:t>OR</a:t>
                      </a:r>
                    </a:p>
                  </a:txBody>
                  <a:tcPr marL="9525" marR="9525" marT="9525" marB="0" anchor="b">
                    <a:lnL>
                      <a:noFill/>
                    </a:lnL>
                    <a:lnR>
                      <a:noFill/>
                    </a:lnR>
                    <a:lnT>
                      <a:noFill/>
                    </a:lnT>
                    <a:lnB>
                      <a:noFill/>
                    </a:lnB>
                  </a:tcPr>
                </a:tc>
                <a:tc>
                  <a:txBody>
                    <a:bodyPr/>
                    <a:lstStyle/>
                    <a:p>
                      <a:pPr algn="ctr" fontAlgn="b"/>
                      <a:r>
                        <a:rPr lang="en-US" sz="1400" b="1" i="0" u="none" strike="noStrike" dirty="0">
                          <a:solidFill>
                            <a:srgbClr val="002060"/>
                          </a:solidFill>
                          <a:effectLst/>
                          <a:latin typeface="Times New Roman" panose="02020603050405020304" pitchFamily="18" charset="0"/>
                        </a:rPr>
                        <a:t>95% CI</a:t>
                      </a:r>
                    </a:p>
                  </a:txBody>
                  <a:tcPr marL="9525" marR="9525" marT="9525" marB="0" anchor="b">
                    <a:lnL>
                      <a:noFill/>
                    </a:lnL>
                    <a:lnR>
                      <a:noFill/>
                    </a:lnR>
                    <a:lnT>
                      <a:noFill/>
                    </a:lnT>
                    <a:lnB>
                      <a:noFill/>
                    </a:lnB>
                  </a:tcPr>
                </a:tc>
                <a:tc>
                  <a:txBody>
                    <a:bodyPr/>
                    <a:lstStyle/>
                    <a:p>
                      <a:pPr algn="ctr" fontAlgn="b"/>
                      <a:r>
                        <a:rPr lang="en-US" sz="1400" b="1" i="0" u="none" strike="noStrike" dirty="0">
                          <a:solidFill>
                            <a:srgbClr val="002060"/>
                          </a:solidFill>
                          <a:effectLst/>
                          <a:latin typeface="Times New Roman" panose="02020603050405020304" pitchFamily="18" charset="0"/>
                        </a:rPr>
                        <a:t>p value </a:t>
                      </a:r>
                    </a:p>
                  </a:txBody>
                  <a:tcPr marL="9525" marR="9525" marT="9525" marB="0" anchor="b">
                    <a:lnL>
                      <a:noFill/>
                    </a:lnL>
                    <a:lnR>
                      <a:noFill/>
                    </a:lnR>
                    <a:lnT>
                      <a:noFill/>
                    </a:lnT>
                    <a:lnB>
                      <a:noFill/>
                    </a:lnB>
                  </a:tcPr>
                </a:tc>
              </a:tr>
              <a:tr h="241160">
                <a:tc>
                  <a:txBody>
                    <a:bodyPr/>
                    <a:lstStyle/>
                    <a:p>
                      <a:pPr algn="l" fontAlgn="b"/>
                      <a:r>
                        <a:rPr lang="en-US" sz="1400" b="0" i="0" u="none" strike="noStrike" dirty="0">
                          <a:solidFill>
                            <a:srgbClr val="000000"/>
                          </a:solidFill>
                          <a:effectLst/>
                          <a:latin typeface="Times New Roman" panose="02020603050405020304" pitchFamily="18" charset="0"/>
                        </a:rPr>
                        <a:t>Barisal </a:t>
                      </a:r>
                    </a:p>
                  </a:txBody>
                  <a:tcPr marL="85725" marR="9525" marT="9525" marB="0" anchor="b">
                    <a:lnL>
                      <a:noFill/>
                    </a:lnL>
                    <a:lnR>
                      <a:noFill/>
                    </a:lnR>
                    <a:lnT>
                      <a:noFill/>
                    </a:lnT>
                    <a:lnB>
                      <a:noFill/>
                    </a:lnB>
                  </a:tcPr>
                </a:tc>
                <a:tc>
                  <a:txBody>
                    <a:bodyPr/>
                    <a:lstStyle/>
                    <a:p>
                      <a:pPr algn="ctr" fontAlgn="b"/>
                      <a:r>
                        <a:rPr lang="en-US" sz="1400" b="0" i="0" u="none" strike="noStrike" dirty="0">
                          <a:solidFill>
                            <a:srgbClr val="000000"/>
                          </a:solidFill>
                          <a:effectLst/>
                          <a:latin typeface="Times New Roman" panose="02020603050405020304" pitchFamily="18" charset="0"/>
                        </a:rPr>
                        <a:t>Ref</a:t>
                      </a:r>
                    </a:p>
                  </a:txBody>
                  <a:tcPr marL="9525" marR="9525" marT="9525" marB="0" anchor="b">
                    <a:lnL>
                      <a:noFill/>
                    </a:lnL>
                    <a:lnR>
                      <a:noFill/>
                    </a:lnR>
                    <a:lnT>
                      <a:noFill/>
                    </a:lnT>
                    <a:lnB>
                      <a:noFill/>
                    </a:lnB>
                  </a:tcPr>
                </a:tc>
                <a:tc>
                  <a:txBody>
                    <a:bodyPr/>
                    <a:lstStyle/>
                    <a:p>
                      <a:pPr algn="ctr" fontAlgn="b"/>
                      <a:endParaRPr lang="en-US" sz="1400" b="0" i="0" u="none" strike="noStrike" dirty="0">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r>
              <a:tr h="241160">
                <a:tc>
                  <a:txBody>
                    <a:bodyPr/>
                    <a:lstStyle/>
                    <a:p>
                      <a:pPr algn="l" fontAlgn="b"/>
                      <a:r>
                        <a:rPr lang="en-US" sz="1400" b="0" i="0" u="none" strike="noStrike" dirty="0">
                          <a:solidFill>
                            <a:srgbClr val="000000"/>
                          </a:solidFill>
                          <a:effectLst/>
                          <a:latin typeface="Times New Roman" panose="02020603050405020304" pitchFamily="18" charset="0"/>
                        </a:rPr>
                        <a:t>Chittagong</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0.55</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(0.23, 1.35)</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0.191</a:t>
                      </a:r>
                    </a:p>
                  </a:txBody>
                  <a:tcPr marL="9525" marR="9525" marT="9525" marB="0" anchor="b">
                    <a:lnL>
                      <a:noFill/>
                    </a:lnL>
                    <a:lnR>
                      <a:noFill/>
                    </a:lnR>
                    <a:lnT>
                      <a:noFill/>
                    </a:lnT>
                    <a:lnB>
                      <a:noFill/>
                    </a:lnB>
                  </a:tcPr>
                </a:tc>
              </a:tr>
              <a:tr h="241160">
                <a:tc>
                  <a:txBody>
                    <a:bodyPr/>
                    <a:lstStyle/>
                    <a:p>
                      <a:pPr algn="l" fontAlgn="b"/>
                      <a:r>
                        <a:rPr lang="en-US" sz="1400" b="0" i="0" u="none" strike="noStrike" dirty="0">
                          <a:solidFill>
                            <a:srgbClr val="000000"/>
                          </a:solidFill>
                          <a:effectLst/>
                          <a:latin typeface="Times New Roman" panose="02020603050405020304" pitchFamily="18" charset="0"/>
                        </a:rPr>
                        <a:t>Dhaka</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0.92</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(0.53, 1.6)</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0.767</a:t>
                      </a:r>
                    </a:p>
                  </a:txBody>
                  <a:tcPr marL="9525" marR="9525" marT="9525" marB="0" anchor="b">
                    <a:lnL>
                      <a:noFill/>
                    </a:lnL>
                    <a:lnR>
                      <a:noFill/>
                    </a:lnR>
                    <a:lnT>
                      <a:noFill/>
                    </a:lnT>
                    <a:lnB>
                      <a:noFill/>
                    </a:lnB>
                  </a:tcPr>
                </a:tc>
              </a:tr>
              <a:tr h="241160">
                <a:tc>
                  <a:txBody>
                    <a:bodyPr/>
                    <a:lstStyle/>
                    <a:p>
                      <a:pPr algn="l" fontAlgn="b"/>
                      <a:r>
                        <a:rPr lang="en-US" sz="1400" b="0" i="0" u="none" strike="noStrike" dirty="0">
                          <a:solidFill>
                            <a:srgbClr val="000000"/>
                          </a:solidFill>
                          <a:effectLst/>
                          <a:latin typeface="Times New Roman" panose="02020603050405020304" pitchFamily="18" charset="0"/>
                        </a:rPr>
                        <a:t>Khulna</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1.30</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(0.76, 2.22)</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0.332</a:t>
                      </a:r>
                    </a:p>
                  </a:txBody>
                  <a:tcPr marL="9525" marR="9525" marT="9525" marB="0" anchor="b">
                    <a:lnL>
                      <a:noFill/>
                    </a:lnL>
                    <a:lnR>
                      <a:noFill/>
                    </a:lnR>
                    <a:lnT>
                      <a:noFill/>
                    </a:lnT>
                    <a:lnB>
                      <a:noFill/>
                    </a:lnB>
                  </a:tcPr>
                </a:tc>
              </a:tr>
              <a:tr h="241160">
                <a:tc>
                  <a:txBody>
                    <a:bodyPr/>
                    <a:lstStyle/>
                    <a:p>
                      <a:pPr algn="l" fontAlgn="b"/>
                      <a:r>
                        <a:rPr lang="en-US" sz="1400" b="0" i="0" u="none" strike="noStrike" dirty="0" err="1">
                          <a:solidFill>
                            <a:srgbClr val="000000"/>
                          </a:solidFill>
                          <a:effectLst/>
                          <a:latin typeface="Times New Roman" panose="02020603050405020304" pitchFamily="18" charset="0"/>
                        </a:rPr>
                        <a:t>Mymensingh</a:t>
                      </a:r>
                      <a:endParaRPr lang="en-US" sz="1400" b="0" i="0" u="none" strike="noStrike" dirty="0">
                        <a:solidFill>
                          <a:srgbClr val="000000"/>
                        </a:solidFill>
                        <a:effectLst/>
                        <a:latin typeface="Times New Roman" panose="02020603050405020304" pitchFamily="18" charset="0"/>
                      </a:endParaRP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1.14</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(0.6, 2.16)</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0.687</a:t>
                      </a:r>
                    </a:p>
                  </a:txBody>
                  <a:tcPr marL="9525" marR="9525" marT="9525" marB="0" anchor="b">
                    <a:lnL>
                      <a:noFill/>
                    </a:lnL>
                    <a:lnR>
                      <a:noFill/>
                    </a:lnR>
                    <a:lnT>
                      <a:noFill/>
                    </a:lnT>
                    <a:lnB>
                      <a:noFill/>
                    </a:lnB>
                  </a:tcPr>
                </a:tc>
              </a:tr>
              <a:tr h="241160">
                <a:tc>
                  <a:txBody>
                    <a:bodyPr/>
                    <a:lstStyle/>
                    <a:p>
                      <a:pPr algn="l" fontAlgn="b"/>
                      <a:r>
                        <a:rPr lang="en-US" sz="1400" b="0" i="0" u="none" strike="noStrike" dirty="0" err="1">
                          <a:solidFill>
                            <a:srgbClr val="000000"/>
                          </a:solidFill>
                          <a:effectLst/>
                          <a:latin typeface="Times New Roman" panose="02020603050405020304" pitchFamily="18" charset="0"/>
                        </a:rPr>
                        <a:t>Rajshahi</a:t>
                      </a:r>
                      <a:endParaRPr lang="en-US" sz="1400" b="0" i="0" u="none" strike="noStrike" dirty="0">
                        <a:solidFill>
                          <a:srgbClr val="000000"/>
                        </a:solidFill>
                        <a:effectLst/>
                        <a:latin typeface="Times New Roman" panose="02020603050405020304" pitchFamily="18" charset="0"/>
                      </a:endParaRP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1.59</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(0.69, 3.68)</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0.277</a:t>
                      </a:r>
                    </a:p>
                  </a:txBody>
                  <a:tcPr marL="9525" marR="9525" marT="9525" marB="0" anchor="b">
                    <a:lnL>
                      <a:noFill/>
                    </a:lnL>
                    <a:lnR>
                      <a:noFill/>
                    </a:lnR>
                    <a:lnT>
                      <a:noFill/>
                    </a:lnT>
                    <a:lnB>
                      <a:noFill/>
                    </a:lnB>
                  </a:tcPr>
                </a:tc>
              </a:tr>
              <a:tr h="241160">
                <a:tc>
                  <a:txBody>
                    <a:bodyPr/>
                    <a:lstStyle/>
                    <a:p>
                      <a:pPr algn="l" fontAlgn="b"/>
                      <a:r>
                        <a:rPr lang="en-US" sz="1400" b="0" i="0" u="none" strike="noStrike" dirty="0">
                          <a:solidFill>
                            <a:srgbClr val="000000"/>
                          </a:solidFill>
                          <a:effectLst/>
                          <a:latin typeface="Times New Roman" panose="02020603050405020304" pitchFamily="18" charset="0"/>
                        </a:rPr>
                        <a:t>Rangpur</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0.93</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(0.44, 1.98)</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0.854</a:t>
                      </a:r>
                    </a:p>
                  </a:txBody>
                  <a:tcPr marL="9525" marR="9525" marT="9525" marB="0" anchor="b">
                    <a:lnL>
                      <a:noFill/>
                    </a:lnL>
                    <a:lnR>
                      <a:noFill/>
                    </a:lnR>
                    <a:lnT>
                      <a:noFill/>
                    </a:lnT>
                    <a:lnB>
                      <a:noFill/>
                    </a:lnB>
                  </a:tcPr>
                </a:tc>
              </a:tr>
              <a:tr h="241160">
                <a:tc>
                  <a:txBody>
                    <a:bodyPr/>
                    <a:lstStyle/>
                    <a:p>
                      <a:pPr algn="l" fontAlgn="b"/>
                      <a:r>
                        <a:rPr lang="en-US" sz="1400" b="0" i="0" u="none" strike="noStrike" dirty="0">
                          <a:solidFill>
                            <a:srgbClr val="000000"/>
                          </a:solidFill>
                          <a:effectLst/>
                          <a:latin typeface="Times New Roman" panose="02020603050405020304" pitchFamily="18" charset="0"/>
                        </a:rPr>
                        <a:t>Sylhet</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2.80</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(1.27, 6.14)</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0.010</a:t>
                      </a:r>
                    </a:p>
                  </a:txBody>
                  <a:tcPr marL="9525" marR="9525" marT="9525" marB="0" anchor="b">
                    <a:lnL>
                      <a:noFill/>
                    </a:lnL>
                    <a:lnR>
                      <a:noFill/>
                    </a:lnR>
                    <a:lnT>
                      <a:noFill/>
                    </a:lnT>
                    <a:lnB>
                      <a:noFill/>
                    </a:lnB>
                  </a:tcPr>
                </a:tc>
              </a:tr>
              <a:tr h="241160">
                <a:tc>
                  <a:txBody>
                    <a:bodyPr/>
                    <a:lstStyle/>
                    <a:p>
                      <a:pPr algn="l" fontAlgn="b"/>
                      <a:r>
                        <a:rPr lang="en-US" sz="1400" b="1" i="1" u="none" strike="noStrike" dirty="0">
                          <a:solidFill>
                            <a:srgbClr val="000000"/>
                          </a:solidFill>
                          <a:effectLst/>
                          <a:latin typeface="Times New Roman" panose="02020603050405020304" pitchFamily="18" charset="0"/>
                        </a:rPr>
                        <a:t>Physical activity level</a:t>
                      </a: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r>
              <a:tr h="241160">
                <a:tc>
                  <a:txBody>
                    <a:bodyPr/>
                    <a:lstStyle/>
                    <a:p>
                      <a:pPr algn="l" fontAlgn="b"/>
                      <a:r>
                        <a:rPr lang="en-US" sz="1400" b="0" i="0" u="none" strike="noStrike" dirty="0">
                          <a:solidFill>
                            <a:srgbClr val="000000"/>
                          </a:solidFill>
                          <a:effectLst/>
                          <a:latin typeface="Times New Roman" panose="02020603050405020304" pitchFamily="18" charset="0"/>
                        </a:rPr>
                        <a:t>Low </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Ref</a:t>
                      </a: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r>
              <a:tr h="241160">
                <a:tc>
                  <a:txBody>
                    <a:bodyPr/>
                    <a:lstStyle/>
                    <a:p>
                      <a:pPr algn="l" fontAlgn="b"/>
                      <a:r>
                        <a:rPr lang="en-US" sz="1400" b="0" i="0" u="none" strike="noStrike">
                          <a:solidFill>
                            <a:srgbClr val="000000"/>
                          </a:solidFill>
                          <a:effectLst/>
                          <a:latin typeface="Times New Roman" panose="02020603050405020304" pitchFamily="18" charset="0"/>
                        </a:rPr>
                        <a:t>Moderate </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1.18</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(0.85, 1.64)</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0.310</a:t>
                      </a:r>
                    </a:p>
                  </a:txBody>
                  <a:tcPr marL="9525" marR="9525" marT="9525" marB="0" anchor="b">
                    <a:lnL>
                      <a:noFill/>
                    </a:lnL>
                    <a:lnR>
                      <a:noFill/>
                    </a:lnR>
                    <a:lnT>
                      <a:noFill/>
                    </a:lnT>
                    <a:lnB>
                      <a:noFill/>
                    </a:lnB>
                  </a:tcPr>
                </a:tc>
              </a:tr>
              <a:tr h="241160">
                <a:tc>
                  <a:txBody>
                    <a:bodyPr/>
                    <a:lstStyle/>
                    <a:p>
                      <a:pPr algn="l" fontAlgn="b"/>
                      <a:r>
                        <a:rPr lang="en-US" sz="1400" b="0" i="0" u="none" strike="noStrike" dirty="0">
                          <a:solidFill>
                            <a:srgbClr val="000000"/>
                          </a:solidFill>
                          <a:effectLst/>
                          <a:latin typeface="Times New Roman" panose="02020603050405020304" pitchFamily="18" charset="0"/>
                        </a:rPr>
                        <a:t>High</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1.52</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(1.1, 2.1)</a:t>
                      </a:r>
                    </a:p>
                  </a:txBody>
                  <a:tcPr marL="95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0.012</a:t>
                      </a:r>
                    </a:p>
                  </a:txBody>
                  <a:tcPr marL="9525" marR="9525" marT="9525" marB="0" anchor="b">
                    <a:lnL>
                      <a:noFill/>
                    </a:lnL>
                    <a:lnR>
                      <a:noFill/>
                    </a:lnR>
                    <a:lnT>
                      <a:noFill/>
                    </a:lnT>
                    <a:lnB>
                      <a:noFill/>
                    </a:lnB>
                  </a:tcPr>
                </a:tc>
              </a:tr>
              <a:tr h="241160">
                <a:tc gridSpan="2">
                  <a:txBody>
                    <a:bodyPr/>
                    <a:lstStyle/>
                    <a:p>
                      <a:pPr algn="l" fontAlgn="b"/>
                      <a:r>
                        <a:rPr lang="en-US" sz="1400" b="1" i="1" u="none" strike="noStrike" dirty="0">
                          <a:solidFill>
                            <a:srgbClr val="000000"/>
                          </a:solidFill>
                          <a:effectLst/>
                          <a:latin typeface="Times New Roman" panose="02020603050405020304" pitchFamily="18" charset="0"/>
                        </a:rPr>
                        <a:t>Fruits and </a:t>
                      </a:r>
                      <a:r>
                        <a:rPr lang="en-US" sz="1400" b="1" i="1" u="none" strike="noStrike" dirty="0" smtClean="0">
                          <a:solidFill>
                            <a:srgbClr val="000000"/>
                          </a:solidFill>
                          <a:effectLst/>
                          <a:latin typeface="Times New Roman" panose="02020603050405020304" pitchFamily="18" charset="0"/>
                        </a:rPr>
                        <a:t>vegetable </a:t>
                      </a:r>
                      <a:r>
                        <a:rPr lang="en-US" sz="1400" b="1" i="1" u="none" strike="noStrike" dirty="0">
                          <a:solidFill>
                            <a:srgbClr val="000000"/>
                          </a:solidFill>
                          <a:effectLst/>
                          <a:latin typeface="Times New Roman" panose="02020603050405020304" pitchFamily="18" charset="0"/>
                        </a:rPr>
                        <a:t>(&lt;5 serving/day) </a:t>
                      </a:r>
                    </a:p>
                  </a:txBody>
                  <a:tcPr marL="9525" marR="9525" marT="9525" marB="0" anchor="b">
                    <a:lnL>
                      <a:noFill/>
                    </a:lnL>
                    <a:lnR>
                      <a:noFill/>
                    </a:lnR>
                    <a:lnT>
                      <a:noFill/>
                    </a:lnT>
                    <a:lnB>
                      <a:noFill/>
                    </a:lnB>
                  </a:tcPr>
                </a:tc>
                <a:tc hMerge="1">
                  <a:txBody>
                    <a:bodyPr/>
                    <a:lstStyle/>
                    <a:p>
                      <a:endParaRPr lang="en-US"/>
                    </a:p>
                  </a:txBody>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r>
              <a:tr h="241160">
                <a:tc>
                  <a:txBody>
                    <a:bodyPr/>
                    <a:lstStyle/>
                    <a:p>
                      <a:pPr algn="l" fontAlgn="b"/>
                      <a:r>
                        <a:rPr lang="en-US" sz="1400" b="0" i="0" u="none" strike="noStrike" dirty="0">
                          <a:solidFill>
                            <a:srgbClr val="000000"/>
                          </a:solidFill>
                          <a:effectLst/>
                          <a:latin typeface="Times New Roman" panose="02020603050405020304" pitchFamily="18" charset="0"/>
                        </a:rPr>
                        <a:t>No</a:t>
                      </a:r>
                    </a:p>
                  </a:txBody>
                  <a:tcPr marL="85725" marR="9525" marT="9525" marB="0" anchor="b">
                    <a:lnL>
                      <a:noFill/>
                    </a:lnL>
                    <a:lnR>
                      <a:noFill/>
                    </a:lnR>
                    <a:lnT>
                      <a:noFill/>
                    </a:lnT>
                    <a:lnB>
                      <a:noFill/>
                    </a:lnB>
                  </a:tcPr>
                </a:tc>
                <a:tc>
                  <a:txBody>
                    <a:bodyPr/>
                    <a:lstStyle/>
                    <a:p>
                      <a:pPr algn="ctr" fontAlgn="b"/>
                      <a:r>
                        <a:rPr lang="en-US" sz="1400" b="0" i="0" u="none" strike="noStrike">
                          <a:solidFill>
                            <a:srgbClr val="000000"/>
                          </a:solidFill>
                          <a:effectLst/>
                          <a:latin typeface="Times New Roman" panose="02020603050405020304" pitchFamily="18" charset="0"/>
                        </a:rPr>
                        <a:t>Ref</a:t>
                      </a: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c>
                  <a:txBody>
                    <a:bodyPr/>
                    <a:lstStyle/>
                    <a:p>
                      <a:pPr algn="ctr" fontAlgn="b"/>
                      <a:endParaRPr lang="en-US" sz="1400" b="0" i="0" u="none" strike="noStrike">
                        <a:solidFill>
                          <a:srgbClr val="000000"/>
                        </a:solidFill>
                        <a:effectLst/>
                        <a:latin typeface="Times New Roman" panose="02020603050405020304" pitchFamily="18" charset="0"/>
                      </a:endParaRPr>
                    </a:p>
                  </a:txBody>
                  <a:tcPr marL="9525" marR="9525" marT="9525" marB="0" anchor="b">
                    <a:lnL>
                      <a:noFill/>
                    </a:lnL>
                    <a:lnR>
                      <a:noFill/>
                    </a:lnR>
                    <a:lnT>
                      <a:noFill/>
                    </a:lnT>
                    <a:lnB>
                      <a:noFill/>
                    </a:lnB>
                  </a:tcPr>
                </a:tc>
              </a:tr>
              <a:tr h="252643">
                <a:tc>
                  <a:txBody>
                    <a:bodyPr/>
                    <a:lstStyle/>
                    <a:p>
                      <a:pPr algn="l" fontAlgn="b"/>
                      <a:r>
                        <a:rPr lang="en-US" sz="1400" b="0" i="0" u="none" strike="noStrike" dirty="0">
                          <a:solidFill>
                            <a:srgbClr val="000000"/>
                          </a:solidFill>
                          <a:effectLst/>
                          <a:latin typeface="Times New Roman" panose="02020603050405020304" pitchFamily="18" charset="0"/>
                        </a:rPr>
                        <a:t>Yes</a:t>
                      </a:r>
                    </a:p>
                  </a:txBody>
                  <a:tcPr marL="85725" marR="9525" marT="9525"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anose="02020603050405020304" pitchFamily="18" charset="0"/>
                        </a:rPr>
                        <a:t>0.44</a:t>
                      </a:r>
                    </a:p>
                  </a:txBody>
                  <a:tcPr marL="9525" marR="9525" marT="9525"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anose="02020603050405020304" pitchFamily="18" charset="0"/>
                        </a:rPr>
                        <a:t>(0.29, 0.66)</a:t>
                      </a:r>
                    </a:p>
                  </a:txBody>
                  <a:tcPr marL="9525" marR="9525" marT="9525" marB="0" anchor="b">
                    <a:lnL>
                      <a:noFill/>
                    </a:lnL>
                    <a:lnR>
                      <a:noFill/>
                    </a:lnR>
                    <a:lnT>
                      <a:noFill/>
                    </a:lnT>
                    <a:lnB w="12700" cap="flat" cmpd="sng" algn="ctr">
                      <a:solidFill>
                        <a:srgbClr val="000000"/>
                      </a:solidFill>
                      <a:prstDash val="solid"/>
                      <a:round/>
                      <a:headEnd type="none" w="med" len="med"/>
                      <a:tailEnd type="none" w="med" len="med"/>
                    </a:lnB>
                  </a:tcPr>
                </a:tc>
                <a:tc>
                  <a:txBody>
                    <a:bodyPr/>
                    <a:lstStyle/>
                    <a:p>
                      <a:pPr algn="ctr" fontAlgn="b"/>
                      <a:r>
                        <a:rPr lang="en-US" sz="1400" b="0" i="0" u="none" strike="noStrike" dirty="0">
                          <a:solidFill>
                            <a:srgbClr val="000000"/>
                          </a:solidFill>
                          <a:effectLst/>
                          <a:latin typeface="Times New Roman" panose="02020603050405020304" pitchFamily="18" charset="0"/>
                        </a:rPr>
                        <a:t>0.000</a:t>
                      </a:r>
                    </a:p>
                  </a:txBody>
                  <a:tcPr marL="9525" marR="9525" marT="9525" marB="0" anchor="b">
                    <a:lnL>
                      <a:noFill/>
                    </a:lnL>
                    <a:lnR>
                      <a:noFill/>
                    </a:lnR>
                    <a:lnT>
                      <a:noFill/>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9664478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Discussion </a:t>
            </a:r>
            <a:endParaRPr lang="en-US" dirty="0"/>
          </a:p>
        </p:txBody>
      </p:sp>
      <p:sp>
        <p:nvSpPr>
          <p:cNvPr id="3" name="Content Placeholder 2"/>
          <p:cNvSpPr>
            <a:spLocks noGrp="1"/>
          </p:cNvSpPr>
          <p:nvPr>
            <p:ph idx="1"/>
          </p:nvPr>
        </p:nvSpPr>
        <p:spPr/>
        <p:txBody>
          <a:bodyPr/>
          <a:lstStyle/>
          <a:p>
            <a:pPr>
              <a:buFont typeface="Arial" panose="020B0604020202020204" pitchFamily="34" charset="0"/>
              <a:buChar char="•"/>
            </a:pPr>
            <a:r>
              <a:rPr lang="en-US" dirty="0"/>
              <a:t>In the final model age group, occupation, fruits and vegetable intake, physical activity was found to be significant predictor of diabetes. </a:t>
            </a:r>
          </a:p>
          <a:p>
            <a:pPr>
              <a:buFont typeface="Arial" panose="020B0604020202020204" pitchFamily="34" charset="0"/>
              <a:buChar char="•"/>
            </a:pPr>
            <a:r>
              <a:rPr lang="en-US" dirty="0"/>
              <a:t>Level of education, body mass index (BMI), wealth index, hypertension, place of residence, division of residence was not significant predictor of diabetes. However, in the literature there is an evidence that these factors contributes significantly in the prediction of diabetes. </a:t>
            </a:r>
          </a:p>
          <a:p>
            <a:pPr>
              <a:buFont typeface="Arial" panose="020B0604020202020204" pitchFamily="34" charset="0"/>
              <a:buChar char="•"/>
            </a:pPr>
            <a:r>
              <a:rPr lang="en-US" dirty="0" smtClean="0"/>
              <a:t>In terms model selection the </a:t>
            </a:r>
            <a:r>
              <a:rPr lang="en-US" dirty="0" smtClean="0"/>
              <a:t>Naïve Bayes </a:t>
            </a:r>
            <a:r>
              <a:rPr lang="en-US" dirty="0" smtClean="0"/>
              <a:t>model performs better in the prediction of th</a:t>
            </a:r>
            <a:r>
              <a:rPr lang="en-US" dirty="0" smtClean="0"/>
              <a:t>e disease  for the parsimonious model </a:t>
            </a:r>
            <a:endParaRPr lang="en-US" dirty="0"/>
          </a:p>
        </p:txBody>
      </p:sp>
    </p:spTree>
    <p:extLst>
      <p:ext uri="{BB962C8B-B14F-4D97-AF65-F5344CB8AC3E}">
        <p14:creationId xmlns:p14="http://schemas.microsoft.com/office/powerpoint/2010/main" val="36392579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 </a:t>
            </a:r>
            <a:endParaRPr lang="en-US" dirty="0"/>
          </a:p>
        </p:txBody>
      </p:sp>
      <p:sp>
        <p:nvSpPr>
          <p:cNvPr id="3" name="Content Placeholder 2"/>
          <p:cNvSpPr>
            <a:spLocks noGrp="1"/>
          </p:cNvSpPr>
          <p:nvPr>
            <p:ph idx="1"/>
          </p:nvPr>
        </p:nvSpPr>
        <p:spPr/>
        <p:txBody>
          <a:bodyPr/>
          <a:lstStyle/>
          <a:p>
            <a:r>
              <a:rPr lang="en-US" dirty="0"/>
              <a:t>Determining the risk factors of </a:t>
            </a:r>
            <a:r>
              <a:rPr lang="en-US" dirty="0" smtClean="0"/>
              <a:t>diabetes helps </a:t>
            </a:r>
            <a:r>
              <a:rPr lang="en-US" dirty="0"/>
              <a:t>in modifying the individuals’ lifestyle and better approach them with an appropriate community intervention. </a:t>
            </a:r>
          </a:p>
          <a:p>
            <a:endParaRPr lang="en-US" dirty="0"/>
          </a:p>
        </p:txBody>
      </p:sp>
    </p:spTree>
    <p:extLst>
      <p:ext uri="{BB962C8B-B14F-4D97-AF65-F5344CB8AC3E}">
        <p14:creationId xmlns:p14="http://schemas.microsoft.com/office/powerpoint/2010/main" val="13016065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58020" y="2571183"/>
            <a:ext cx="9598484" cy="2573633"/>
          </a:xfrm>
        </p:spPr>
        <p:txBody>
          <a:bodyPr>
            <a:normAutofit/>
          </a:bodyPr>
          <a:lstStyle/>
          <a:p>
            <a:pPr algn="ctr"/>
            <a:r>
              <a:rPr lang="en-US" sz="6600" dirty="0" smtClean="0"/>
              <a:t>Thank you </a:t>
            </a:r>
            <a:endParaRPr lang="en-US" sz="6600" dirty="0"/>
          </a:p>
        </p:txBody>
      </p:sp>
      <p:sp>
        <p:nvSpPr>
          <p:cNvPr id="4" name="Rectangle 3"/>
          <p:cNvSpPr/>
          <p:nvPr/>
        </p:nvSpPr>
        <p:spPr>
          <a:xfrm>
            <a:off x="937939" y="1555550"/>
            <a:ext cx="10438645" cy="35308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67399580"/>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314</TotalTime>
  <Words>1106</Words>
  <Application>Microsoft Office PowerPoint</Application>
  <PresentationFormat>Widescreen</PresentationFormat>
  <Paragraphs>295</Paragraphs>
  <Slides>15</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Courier New</vt:lpstr>
      <vt:lpstr>Times New Roman</vt:lpstr>
      <vt:lpstr>Retrospect</vt:lpstr>
      <vt:lpstr>Predictors of diabetes mellitus in Bangladesh: An analysis of 2010 STEPS data</vt:lpstr>
      <vt:lpstr>Background</vt:lpstr>
      <vt:lpstr>Objective</vt:lpstr>
      <vt:lpstr>Data source and sampling strategy</vt:lpstr>
      <vt:lpstr>Variables and sample </vt:lpstr>
      <vt:lpstr>Statistical analysis</vt:lpstr>
      <vt:lpstr>Results- Summary of logistic regression models </vt:lpstr>
      <vt:lpstr>Results- Summary of NBC models </vt:lpstr>
      <vt:lpstr>ROC for final model from logistic regression</vt:lpstr>
      <vt:lpstr>Results (Odds ratios and 95% C. I) for the risk factors </vt:lpstr>
      <vt:lpstr>Results (Odds ratios and 95% C. I) for the risk factors </vt:lpstr>
      <vt:lpstr>Results (Odds ratios and 95% C. I) for the risk factors of diabetes </vt:lpstr>
      <vt:lpstr>Discussion </vt:lpstr>
      <vt:lpstr>Conclusion </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Muhammad Abdul Baker Chowdhury</dc:creator>
  <cp:lastModifiedBy>Muhammad Abdul Baker Chowdhury</cp:lastModifiedBy>
  <cp:revision>40</cp:revision>
  <dcterms:created xsi:type="dcterms:W3CDTF">2016-04-22T12:42:37Z</dcterms:created>
  <dcterms:modified xsi:type="dcterms:W3CDTF">2016-04-24T00:05:55Z</dcterms:modified>
</cp:coreProperties>
</file>